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3.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4.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5.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6.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7.xml" ContentType="application/vnd.openxmlformats-officedocument.theme+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8.xml" ContentType="application/vnd.openxmlformats-officedocument.theme+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theme/theme9.xml" ContentType="application/vnd.openxmlformats-officedocument.theme+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theme/theme10.xml" ContentType="application/vnd.openxmlformats-officedocument.theme+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theme/theme11.xml" ContentType="application/vnd.openxmlformats-officedocument.theme+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theme/theme12.xml" ContentType="application/vnd.openxmlformats-officedocument.theme+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theme/theme13.xml" ContentType="application/vnd.openxmlformats-officedocument.theme+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89" r:id="rId6"/>
    <p:sldMasterId id="2147483986" r:id="rId7"/>
    <p:sldMasterId id="2147484017" r:id="rId8"/>
    <p:sldMasterId id="2147484053" r:id="rId9"/>
    <p:sldMasterId id="2147484082" r:id="rId10"/>
    <p:sldMasterId id="2147484198" r:id="rId11"/>
    <p:sldMasterId id="2147484225" r:id="rId12"/>
    <p:sldMasterId id="2147484253" r:id="rId13"/>
    <p:sldMasterId id="2147484282" r:id="rId14"/>
    <p:sldMasterId id="2147484313" r:id="rId15"/>
    <p:sldMasterId id="2147484344" r:id="rId16"/>
    <p:sldMasterId id="2147484374" r:id="rId17"/>
    <p:sldMasterId id="2147484380" r:id="rId18"/>
    <p:sldMasterId id="2147484392" r:id="rId19"/>
  </p:sldMasterIdLst>
  <p:notesMasterIdLst>
    <p:notesMasterId r:id="rId45"/>
  </p:notesMasterIdLst>
  <p:handoutMasterIdLst>
    <p:handoutMasterId r:id="rId46"/>
  </p:handoutMasterIdLst>
  <p:sldIdLst>
    <p:sldId id="1715" r:id="rId20"/>
    <p:sldId id="1698" r:id="rId21"/>
    <p:sldId id="1732" r:id="rId22"/>
    <p:sldId id="1733" r:id="rId23"/>
    <p:sldId id="1725" r:id="rId24"/>
    <p:sldId id="1689" r:id="rId25"/>
    <p:sldId id="1718" r:id="rId26"/>
    <p:sldId id="1691" r:id="rId27"/>
    <p:sldId id="1692" r:id="rId28"/>
    <p:sldId id="1730" r:id="rId29"/>
    <p:sldId id="1693" r:id="rId30"/>
    <p:sldId id="1722" r:id="rId31"/>
    <p:sldId id="1695" r:id="rId32"/>
    <p:sldId id="1696" r:id="rId33"/>
    <p:sldId id="1731" r:id="rId34"/>
    <p:sldId id="1700" r:id="rId35"/>
    <p:sldId id="1701" r:id="rId36"/>
    <p:sldId id="1708" r:id="rId37"/>
    <p:sldId id="1709" r:id="rId38"/>
    <p:sldId id="1736" r:id="rId39"/>
    <p:sldId id="1734" r:id="rId40"/>
    <p:sldId id="1735" r:id="rId41"/>
    <p:sldId id="1728" r:id="rId42"/>
    <p:sldId id="1729" r:id="rId43"/>
    <p:sldId id="1727" r:id="rId44"/>
  </p:sldIdLst>
  <p:sldSz cx="12436475" cy="6994525"/>
  <p:notesSz cx="7315200" cy="96012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59C6891-A0B8-4B6B-94CB-60FD4BC720A2}">
          <p14:sldIdLst>
            <p14:sldId id="1715"/>
            <p14:sldId id="1698"/>
            <p14:sldId id="1732"/>
            <p14:sldId id="1733"/>
            <p14:sldId id="1725"/>
            <p14:sldId id="1689"/>
            <p14:sldId id="1718"/>
            <p14:sldId id="1691"/>
            <p14:sldId id="1692"/>
            <p14:sldId id="1730"/>
            <p14:sldId id="1693"/>
            <p14:sldId id="1722"/>
            <p14:sldId id="1695"/>
            <p14:sldId id="1696"/>
            <p14:sldId id="1731"/>
            <p14:sldId id="1700"/>
            <p14:sldId id="1701"/>
            <p14:sldId id="1708"/>
            <p14:sldId id="1709"/>
            <p14:sldId id="1736"/>
            <p14:sldId id="1734"/>
            <p14:sldId id="1735"/>
            <p14:sldId id="1728"/>
            <p14:sldId id="1729"/>
            <p14:sldId id="1727"/>
          </p14:sldIdLst>
        </p14:section>
      </p14:sectionLst>
    </p:ext>
    <p:ext uri="{EFAFB233-063F-42B5-8137-9DF3F51BA10A}">
      <p15:sldGuideLst xmlns:p15="http://schemas.microsoft.com/office/powerpoint/2012/main">
        <p15:guide id="1" orient="horz" pos="1053" userDrawn="1">
          <p15:clr>
            <a:srgbClr val="A4A3A4"/>
          </p15:clr>
        </p15:guide>
        <p15:guide id="3" pos="5813" userDrawn="1">
          <p15:clr>
            <a:srgbClr val="A4A3A4"/>
          </p15:clr>
        </p15:guide>
        <p15:guide id="4" pos="797" userDrawn="1">
          <p15:clr>
            <a:srgbClr val="A4A3A4"/>
          </p15:clr>
        </p15:guide>
        <p15:guide id="5" orient="horz" pos="1603" userDrawn="1">
          <p15:clr>
            <a:srgbClr val="A4A3A4"/>
          </p15:clr>
        </p15:guide>
        <p15:guide id="6" orient="horz" pos="2825" userDrawn="1">
          <p15:clr>
            <a:srgbClr val="A4A3A4"/>
          </p15:clr>
        </p15:guide>
        <p15:guide id="7" pos="2669" userDrawn="1">
          <p15:clr>
            <a:srgbClr val="A4A3A4"/>
          </p15:clr>
        </p15:guide>
        <p15:guide id="8" pos="4469" userDrawn="1">
          <p15:clr>
            <a:srgbClr val="A4A3A4"/>
          </p15:clr>
        </p15:guide>
        <p15:guide id="9" pos="6365" userDrawn="1">
          <p15:clr>
            <a:srgbClr val="A4A3A4"/>
          </p15:clr>
        </p15:guide>
      </p15:sldGuideLst>
    </p:ext>
    <p:ext uri="{2D200454-40CA-4A62-9FC3-DE9A4176ACB9}">
      <p15:notesGuideLst xmlns:p15="http://schemas.microsoft.com/office/powerpoint/2012/main">
        <p15:guide id="1" orient="horz" pos="3025"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prnPr hiddenSlides="1"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00BCF2"/>
    <a:srgbClr val="696969"/>
    <a:srgbClr val="000000"/>
    <a:srgbClr val="002060"/>
    <a:srgbClr val="00188F"/>
    <a:srgbClr val="E3F0F9"/>
    <a:srgbClr val="E8E8E8"/>
    <a:srgbClr val="D9D9D9"/>
    <a:srgbClr val="FFFFFF"/>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770" autoAdjust="0"/>
    <p:restoredTop sz="68987" autoAdjust="0"/>
  </p:normalViewPr>
  <p:slideViewPr>
    <p:cSldViewPr snapToGrid="0">
      <p:cViewPr varScale="1">
        <p:scale>
          <a:sx n="55" d="100"/>
          <a:sy n="55" d="100"/>
        </p:scale>
        <p:origin x="1387" y="48"/>
      </p:cViewPr>
      <p:guideLst>
        <p:guide orient="horz" pos="1053"/>
        <p:guide pos="5813"/>
        <p:guide pos="797"/>
        <p:guide orient="horz" pos="1603"/>
        <p:guide orient="horz" pos="2825"/>
        <p:guide pos="2669"/>
        <p:guide pos="4469"/>
        <p:guide pos="6365"/>
      </p:guideLst>
    </p:cSldViewPr>
  </p:slideViewPr>
  <p:outlineViewPr>
    <p:cViewPr>
      <p:scale>
        <a:sx n="33" d="100"/>
        <a:sy n="33" d="100"/>
      </p:scale>
      <p:origin x="0" y="-2694"/>
    </p:cViewPr>
  </p:outlineViewPr>
  <p:notesTextViewPr>
    <p:cViewPr>
      <p:scale>
        <a:sx n="125" d="100"/>
        <a:sy n="125" d="100"/>
      </p:scale>
      <p:origin x="0" y="0"/>
    </p:cViewPr>
  </p:notesTextViewPr>
  <p:sorterViewPr>
    <p:cViewPr>
      <p:scale>
        <a:sx n="50" d="100"/>
        <a:sy n="50" d="100"/>
      </p:scale>
      <p:origin x="0" y="-3946"/>
    </p:cViewPr>
  </p:sorterViewPr>
  <p:notesViewPr>
    <p:cSldViewPr snapToGrid="0" showGuides="1">
      <p:cViewPr>
        <p:scale>
          <a:sx n="53" d="100"/>
          <a:sy n="53" d="100"/>
        </p:scale>
        <p:origin x="-4848" y="-1013"/>
      </p:cViewPr>
      <p:guideLst>
        <p:guide orient="horz" pos="3025"/>
        <p:guide pos="2304"/>
      </p:guideLst>
    </p:cSldViewPr>
  </p:notesViewPr>
  <p:gridSpacing cx="182880" cy="18288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8.xml"/><Relationship Id="rId18" Type="http://schemas.openxmlformats.org/officeDocument/2006/relationships/slideMaster" Target="slideMasters/slideMaster13.xml"/><Relationship Id="rId26" Type="http://schemas.openxmlformats.org/officeDocument/2006/relationships/slide" Target="slides/slide7.xml"/><Relationship Id="rId39"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2.xml"/><Relationship Id="rId34" Type="http://schemas.openxmlformats.org/officeDocument/2006/relationships/slide" Target="slides/slide15.xml"/><Relationship Id="rId42" Type="http://schemas.openxmlformats.org/officeDocument/2006/relationships/slide" Target="slides/slide23.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Master" Target="slideMasters/slideMaster2.xml"/><Relationship Id="rId12" Type="http://schemas.openxmlformats.org/officeDocument/2006/relationships/slideMaster" Target="slideMasters/slideMaster7.xml"/><Relationship Id="rId17" Type="http://schemas.openxmlformats.org/officeDocument/2006/relationships/slideMaster" Target="slideMasters/slideMaster12.xml"/><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slide" Target="slides/slide19.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Master" Target="slideMasters/slideMaster11.xml"/><Relationship Id="rId20" Type="http://schemas.openxmlformats.org/officeDocument/2006/relationships/slide" Target="slides/slide1.xml"/><Relationship Id="rId29" Type="http://schemas.openxmlformats.org/officeDocument/2006/relationships/slide" Target="slides/slide10.xml"/><Relationship Id="rId41"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Master" Target="slideMasters/slideMaster6.xml"/><Relationship Id="rId24" Type="http://schemas.openxmlformats.org/officeDocument/2006/relationships/slide" Target="slides/slide5.xml"/><Relationship Id="rId32" Type="http://schemas.openxmlformats.org/officeDocument/2006/relationships/slide" Target="slides/slide13.xml"/><Relationship Id="rId37" Type="http://schemas.openxmlformats.org/officeDocument/2006/relationships/slide" Target="slides/slide18.xml"/><Relationship Id="rId40" Type="http://schemas.openxmlformats.org/officeDocument/2006/relationships/slide" Target="slides/slide21.xml"/><Relationship Id="rId45" Type="http://schemas.openxmlformats.org/officeDocument/2006/relationships/notesMaster" Target="notesMasters/notesMaster1.xml"/><Relationship Id="rId5" Type="http://schemas.openxmlformats.org/officeDocument/2006/relationships/customXml" Target="../customXml/item5.xml"/><Relationship Id="rId15" Type="http://schemas.openxmlformats.org/officeDocument/2006/relationships/slideMaster" Target="slideMasters/slideMaster10.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slide" Target="slides/slide17.xml"/><Relationship Id="rId49" Type="http://schemas.openxmlformats.org/officeDocument/2006/relationships/viewProps" Target="viewProps.xml"/><Relationship Id="rId10" Type="http://schemas.openxmlformats.org/officeDocument/2006/relationships/slideMaster" Target="slideMasters/slideMaster5.xml"/><Relationship Id="rId19" Type="http://schemas.openxmlformats.org/officeDocument/2006/relationships/slideMaster" Target="slideMasters/slideMaster14.xml"/><Relationship Id="rId31" Type="http://schemas.openxmlformats.org/officeDocument/2006/relationships/slide" Target="slides/slide12.xml"/><Relationship Id="rId44" Type="http://schemas.openxmlformats.org/officeDocument/2006/relationships/slide" Target="slides/slide25.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Master" Target="slideMasters/slideMaster9.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slide" Target="slides/slide16.xml"/><Relationship Id="rId43" Type="http://schemas.openxmlformats.org/officeDocument/2006/relationships/slide" Target="slides/slide24.xml"/><Relationship Id="rId48" Type="http://schemas.openxmlformats.org/officeDocument/2006/relationships/presProps" Target="presProps.xml"/><Relationship Id="rId8" Type="http://schemas.openxmlformats.org/officeDocument/2006/relationships/slideMaster" Target="slideMasters/slideMaster3.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169920" cy="480060"/>
          </a:xfrm>
          <a:prstGeom prst="rect">
            <a:avLst/>
          </a:prstGeom>
        </p:spPr>
        <p:txBody>
          <a:bodyPr vert="horz" lIns="96648" tIns="48325" rIns="96648" bIns="48325"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4143587" y="0"/>
            <a:ext cx="3169920" cy="480060"/>
          </a:xfrm>
          <a:prstGeom prst="rect">
            <a:avLst/>
          </a:prstGeom>
        </p:spPr>
        <p:txBody>
          <a:bodyPr vert="horz" lIns="96648" tIns="48325" rIns="96648" bIns="48325" rtlCol="0"/>
          <a:lstStyle>
            <a:lvl1pPr algn="r">
              <a:defRPr sz="1200"/>
            </a:lvl1pPr>
          </a:lstStyle>
          <a:p>
            <a:fld id="{DE219B1A-AE41-483B-A766-69B9363DDA6A}" type="datetimeFigureOut">
              <a:rPr lang="en-US" smtClean="0">
                <a:latin typeface="Segoe UI" pitchFamily="34" charset="0"/>
              </a:rPr>
              <a:pPr/>
              <a:t>3/5/2016</a:t>
            </a:fld>
            <a:endParaRPr lang="en-US" dirty="0">
              <a:latin typeface="Segoe UI" pitchFamily="34" charset="0"/>
            </a:endParaRPr>
          </a:p>
        </p:txBody>
      </p:sp>
      <p:sp>
        <p:nvSpPr>
          <p:cNvPr id="8" name="Footer Placeholder 7"/>
          <p:cNvSpPr>
            <a:spLocks noGrp="1"/>
          </p:cNvSpPr>
          <p:nvPr>
            <p:ph type="ftr" sz="quarter" idx="2"/>
          </p:nvPr>
        </p:nvSpPr>
        <p:spPr>
          <a:xfrm>
            <a:off x="0" y="9119474"/>
            <a:ext cx="6181344" cy="349056"/>
          </a:xfrm>
          <a:prstGeom prst="rect">
            <a:avLst/>
          </a:prstGeom>
        </p:spPr>
        <p:txBody>
          <a:bodyPr vert="horz" lIns="96648" tIns="48325" rIns="96648" bIns="48325" rtlCol="0" anchor="b"/>
          <a:lstStyle>
            <a:lvl1pPr algn="l">
              <a:defRPr sz="1200"/>
            </a:lvl1pPr>
          </a:lstStyle>
          <a:p>
            <a:pPr marL="421164" defTabSz="966175"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421164" defTabSz="966175"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6169151" y="9119474"/>
            <a:ext cx="1144355" cy="480060"/>
          </a:xfrm>
          <a:prstGeom prst="rect">
            <a:avLst/>
          </a:prstGeom>
        </p:spPr>
        <p:txBody>
          <a:bodyPr vert="horz" lIns="96648" tIns="48325" rIns="96648" bIns="48325" rtlCol="0" anchor="b"/>
          <a:lstStyle>
            <a:lvl1pPr algn="r">
              <a:defRPr sz="1200"/>
            </a:lvl1pPr>
          </a:lstStyle>
          <a:p>
            <a:fld id="{0EC9E9D6-92A0-482B-A603-C9BA7FFB8190}"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169920" cy="480060"/>
          </a:xfrm>
          <a:prstGeom prst="rect">
            <a:avLst/>
          </a:prstGeom>
        </p:spPr>
        <p:txBody>
          <a:bodyPr vert="horz" lIns="96648" tIns="48325" rIns="96648" bIns="48325"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57200" y="719138"/>
            <a:ext cx="6400800" cy="3600450"/>
          </a:xfrm>
          <a:prstGeom prst="rect">
            <a:avLst/>
          </a:prstGeom>
          <a:noFill/>
          <a:ln w="12700">
            <a:solidFill>
              <a:prstClr val="black"/>
            </a:solidFill>
          </a:ln>
        </p:spPr>
        <p:txBody>
          <a:bodyPr vert="horz" lIns="96648" tIns="48325" rIns="96648" bIns="48325" rtlCol="0" anchor="ctr"/>
          <a:lstStyle/>
          <a:p>
            <a:endParaRPr lang="en-US" dirty="0"/>
          </a:p>
        </p:txBody>
      </p:sp>
      <p:sp>
        <p:nvSpPr>
          <p:cNvPr id="10" name="Footer Placeholder 9"/>
          <p:cNvSpPr>
            <a:spLocks noGrp="1"/>
          </p:cNvSpPr>
          <p:nvPr>
            <p:ph type="ftr" sz="quarter" idx="4"/>
          </p:nvPr>
        </p:nvSpPr>
        <p:spPr>
          <a:xfrm>
            <a:off x="0" y="9121142"/>
            <a:ext cx="6315456" cy="373762"/>
          </a:xfrm>
          <a:prstGeom prst="rect">
            <a:avLst/>
          </a:prstGeom>
        </p:spPr>
        <p:txBody>
          <a:bodyPr vert="horz" lIns="96648" tIns="48325" rIns="96648" bIns="48325" rtlCol="0" anchor="b"/>
          <a:lstStyle>
            <a:lvl1pPr marL="604058" indent="0" algn="l">
              <a:defRPr sz="1200"/>
            </a:lvl1pPr>
          </a:lstStyle>
          <a:p>
            <a:pPr defTabSz="96617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6617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4143587" y="0"/>
            <a:ext cx="3169920" cy="480060"/>
          </a:xfrm>
          <a:prstGeom prst="rect">
            <a:avLst/>
          </a:prstGeom>
        </p:spPr>
        <p:txBody>
          <a:bodyPr vert="horz" lIns="96648" tIns="48325" rIns="96648" bIns="48325" rtlCol="0"/>
          <a:lstStyle>
            <a:lvl1pPr algn="r">
              <a:defRPr sz="1200">
                <a:latin typeface="Segoe UI" pitchFamily="34" charset="0"/>
              </a:defRPr>
            </a:lvl1pPr>
          </a:lstStyle>
          <a:p>
            <a:fld id="{D51B1278-D92B-4AF3-A9C1-71DD298190CE}" type="datetimeFigureOut">
              <a:rPr lang="en-US" smtClean="0"/>
              <a:pPr/>
              <a:t>3/5/2016</a:t>
            </a:fld>
            <a:endParaRPr lang="en-US" dirty="0"/>
          </a:p>
        </p:txBody>
      </p:sp>
      <p:sp>
        <p:nvSpPr>
          <p:cNvPr id="12" name="Notes Placeholder 11"/>
          <p:cNvSpPr>
            <a:spLocks noGrp="1"/>
          </p:cNvSpPr>
          <p:nvPr>
            <p:ph type="body" sz="quarter" idx="3"/>
          </p:nvPr>
        </p:nvSpPr>
        <p:spPr>
          <a:xfrm>
            <a:off x="731520" y="4560571"/>
            <a:ext cx="5852160" cy="4320540"/>
          </a:xfrm>
          <a:prstGeom prst="rect">
            <a:avLst/>
          </a:prstGeom>
        </p:spPr>
        <p:txBody>
          <a:bodyPr vert="horz" lIns="96648" tIns="48325" rIns="96648" bIns="4832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303263" y="9119474"/>
            <a:ext cx="1010243" cy="480060"/>
          </a:xfrm>
          <a:prstGeom prst="rect">
            <a:avLst/>
          </a:prstGeom>
        </p:spPr>
        <p:txBody>
          <a:bodyPr vert="horz" lIns="96648" tIns="48325" rIns="96648" bIns="48325"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endParaRPr lang="en-US" sz="1500" dirty="0"/>
          </a:p>
        </p:txBody>
      </p:sp>
      <p:sp>
        <p:nvSpPr>
          <p:cNvPr id="50179" name="Header Placeholder 3"/>
          <p:cNvSpPr>
            <a:spLocks noGrp="1"/>
          </p:cNvSpPr>
          <p:nvPr>
            <p:ph type="hdr" sz="quarter"/>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70662" indent="-296408">
              <a:defRPr>
                <a:solidFill>
                  <a:schemeClr val="tx1"/>
                </a:solidFill>
                <a:latin typeface="Segoe UI" charset="0"/>
                <a:ea typeface="ＭＳ Ｐゴシック" charset="0"/>
              </a:defRPr>
            </a:lvl2pPr>
            <a:lvl3pPr marL="1185634" indent="-237127">
              <a:defRPr>
                <a:solidFill>
                  <a:schemeClr val="tx1"/>
                </a:solidFill>
                <a:latin typeface="Segoe UI" charset="0"/>
                <a:ea typeface="ＭＳ Ｐゴシック" charset="0"/>
              </a:defRPr>
            </a:lvl3pPr>
            <a:lvl4pPr marL="1659887" indent="-237127">
              <a:defRPr>
                <a:solidFill>
                  <a:schemeClr val="tx1"/>
                </a:solidFill>
                <a:latin typeface="Segoe UI" charset="0"/>
                <a:ea typeface="ＭＳ Ｐゴシック" charset="0"/>
              </a:defRPr>
            </a:lvl4pPr>
            <a:lvl5pPr marL="2134141" indent="-237127">
              <a:defRPr>
                <a:solidFill>
                  <a:schemeClr val="tx1"/>
                </a:solidFill>
                <a:latin typeface="Segoe UI" charset="0"/>
                <a:ea typeface="ＭＳ Ｐゴシック" charset="0"/>
              </a:defRPr>
            </a:lvl5pPr>
            <a:lvl6pPr marL="2608395" indent="-237127" defTabSz="966621" fontAlgn="base">
              <a:spcBef>
                <a:spcPct val="0"/>
              </a:spcBef>
              <a:spcAft>
                <a:spcPct val="0"/>
              </a:spcAft>
              <a:defRPr>
                <a:solidFill>
                  <a:schemeClr val="tx1"/>
                </a:solidFill>
                <a:latin typeface="Segoe UI" charset="0"/>
                <a:ea typeface="ＭＳ Ｐゴシック" charset="0"/>
              </a:defRPr>
            </a:lvl6pPr>
            <a:lvl7pPr marL="3082648" indent="-237127" defTabSz="966621" fontAlgn="base">
              <a:spcBef>
                <a:spcPct val="0"/>
              </a:spcBef>
              <a:spcAft>
                <a:spcPct val="0"/>
              </a:spcAft>
              <a:defRPr>
                <a:solidFill>
                  <a:schemeClr val="tx1"/>
                </a:solidFill>
                <a:latin typeface="Segoe UI" charset="0"/>
                <a:ea typeface="ＭＳ Ｐゴシック" charset="0"/>
              </a:defRPr>
            </a:lvl7pPr>
            <a:lvl8pPr marL="3556902" indent="-237127" defTabSz="966621" fontAlgn="base">
              <a:spcBef>
                <a:spcPct val="0"/>
              </a:spcBef>
              <a:spcAft>
                <a:spcPct val="0"/>
              </a:spcAft>
              <a:defRPr>
                <a:solidFill>
                  <a:schemeClr val="tx1"/>
                </a:solidFill>
                <a:latin typeface="Segoe UI" charset="0"/>
                <a:ea typeface="ＭＳ Ｐゴシック" charset="0"/>
              </a:defRPr>
            </a:lvl8pPr>
            <a:lvl9pPr marL="4031155" indent="-237127" defTabSz="966621" fontAlgn="base">
              <a:spcBef>
                <a:spcPct val="0"/>
              </a:spcBef>
              <a:spcAft>
                <a:spcPct val="0"/>
              </a:spcAft>
              <a:defRPr>
                <a:solidFill>
                  <a:schemeClr val="tx1"/>
                </a:solidFill>
                <a:latin typeface="Segoe UI" charset="0"/>
                <a:ea typeface="ＭＳ Ｐゴシック" charset="0"/>
              </a:defRPr>
            </a:lvl9pPr>
          </a:lstStyle>
          <a:p>
            <a:pPr defTabSz="966621" fontAlgn="base">
              <a:spcBef>
                <a:spcPct val="0"/>
              </a:spcBef>
              <a:spcAft>
                <a:spcPct val="0"/>
              </a:spcAft>
            </a:pPr>
            <a:endParaRPr lang="en-US">
              <a:latin typeface="Calibri" charset="0"/>
            </a:endParaRPr>
          </a:p>
        </p:txBody>
      </p:sp>
      <p:sp>
        <p:nvSpPr>
          <p:cNvPr id="5" name="Footer Placeholder 4"/>
          <p:cNvSpPr>
            <a:spLocks noGrp="1"/>
          </p:cNvSpPr>
          <p:nvPr>
            <p:ph type="ftr" sz="quarter" idx="4"/>
          </p:nvPr>
        </p:nvSpPr>
        <p:spPr>
          <a:xfrm>
            <a:off x="0" y="9119476"/>
            <a:ext cx="3169920" cy="481726"/>
          </a:xfrm>
        </p:spPr>
        <p:txBody>
          <a:bodyPr/>
          <a:lstStyle/>
          <a:p>
            <a:pPr defTabSz="966175"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66175"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0181" name="Date Placeholder 5"/>
          <p:cNvSpPr>
            <a:spLocks noGrp="1"/>
          </p:cNvSpPr>
          <p:nvPr>
            <p:ph type="dt" sz="quarter"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70662" indent="-296408">
              <a:defRPr>
                <a:solidFill>
                  <a:schemeClr val="tx1"/>
                </a:solidFill>
                <a:latin typeface="Segoe UI" charset="0"/>
                <a:ea typeface="ＭＳ Ｐゴシック" charset="0"/>
              </a:defRPr>
            </a:lvl2pPr>
            <a:lvl3pPr marL="1185634" indent="-237127">
              <a:defRPr>
                <a:solidFill>
                  <a:schemeClr val="tx1"/>
                </a:solidFill>
                <a:latin typeface="Segoe UI" charset="0"/>
                <a:ea typeface="ＭＳ Ｐゴシック" charset="0"/>
              </a:defRPr>
            </a:lvl3pPr>
            <a:lvl4pPr marL="1659887" indent="-237127">
              <a:defRPr>
                <a:solidFill>
                  <a:schemeClr val="tx1"/>
                </a:solidFill>
                <a:latin typeface="Segoe UI" charset="0"/>
                <a:ea typeface="ＭＳ Ｐゴシック" charset="0"/>
              </a:defRPr>
            </a:lvl4pPr>
            <a:lvl5pPr marL="2134141" indent="-237127">
              <a:defRPr>
                <a:solidFill>
                  <a:schemeClr val="tx1"/>
                </a:solidFill>
                <a:latin typeface="Segoe UI" charset="0"/>
                <a:ea typeface="ＭＳ Ｐゴシック" charset="0"/>
              </a:defRPr>
            </a:lvl5pPr>
            <a:lvl6pPr marL="2608395" indent="-237127" defTabSz="966621" fontAlgn="base">
              <a:spcBef>
                <a:spcPct val="0"/>
              </a:spcBef>
              <a:spcAft>
                <a:spcPct val="0"/>
              </a:spcAft>
              <a:defRPr>
                <a:solidFill>
                  <a:schemeClr val="tx1"/>
                </a:solidFill>
                <a:latin typeface="Segoe UI" charset="0"/>
                <a:ea typeface="ＭＳ Ｐゴシック" charset="0"/>
              </a:defRPr>
            </a:lvl6pPr>
            <a:lvl7pPr marL="3082648" indent="-237127" defTabSz="966621" fontAlgn="base">
              <a:spcBef>
                <a:spcPct val="0"/>
              </a:spcBef>
              <a:spcAft>
                <a:spcPct val="0"/>
              </a:spcAft>
              <a:defRPr>
                <a:solidFill>
                  <a:schemeClr val="tx1"/>
                </a:solidFill>
                <a:latin typeface="Segoe UI" charset="0"/>
                <a:ea typeface="ＭＳ Ｐゴシック" charset="0"/>
              </a:defRPr>
            </a:lvl7pPr>
            <a:lvl8pPr marL="3556902" indent="-237127" defTabSz="966621" fontAlgn="base">
              <a:spcBef>
                <a:spcPct val="0"/>
              </a:spcBef>
              <a:spcAft>
                <a:spcPct val="0"/>
              </a:spcAft>
              <a:defRPr>
                <a:solidFill>
                  <a:schemeClr val="tx1"/>
                </a:solidFill>
                <a:latin typeface="Segoe UI" charset="0"/>
                <a:ea typeface="ＭＳ Ｐゴシック" charset="0"/>
              </a:defRPr>
            </a:lvl8pPr>
            <a:lvl9pPr marL="4031155" indent="-237127" defTabSz="966621" fontAlgn="base">
              <a:spcBef>
                <a:spcPct val="0"/>
              </a:spcBef>
              <a:spcAft>
                <a:spcPct val="0"/>
              </a:spcAft>
              <a:defRPr>
                <a:solidFill>
                  <a:schemeClr val="tx1"/>
                </a:solidFill>
                <a:latin typeface="Segoe UI" charset="0"/>
                <a:ea typeface="ＭＳ Ｐゴシック" charset="0"/>
              </a:defRPr>
            </a:lvl9pPr>
          </a:lstStyle>
          <a:p>
            <a:pPr defTabSz="966621" fontAlgn="base">
              <a:spcBef>
                <a:spcPct val="0"/>
              </a:spcBef>
              <a:spcAft>
                <a:spcPct val="0"/>
              </a:spcAft>
            </a:pPr>
            <a:fld id="{1B9FCD2C-BF89-CE43-B0C5-E338AFF8964B}" type="datetime1">
              <a:rPr lang="en-US">
                <a:latin typeface="Calibri" charset="0"/>
              </a:rPr>
              <a:pPr defTabSz="966621" fontAlgn="base">
                <a:spcBef>
                  <a:spcPct val="0"/>
                </a:spcBef>
                <a:spcAft>
                  <a:spcPct val="0"/>
                </a:spcAft>
              </a:pPr>
              <a:t>3/5/2016</a:t>
            </a:fld>
            <a:endParaRPr lang="en-US">
              <a:latin typeface="Calibri" charset="0"/>
            </a:endParaRPr>
          </a:p>
        </p:txBody>
      </p:sp>
      <p:sp>
        <p:nvSpPr>
          <p:cNvPr id="50182" name="Slide Number Placeholder 6"/>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70662" indent="-296408">
              <a:defRPr>
                <a:solidFill>
                  <a:schemeClr val="tx1"/>
                </a:solidFill>
                <a:latin typeface="Segoe UI" charset="0"/>
                <a:ea typeface="ＭＳ Ｐゴシック" charset="0"/>
              </a:defRPr>
            </a:lvl2pPr>
            <a:lvl3pPr marL="1185634" indent="-237127">
              <a:defRPr>
                <a:solidFill>
                  <a:schemeClr val="tx1"/>
                </a:solidFill>
                <a:latin typeface="Segoe UI" charset="0"/>
                <a:ea typeface="ＭＳ Ｐゴシック" charset="0"/>
              </a:defRPr>
            </a:lvl3pPr>
            <a:lvl4pPr marL="1659887" indent="-237127">
              <a:defRPr>
                <a:solidFill>
                  <a:schemeClr val="tx1"/>
                </a:solidFill>
                <a:latin typeface="Segoe UI" charset="0"/>
                <a:ea typeface="ＭＳ Ｐゴシック" charset="0"/>
              </a:defRPr>
            </a:lvl4pPr>
            <a:lvl5pPr marL="2134141" indent="-237127">
              <a:defRPr>
                <a:solidFill>
                  <a:schemeClr val="tx1"/>
                </a:solidFill>
                <a:latin typeface="Segoe UI" charset="0"/>
                <a:ea typeface="ＭＳ Ｐゴシック" charset="0"/>
              </a:defRPr>
            </a:lvl5pPr>
            <a:lvl6pPr marL="2608395" indent="-237127" defTabSz="966621" fontAlgn="base">
              <a:spcBef>
                <a:spcPct val="0"/>
              </a:spcBef>
              <a:spcAft>
                <a:spcPct val="0"/>
              </a:spcAft>
              <a:defRPr>
                <a:solidFill>
                  <a:schemeClr val="tx1"/>
                </a:solidFill>
                <a:latin typeface="Segoe UI" charset="0"/>
                <a:ea typeface="ＭＳ Ｐゴシック" charset="0"/>
              </a:defRPr>
            </a:lvl6pPr>
            <a:lvl7pPr marL="3082648" indent="-237127" defTabSz="966621" fontAlgn="base">
              <a:spcBef>
                <a:spcPct val="0"/>
              </a:spcBef>
              <a:spcAft>
                <a:spcPct val="0"/>
              </a:spcAft>
              <a:defRPr>
                <a:solidFill>
                  <a:schemeClr val="tx1"/>
                </a:solidFill>
                <a:latin typeface="Segoe UI" charset="0"/>
                <a:ea typeface="ＭＳ Ｐゴシック" charset="0"/>
              </a:defRPr>
            </a:lvl7pPr>
            <a:lvl8pPr marL="3556902" indent="-237127" defTabSz="966621" fontAlgn="base">
              <a:spcBef>
                <a:spcPct val="0"/>
              </a:spcBef>
              <a:spcAft>
                <a:spcPct val="0"/>
              </a:spcAft>
              <a:defRPr>
                <a:solidFill>
                  <a:schemeClr val="tx1"/>
                </a:solidFill>
                <a:latin typeface="Segoe UI" charset="0"/>
                <a:ea typeface="ＭＳ Ｐゴシック" charset="0"/>
              </a:defRPr>
            </a:lvl8pPr>
            <a:lvl9pPr marL="4031155" indent="-237127" defTabSz="966621" fontAlgn="base">
              <a:spcBef>
                <a:spcPct val="0"/>
              </a:spcBef>
              <a:spcAft>
                <a:spcPct val="0"/>
              </a:spcAft>
              <a:defRPr>
                <a:solidFill>
                  <a:schemeClr val="tx1"/>
                </a:solidFill>
                <a:latin typeface="Segoe UI" charset="0"/>
                <a:ea typeface="ＭＳ Ｐゴシック" charset="0"/>
              </a:defRPr>
            </a:lvl9pPr>
          </a:lstStyle>
          <a:p>
            <a:pPr defTabSz="966621" fontAlgn="base">
              <a:spcBef>
                <a:spcPct val="0"/>
              </a:spcBef>
              <a:spcAft>
                <a:spcPct val="0"/>
              </a:spcAft>
            </a:pPr>
            <a:fld id="{B73383E0-103D-9C4E-B1C2-631A381FA193}" type="slidenum">
              <a:rPr lang="en-US">
                <a:latin typeface="Calibri" charset="0"/>
              </a:rPr>
              <a:pPr defTabSz="966621" fontAlgn="base">
                <a:spcBef>
                  <a:spcPct val="0"/>
                </a:spcBef>
                <a:spcAft>
                  <a:spcPct val="0"/>
                </a:spcAft>
              </a:pPr>
              <a:t>1</a:t>
            </a:fld>
            <a:endParaRPr lang="en-US">
              <a:latin typeface="Calibri" charset="0"/>
            </a:endParaRPr>
          </a:p>
        </p:txBody>
      </p:sp>
    </p:spTree>
    <p:extLst>
      <p:ext uri="{BB962C8B-B14F-4D97-AF65-F5344CB8AC3E}">
        <p14:creationId xmlns:p14="http://schemas.microsoft.com/office/powerpoint/2010/main" val="20781072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a:t>
            </a:r>
            <a:r>
              <a:rPr lang="en-US" b="0" baseline="0" dirty="0"/>
              <a:t> what does a lifecycle look like?</a:t>
            </a:r>
          </a:p>
          <a:p>
            <a:endParaRPr lang="en-US" b="0" baseline="0" dirty="0"/>
          </a:p>
          <a:p>
            <a:r>
              <a:rPr lang="en-US" b="0" baseline="0" dirty="0"/>
              <a:t>Firstly, developers build and test their applications, in containers, on their own box. This could be using a development environment like Visual Studio, or one from a 3</a:t>
            </a:r>
            <a:r>
              <a:rPr lang="en-US" b="0" baseline="30000" dirty="0"/>
              <a:t>rd</a:t>
            </a:r>
            <a:r>
              <a:rPr lang="en-US" b="0" baseline="0" dirty="0"/>
              <a:t> party. You’ll see in this case, there is a couple of different containers, perhaps representing 2 tiers of an application or workload. </a:t>
            </a:r>
          </a:p>
          <a:p>
            <a:endParaRPr lang="en-US" b="0" baseline="0" dirty="0"/>
          </a:p>
          <a:p>
            <a:r>
              <a:rPr lang="en-US" b="0" baseline="0" dirty="0"/>
              <a:t>Once completed, these containers are pushed to central repository. This could be a Docker repository, which you’ll learn more about later.</a:t>
            </a:r>
          </a:p>
          <a:p>
            <a:endParaRPr lang="en-US" b="0" baseline="0" dirty="0"/>
          </a:p>
          <a:p>
            <a:r>
              <a:rPr lang="en-US" b="0" baseline="0" dirty="0"/>
              <a:t>Operations automates deployment of the containers, from this central repository, to the target machines, which could be physical or virtual. They continue to monitor the containers…</a:t>
            </a:r>
          </a:p>
          <a:p>
            <a:endParaRPr lang="en-US" b="0" baseline="0" dirty="0"/>
          </a:p>
          <a:p>
            <a:r>
              <a:rPr lang="en-US" b="0" baseline="0" dirty="0"/>
              <a:t>…and collaborate with developers to provide them with insight and monitoring metrics which help the development teams gain insight into the usage of the applications.</a:t>
            </a:r>
          </a:p>
          <a:p>
            <a:endParaRPr lang="en-US" b="0" baseline="0" dirty="0"/>
          </a:p>
          <a:p>
            <a:r>
              <a:rPr lang="en-US" b="0" baseline="0" dirty="0"/>
              <a:t>This could be used to drive an update to a particular container, which, with the developers perform on their own boxes, iterate a version, and deploy the updated version to the central repository, which in turn, is then used to update the existing deployed containers. They could also, if they wanted, to roll it back to a previous version. Containers provides considerable flexibility in this space.</a:t>
            </a:r>
            <a:endParaRPr lang="en-US" b="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3/5/2016 11:05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833600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We’ve mentioned Docker</a:t>
            </a:r>
            <a:r>
              <a:rPr lang="en-US" b="1" baseline="0" dirty="0"/>
              <a:t> a number of times already – what is Docker?</a:t>
            </a:r>
          </a:p>
          <a:p>
            <a:endParaRPr lang="en-US" b="1"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At a high level, </a:t>
            </a:r>
            <a:r>
              <a:rPr lang="en-US" b="0" dirty="0"/>
              <a:t>Docker is an open source engine that automates the deployment of any application as a portable, self-sufficient container that can run almost anywhere.</a:t>
            </a:r>
            <a:endParaRPr lang="en-US" dirty="0"/>
          </a:p>
          <a:p>
            <a:endParaRPr lang="en-US" dirty="0"/>
          </a:p>
          <a:p>
            <a:r>
              <a:rPr lang="en-US" dirty="0"/>
              <a:t>Back in June 2014, Microsoft Azure added support for Docker containers on Linux VMs, enabling the broad ecosystem of Dockerized Linux applications to run within Azure’s industry-leading cloud.</a:t>
            </a:r>
          </a:p>
          <a:p>
            <a:endParaRPr lang="en-US" dirty="0"/>
          </a:p>
          <a:p>
            <a:r>
              <a:rPr lang="en-US" dirty="0"/>
              <a:t>In</a:t>
            </a:r>
            <a:r>
              <a:rPr lang="en-US" baseline="0" dirty="0"/>
              <a:t> October 2014, </a:t>
            </a:r>
            <a:r>
              <a:rPr lang="en-US" dirty="0"/>
              <a:t>Microsoft and Docker Inc. jointly announced bringing the Windows Server ecosystem to the Docker community, through investments in the next wave of Windows Server, open-source development of the Docker Engine for Windows Server, Azure support for the Docker Open Orchestration APIs and federation of Docker Hub images in to the Azure Gallery and Portal.</a:t>
            </a:r>
          </a:p>
          <a:p>
            <a:endParaRPr lang="en-US" dirty="0"/>
          </a:p>
          <a:p>
            <a:r>
              <a:rPr lang="en-US" dirty="0"/>
              <a:t>Many customers are running a mix of Windows Server and Linux workloads and Microsoft Azure offers customers the most choice of any cloud provider. By supporting Docker containers on the next wave of Windows Server, we are excited to make available Docker open solutions across both Windows Server and Linux. Applications can themselves be mixed; bringing together the best technologies from the Linux ecosystem and the Windows Server ecosystem. Windows Server containers will run in your datacenter, your hosted datacenter, or any public cloud provider – and of course, Microsoft Azure</a:t>
            </a:r>
          </a:p>
          <a:p>
            <a:endParaRPr lang="en-US" b="0" dirty="0"/>
          </a:p>
          <a:p>
            <a:endParaRPr lang="en-US" b="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3/5/2016 11:05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2232074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has done a fantastic job of building a vibrant open source ecosystem based on Linux container technologies, providing an easy user experience to manage the lifecycle of containers drawn from a huge collection of open and curated applications in Docker Hub. We will bring Windows Server containers to the Docker ecosystem to expand the reach of both developer communities.</a:t>
            </a:r>
          </a:p>
          <a:p>
            <a:endParaRPr lang="en-US" dirty="0"/>
          </a:p>
          <a:p>
            <a:r>
              <a:rPr lang="en-US" dirty="0"/>
              <a:t>As part of this, Docker Engine for Windows Server containers will be developed under the aegis of the Docker open source project, where Microsoft will participate as an active community member. Windows Server container images will also be available in the Docker Hub alongside the huge number of Docker images for Linux already available.</a:t>
            </a:r>
          </a:p>
          <a:p>
            <a:endParaRPr lang="en-US" dirty="0"/>
          </a:p>
          <a:p>
            <a:r>
              <a:rPr lang="en-US" dirty="0"/>
              <a:t>Finally, we are working on supporting Docker client natively on Windows Server. As a result, Windows customers will be able to use the same standard Docker client and interface, for management, on multiple development environments</a:t>
            </a:r>
          </a:p>
          <a:p>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3/5/2016 11:05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6656802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3/5/2016 11:05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83120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3/5/2016 11:05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087479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Windows Server and Hyper-V Containers will both</a:t>
            </a:r>
            <a:r>
              <a:rPr lang="en-US" baseline="0" dirty="0"/>
              <a:t> take advantage of the smaller installation options for Windows Server: Server Core and (new in Windows Server 2016) Nano Server. Nano Server is a highly-optimized, headless deployment option for Windows Server that runs at a fraction of the Windows Server footprint and is ideal for cloud services. Containers running Server Core are available now with Windows Server 2016 Technical Preview 3.</a:t>
            </a:r>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3/5/2016 11:05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2125343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goal as we bring containers to Windows</a:t>
            </a:r>
            <a:r>
              <a:rPr lang="en-US" baseline="0" dirty="0"/>
              <a:t> Server was to offer multiple choices and tools. That means you can manage with PowerShell or with Docker. You will be able to choose in Azure between Linux containers and Windows Server Containers. And you can choose to run containers in Azure, in an on-premises datacenter or in a service provider datacenter. You can also take advantage of familiar tools to build applications.</a:t>
            </a:r>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3/5/2016 11:05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8541555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it’s important to think of containers as really part of your arsenal – an option just the way that virtual machines are an option.</a:t>
            </a:r>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3/5/2016 11:05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3032388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3/5/2016 11:05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921988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6617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6617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DE3EE8D-2787-4884-BD25-007AD14A0FCB}"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907461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17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6617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E3F9B6-0E73-4FCA-9CC7-5818A4133EAB}" type="datetime1">
              <a:rPr lang="en-US" smtClean="0"/>
              <a:t>3/5/2016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38964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6617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6617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8864B30-0336-4240-8F03-978A80658E64}"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0099385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41496-74E6-4BE9-B1A5-C5CDA38997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7012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When</a:t>
            </a:r>
            <a:r>
              <a:rPr lang="en-US" b="0" baseline="0" dirty="0"/>
              <a:t> it comes to applications, historically, IT administrators deployed with a 1:1 application to server ratio. When a new application was required by the business, it was deployed onto a newly provisioned physical system, to ensure no conflicts with existing applications and workloads. This resulted in a huge number of physical servers, all with very low utilization.</a:t>
            </a:r>
          </a:p>
          <a:p>
            <a:endParaRPr lang="en-US" b="0" baseline="0" dirty="0"/>
          </a:p>
          <a:p>
            <a:r>
              <a:rPr lang="en-US" b="0" baseline="0" dirty="0"/>
              <a:t>Fast forward to a more modern datacenter, where virtualization is now prevalent, and you’ll find significantly higher consolidation ratios, much greater utilization and significantly accelerated app deployment speeds as administrators deploy applications in minutes, compared with hours, days or weeks in a purely physical datacenter.</a:t>
            </a:r>
          </a:p>
          <a:p>
            <a:endParaRPr lang="en-US" b="0" baseline="0" dirty="0"/>
          </a:p>
          <a:p>
            <a:r>
              <a:rPr lang="en-US" b="0" baseline="0" dirty="0"/>
              <a:t>Compared with applications that ran on individual physical servers, the compatibility of those same apps to run inside virtual machines was typically very high. After all, the virtual machine just presents virtual hardware to the same operating system that was running in the physical world. The only consideration being, if that application or workload has a requirement for a specific piece of hardware, such as a PCI-E card, that couldn’t be virtualized and presented through to the guest operating system. In addition, once that application was encapsulated inside the virtual machine, it benefited from higher levels of redundancy, and also mobility, through features such as live migration.</a:t>
            </a:r>
          </a:p>
          <a:p>
            <a:endParaRPr lang="en-US" b="0" baseline="0" dirty="0"/>
          </a:p>
          <a:p>
            <a:r>
              <a:rPr lang="en-US" b="0" baseline="0" dirty="0"/>
              <a:t>There is however, a new and increasingly popular way to build, ship, deploy and instantiate applications. Containers can further accelerate application deployment and streamline the way IT operations and development teams collaborate to deliver applications to the business.</a:t>
            </a:r>
          </a:p>
          <a:p>
            <a:endParaRPr lang="en-US" b="0" baseline="0" dirty="0"/>
          </a:p>
          <a:p>
            <a:r>
              <a:rPr lang="en-US" b="0" baseline="0" dirty="0"/>
              <a:t>But what are containers? Well, to give the computer science definition, containers are an operating system-level isolation method for running multiple applications on a single control host. With developers building, and then packaging their applications into containers, and providing them to IT to run on a standardized platform, it reduces the overall effort to deploy applications, and can streamline the whole </a:t>
            </a:r>
            <a:r>
              <a:rPr lang="en-US" b="0" baseline="0" dirty="0" err="1"/>
              <a:t>dev</a:t>
            </a:r>
            <a:r>
              <a:rPr lang="en-US" b="0" baseline="0" dirty="0"/>
              <a:t> and test cycle, ultimately reducing costs. As containers can run on a host OS which itself could be physical or virtual, it provides IT with flexibility, and the opportunity to drive an increased level of server consolidation, all whilst maintaining a level of isolation that allows many containers to share the same host operating system.</a:t>
            </a:r>
            <a:endParaRPr lang="en-US" b="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3/5/2016 11:05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782352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why do we need containers? What do containers provide that virtual machines can’t? Who is driving the momentum behind containers?</a:t>
            </a:r>
          </a:p>
          <a:p>
            <a:endParaRPr lang="en-US" dirty="0"/>
          </a:p>
          <a:p>
            <a:r>
              <a:rPr lang="en-US" dirty="0"/>
              <a:t>Applications are fueling the innovation in today’s cloud-mobile world,</a:t>
            </a:r>
            <a:r>
              <a:rPr lang="en-US" baseline="0" dirty="0"/>
              <a:t> and developers hold the keys to the power of those applications. The more streamlined and efficient the process for developers to build and deliver their applications, the faster that more powerful applications can reach the business. This however, has to work across both the developers, and IT who hold the keys when it comes to the infrastructure that the applications will run on.</a:t>
            </a:r>
          </a:p>
          <a:p>
            <a:endParaRPr lang="en-US" baseline="0" dirty="0"/>
          </a:p>
          <a:p>
            <a:r>
              <a:rPr lang="en-US" baseline="0" dirty="0"/>
              <a:t>For the developers, containers unlock huge gains in productivity, and freedom – the ability to build an application, package within a container, and deploy, knowing that wherever you deploy that container, it will run without modification, whether that is on-premises, in a service provider’s datacenter, or in the public cloud, using services such as Microsoft Azure.  These containers don’t have to be deployed independently – developers can model complex multi-tier applications, with each tier packaged within a container, and these can be distributed across IaaS and PaaS models, again, increasing the overall surface area that the developer can aim for when releasing their application. This powerful abstraction of microservices provides developers with incredible potential to deliver applications more rapidly than ever before.  They can’t however, do it without the Operations’ team support.</a:t>
            </a:r>
          </a:p>
          <a:p>
            <a:endParaRPr lang="en-US" baseline="0" dirty="0"/>
          </a:p>
          <a:p>
            <a:r>
              <a:rPr lang="en-US" dirty="0"/>
              <a:t>On</a:t>
            </a:r>
            <a:r>
              <a:rPr lang="en-US" baseline="0" dirty="0"/>
              <a:t> the Operations side, they benefit considerably by being able to gain ever higher levels of consolidation for applications and workloads than even virtualization could provide, and in addition, they can put in place a platform that can rapidly scale up and down to meet the changing needs of the business. This standardized platform is easier to manage, yet provides the developers with a consistent environment into which they can simple provide their app, and hit ‘run’.</a:t>
            </a:r>
          </a:p>
          <a:p>
            <a:endParaRPr lang="en-US" baseline="0" dirty="0"/>
          </a:p>
          <a:p>
            <a:r>
              <a:rPr lang="en-US" baseline="0" dirty="0"/>
              <a:t>This integration across development and operations is what’s becoming known in the industry as DevOps. DevOps aims to integrate people, process and tools to streamline the application development and deployment process. Ops can focus on providing a standardized infrastructure and a set of resources that can be consumed by the development teams, and developers can focus on designing, building, packaging and testing their applications, utilizing the platform that IT provide.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3/5/2016 11:05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655027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Now that we understand a little more about why containers are important</a:t>
            </a:r>
            <a:r>
              <a:rPr lang="en-US" b="0" baseline="0" dirty="0"/>
              <a:t> to both operations, and developers, it’s important to understand just what is a container.</a:t>
            </a:r>
          </a:p>
          <a:p>
            <a:endParaRPr lang="en-US" b="0" baseline="0" dirty="0"/>
          </a:p>
          <a:p>
            <a:r>
              <a:rPr lang="en-US" b="0" baseline="0" dirty="0"/>
              <a:t>As you can see from the graphic on the right hand side, at the base we have a server. This could be physical, or virtual, and at this stage, it doesn’t matter. On that server, is a host operating system, which, for the purpose of a containers discussion, has container support within the kernel.</a:t>
            </a:r>
          </a:p>
          <a:p>
            <a:endParaRPr lang="en-US" b="0"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0" baseline="0" dirty="0"/>
              <a:t>If you think about an application, each app tends to have it’s own dependencies. This could include software, such as services, or libraries, or it could have hardware dependencies, such as CPU, memory, or storage. The container engine that exists within the host OS is essentially a lightweight virtualization mechanism which isolates these dependencies on an application by application basis, by packaging them into virtual containers.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0"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0" baseline="0" dirty="0"/>
              <a:t>The differences in underlying OS and infrastructure are abstracted away – as long as the base image is consistent, the container can be deployed and run anywhere, which for developers, is incredible attractive.</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0"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0" baseline="0" dirty="0"/>
              <a:t>These containers run as isolated processes in user space, on the host operating system, sharing the kernel with other containers. These containers can be created also instantly, which unlocks rapid scale-up and scale-down scenarios in response to changes in demand from the business.</a:t>
            </a:r>
            <a:endParaRPr lang="en-US" b="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3/5/2016 11:05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869212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But how do these containers differ</a:t>
            </a:r>
            <a:r>
              <a:rPr lang="en-US" b="1" baseline="0" dirty="0"/>
              <a:t> from VMs?</a:t>
            </a:r>
            <a:endParaRPr lang="en-US" b="0" baseline="0" dirty="0"/>
          </a:p>
          <a:p>
            <a:endParaRPr lang="en-US" b="0" baseline="0" dirty="0"/>
          </a:p>
          <a:p>
            <a:r>
              <a:rPr lang="en-US" b="0" baseline="0" dirty="0"/>
              <a:t>Well, if you think about a VM, </a:t>
            </a:r>
            <a:r>
              <a:rPr lang="en-US" b="0" baseline="0" dirty="0">
                <a:gradFill>
                  <a:gsLst>
                    <a:gs pos="19048">
                      <a:schemeClr val="tx1"/>
                    </a:gs>
                    <a:gs pos="65000">
                      <a:schemeClr val="tx1"/>
                    </a:gs>
                  </a:gsLst>
                  <a:lin ang="5400000" scaled="0"/>
                </a:gradFill>
                <a:cs typeface="Segoe UI" pitchFamily="34" charset="0"/>
              </a:rPr>
              <a:t>e</a:t>
            </a:r>
            <a:r>
              <a:rPr lang="en-US" dirty="0">
                <a:gradFill>
                  <a:gsLst>
                    <a:gs pos="19048">
                      <a:schemeClr val="tx1"/>
                    </a:gs>
                    <a:gs pos="65000">
                      <a:schemeClr val="tx1"/>
                    </a:gs>
                  </a:gsLst>
                  <a:lin ang="5400000" scaled="0"/>
                </a:gradFill>
                <a:cs typeface="Segoe UI" pitchFamily="34" charset="0"/>
              </a:rPr>
              <a:t>ach VM typically includes the app itself, required binaries and libraries and a guest OS, which may consist of multiple GB of data. This runs on top of a hypervisor, and consumes a slice</a:t>
            </a:r>
            <a:r>
              <a:rPr lang="en-US" baseline="0" dirty="0">
                <a:gradFill>
                  <a:gsLst>
                    <a:gs pos="19048">
                      <a:schemeClr val="tx1"/>
                    </a:gs>
                    <a:gs pos="65000">
                      <a:schemeClr val="tx1"/>
                    </a:gs>
                  </a:gsLst>
                  <a:lin ang="5400000" scaled="0"/>
                </a:gradFill>
                <a:cs typeface="Segoe UI" pitchFamily="34" charset="0"/>
              </a:rPr>
              <a:t> of resources from the underlying host operating system. One advantage of the virtualization approach, is that the virtual machines can contain different guest operating systems to one another, and to the host operating system, which provides considerable flexibility and high utilization. In addition, virtual machines can be flexibly migrated from host to host, preserving state, and granting administrators with considerable flexibility, especially in scenarios such as resource optimization and maintenance.</a:t>
            </a:r>
            <a:r>
              <a:rPr lang="en-US" b="1" baseline="0" dirty="0">
                <a:gradFill>
                  <a:gsLst>
                    <a:gs pos="19048">
                      <a:schemeClr val="tx1"/>
                    </a:gs>
                    <a:gs pos="65000">
                      <a:schemeClr val="tx1"/>
                    </a:gs>
                  </a:gsLst>
                  <a:lin ang="5400000" scaled="0"/>
                </a:gradFill>
                <a:cs typeface="Segoe UI" pitchFamily="34" charset="0"/>
              </a:rPr>
              <a:t>  </a:t>
            </a:r>
            <a:r>
              <a:rPr lang="en-US" b="0" baseline="0" dirty="0">
                <a:gradFill>
                  <a:gsLst>
                    <a:gs pos="19048">
                      <a:schemeClr val="tx1"/>
                    </a:gs>
                    <a:gs pos="65000">
                      <a:schemeClr val="tx1"/>
                    </a:gs>
                  </a:gsLst>
                  <a:lin ang="5400000" scaled="0"/>
                </a:gradFill>
                <a:cs typeface="Segoe UI" pitchFamily="34" charset="0"/>
              </a:rPr>
              <a:t>Virtual machines also offer very high levels of isolation, both resource and security, for key virtualized workloads.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3/5/2016 11:05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237053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You</a:t>
            </a:r>
            <a:r>
              <a:rPr lang="en-US" b="1" baseline="0" dirty="0"/>
              <a:t> can however, achieve a ‘best-of-both worlds’ approach.</a:t>
            </a:r>
            <a:endParaRPr lang="en-US" b="0" baseline="0" dirty="0"/>
          </a:p>
          <a:p>
            <a:endParaRPr lang="en-US" b="0" baseline="0" dirty="0"/>
          </a:p>
          <a:p>
            <a:r>
              <a:rPr lang="en-US" b="0" baseline="0" dirty="0"/>
              <a:t>Containers run on a host OS, but that host OS doesn’t need to be a physical host. By combining containers with VMs, users can deploy multiple, different VM operating systems, and inside, deploy multiple containers within those guest OSs.</a:t>
            </a:r>
          </a:p>
          <a:p>
            <a:r>
              <a:rPr lang="en-US" b="0" baseline="0" dirty="0"/>
              <a:t>By combining containers with VMs, fewer VMs would be required to support a larger number of apps and fewer VMs would result in a reduction in storage consumption.</a:t>
            </a:r>
          </a:p>
          <a:p>
            <a:endParaRPr lang="en-US" b="0" baseline="0" dirty="0"/>
          </a:p>
          <a:p>
            <a:r>
              <a:rPr lang="en-US" b="0" baseline="0" dirty="0"/>
              <a:t>Each VM would support multiple isolated apps, albeit sharing the same guest operating system for the base image, but increasing overall density. This provides IT with considerable flexibility, as running containers inside VMs enables features such as live migration for optimal resource utilization and host maintenance.</a:t>
            </a:r>
          </a:p>
          <a:p>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3/5/2016 11:05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5604136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3/5/2016 11:05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523702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 what are some of the core Windows Server container</a:t>
            </a:r>
            <a:r>
              <a:rPr lang="en-US" b="0" baseline="0" dirty="0"/>
              <a:t> capabilities.</a:t>
            </a:r>
          </a:p>
          <a:p>
            <a:endParaRPr lang="en-US" b="0" baseline="0" dirty="0"/>
          </a:p>
          <a:p>
            <a:r>
              <a:rPr lang="en-US" b="0" baseline="0" dirty="0"/>
              <a:t>The first key takeaway, is that there is core functionality for containers, supported natively within the kernel, and they will be available in the next release of Windows Server.</a:t>
            </a:r>
          </a:p>
          <a:p>
            <a:endParaRPr lang="en-US" b="0" baseline="0" dirty="0"/>
          </a:p>
          <a:p>
            <a:r>
              <a:rPr lang="en-US" b="0" baseline="0" dirty="0"/>
              <a:t>Developers will use familiar development tools, such as Visual Studio, to write apps to run within containers. Instead of trying to backport existing applications, by building modular apps leveraging containers, modules can scale independently, and be updated on independent cadences, providing the developer with much greater flexibility and speed.</a:t>
            </a:r>
          </a:p>
          <a:p>
            <a:endParaRPr lang="en-US" b="0" baseline="0" dirty="0"/>
          </a:p>
          <a:p>
            <a:r>
              <a:rPr lang="en-US" b="0" baseline="0" dirty="0"/>
              <a:t>Applications can rely on other packages to provide core functionality. As you can see from the graphic, there are 2 containers that are sharing a number of libraries. In addition, when packaging, the packages also depend on a base package which describes the underlying operating system, such as Server Core, which has a large number of APIs that Windows supports, such as .NET, IIS etc. Nano Server is another, however this has a much smaller surface, that will target apps that have been written from the ground up, with the cloud in mind.</a:t>
            </a:r>
          </a:p>
          <a:p>
            <a:endParaRPr lang="en-US" b="0" baseline="0" dirty="0"/>
          </a:p>
          <a:p>
            <a:r>
              <a:rPr lang="en-US" b="0" baseline="0" dirty="0"/>
              <a:t>Containers are isolated behind their own network compartment. This can be provided a NAT DHCP or Static IP. Each container has an independent session namespace, which helps to provide isolation and additional security. The kernel object namespace is isolated per container.</a:t>
            </a:r>
          </a:p>
          <a:p>
            <a:endParaRPr lang="en-US" b="0" baseline="0" dirty="0"/>
          </a:p>
          <a:p>
            <a:r>
              <a:rPr lang="en-US" b="0" baseline="0" dirty="0"/>
              <a:t>Each container also has access to certain CPU and memory resources, along with storage and network capacity – these are controlled by the administrator, and ensures predictable and guaranteed control of processes.</a:t>
            </a:r>
          </a:p>
          <a:p>
            <a:endParaRPr lang="en-US" b="0" baseline="0" dirty="0"/>
          </a:p>
          <a:p>
            <a:r>
              <a:rPr lang="en-US" b="0" baseline="0" dirty="0"/>
              <a:t>These containers can be managed using tools such as PowerShell, or using the Docker management tools.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3/5/2016 11:05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576158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g"/><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9.xml"/><Relationship Id="rId4" Type="http://schemas.openxmlformats.org/officeDocument/2006/relationships/image" Target="../media/image2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0.xml"/><Relationship Id="rId4" Type="http://schemas.openxmlformats.org/officeDocument/2006/relationships/image" Target="../media/image2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4.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354" y="479775"/>
            <a:ext cx="1639084" cy="359162"/>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flipH="1">
            <a:off x="-2" y="0"/>
            <a:ext cx="12436476" cy="6994525"/>
          </a:xfrm>
          <a:prstGeom prst="rect">
            <a:avLst/>
          </a:prstGeom>
        </p:spPr>
      </p:pic>
    </p:spTree>
    <p:extLst>
      <p:ext uri="{BB962C8B-B14F-4D97-AF65-F5344CB8AC3E}">
        <p14:creationId xmlns:p14="http://schemas.microsoft.com/office/powerpoint/2010/main" val="2556386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78476303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53766200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0607017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1676074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2924320"/>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6002338" cy="6994525"/>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761038" y="1211263"/>
            <a:ext cx="6400800" cy="600164"/>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341580712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4858917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313277975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3657600"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378205265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6994525"/>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26103447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752093"/>
          </a:xfrm>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3040063"/>
            <a:ext cx="11887200" cy="517065"/>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5"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65677303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4398542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329509611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Tree>
    <p:extLst>
      <p:ext uri="{BB962C8B-B14F-4D97-AF65-F5344CB8AC3E}">
        <p14:creationId xmlns:p14="http://schemas.microsoft.com/office/powerpoint/2010/main" val="15036319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1064079"/>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0" y="2122488"/>
            <a:ext cx="11889564" cy="2746375"/>
          </a:xfrm>
        </p:spPr>
        <p:txBody>
          <a:bodyPr/>
          <a:lstStyle>
            <a:lvl1pPr>
              <a:defRPr sz="8800">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9555216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122488"/>
            <a:ext cx="11889564" cy="2746375"/>
          </a:xfrm>
        </p:spPr>
        <p:txBody>
          <a:bodyPr/>
          <a:lstStyle>
            <a:lvl1pPr>
              <a:defRPr sz="8800">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882144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028625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129449"/>
            <a:ext cx="11889564" cy="917575"/>
          </a:xfrm>
        </p:spPr>
        <p:txBody>
          <a:bodyPr/>
          <a:lstStyle>
            <a:lvl1pPr>
              <a:defRPr sz="6000"/>
            </a:lvl1pPr>
          </a:lstStyle>
          <a:p>
            <a:r>
              <a:rPr lang="en-US" dirty="0"/>
              <a:t>Thank you</a:t>
            </a:r>
          </a:p>
        </p:txBody>
      </p:sp>
    </p:spTree>
    <p:extLst>
      <p:ext uri="{BB962C8B-B14F-4D97-AF65-F5344CB8AC3E}">
        <p14:creationId xmlns:p14="http://schemas.microsoft.com/office/powerpoint/2010/main" val="1323772652"/>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51365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200"/>
            </a:lvl1pPr>
          </a:lstStyle>
          <a:p>
            <a:r>
              <a:rPr lang="en-US" dirty="0"/>
              <a:t>Click to edit Master title style</a:t>
            </a:r>
          </a:p>
        </p:txBody>
      </p:sp>
    </p:spTree>
    <p:extLst>
      <p:ext uri="{BB962C8B-B14F-4D97-AF65-F5344CB8AC3E}">
        <p14:creationId xmlns:p14="http://schemas.microsoft.com/office/powerpoint/2010/main" val="1800255479"/>
      </p:ext>
    </p:extLst>
  </p:cSld>
  <p:clrMapOvr>
    <a:masterClrMapping/>
  </p:clrMapOvr>
  <p:transition spd="slow">
    <p:wipe dir="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354" y="479775"/>
            <a:ext cx="1639084" cy="359162"/>
          </a:xfrm>
          <a:prstGeom prst="rect">
            <a:avLst/>
          </a:prstGeom>
        </p:spPr>
      </p:pic>
    </p:spTree>
    <p:extLst>
      <p:ext uri="{BB962C8B-B14F-4D97-AF65-F5344CB8AC3E}">
        <p14:creationId xmlns:p14="http://schemas.microsoft.com/office/powerpoint/2010/main" val="27749310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469344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262937"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257797" y="328910"/>
            <a:ext cx="9915740" cy="6380679"/>
          </a:xfrm>
          <a:prstGeom prst="rect">
            <a:avLst/>
          </a:prstGeom>
          <a:noFill/>
          <a:ln>
            <a:noFill/>
          </a:ln>
        </p:spPr>
      </p:pic>
    </p:spTree>
    <p:extLst>
      <p:ext uri="{BB962C8B-B14F-4D97-AF65-F5344CB8AC3E}">
        <p14:creationId xmlns:p14="http://schemas.microsoft.com/office/powerpoint/2010/main" val="3216082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1285447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3" y="296863"/>
            <a:ext cx="5486335" cy="1828800"/>
          </a:xfrm>
          <a:noFill/>
        </p:spPr>
        <p:txBody>
          <a:bodyPr lIns="146304" tIns="91440" rIns="146304" bIns="91440"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1096338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3" y="2125663"/>
            <a:ext cx="5486335" cy="3657600"/>
          </a:xfrm>
          <a:noFill/>
        </p:spPr>
        <p:txBody>
          <a:bodyPr lIns="146304" tIns="91440" rIns="146304" bIns="91440" anchor="t" anchorCtr="0"/>
          <a:lstStyle>
            <a:lvl1pPr>
              <a:defRPr sz="6000" spc="-100"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19334467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436475" cy="6994525"/>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4" name="Text Placeholder 5"/>
          <p:cNvSpPr>
            <a:spLocks noGrp="1"/>
          </p:cNvSpPr>
          <p:nvPr>
            <p:ph type="body" sz="quarter" idx="16" hasCustomPrompt="1"/>
          </p:nvPr>
        </p:nvSpPr>
        <p:spPr>
          <a:xfrm>
            <a:off x="9418638" y="723012"/>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5" name="Text Placeholder 5"/>
          <p:cNvSpPr>
            <a:spLocks noGrp="1"/>
          </p:cNvSpPr>
          <p:nvPr>
            <p:ph type="body" sz="quarter" idx="17" hasCustomPrompt="1"/>
          </p:nvPr>
        </p:nvSpPr>
        <p:spPr>
          <a:xfrm>
            <a:off x="9418638" y="3631833"/>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7" name="Title 16"/>
          <p:cNvSpPr>
            <a:spLocks noGrp="1"/>
          </p:cNvSpPr>
          <p:nvPr>
            <p:ph type="title"/>
          </p:nvPr>
        </p:nvSpPr>
        <p:spPr>
          <a:xfrm>
            <a:off x="4394200" y="3628284"/>
            <a:ext cx="2278960" cy="2272453"/>
          </a:xfrm>
          <a:solidFill>
            <a:srgbClr val="68217A"/>
          </a:solidFill>
        </p:spPr>
        <p:txBody>
          <a:bodyPr lIns="182880" tIns="146304" rIns="182880" bIns="146304"/>
          <a:lstStyle>
            <a:lvl1pPr>
              <a:defRPr sz="3200">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797356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700" indent="0">
              <a:buNone/>
              <a:defRPr sz="1600"/>
            </a:lvl5pPr>
          </a:lstStyle>
          <a:p>
            <a:pPr lvl="0"/>
            <a:r>
              <a:rPr lang="en-US"/>
              <a:t>Click to edit Master text styles</a:t>
            </a:r>
          </a:p>
        </p:txBody>
      </p:sp>
    </p:spTree>
    <p:extLst>
      <p:ext uri="{BB962C8B-B14F-4D97-AF65-F5344CB8AC3E}">
        <p14:creationId xmlns:p14="http://schemas.microsoft.com/office/powerpoint/2010/main" val="71679744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406265"/>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1575786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556611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922379046"/>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4092644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6660952"/>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6995153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5432787"/>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6002338" cy="6994525"/>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761038" y="1211263"/>
            <a:ext cx="6400800" cy="600164"/>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2492480674"/>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3854754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3576104671"/>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3657600"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2544326721"/>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6994525"/>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007957694"/>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752093"/>
          </a:xfrm>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3040063"/>
            <a:ext cx="11887200" cy="517065"/>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5"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22346840"/>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158371019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Tree>
    <p:extLst>
      <p:ext uri="{BB962C8B-B14F-4D97-AF65-F5344CB8AC3E}">
        <p14:creationId xmlns:p14="http://schemas.microsoft.com/office/powerpoint/2010/main" val="424131378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6002338" cy="6994525"/>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761038" y="1211263"/>
            <a:ext cx="6400800" cy="600164"/>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4277660778"/>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3907903"/>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0" y="2122488"/>
            <a:ext cx="11889564" cy="2746375"/>
          </a:xfrm>
        </p:spPr>
        <p:txBody>
          <a:bodyPr/>
          <a:lstStyle>
            <a:lvl1pPr>
              <a:defRPr sz="8800">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233327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122488"/>
            <a:ext cx="11889564" cy="2746375"/>
          </a:xfrm>
        </p:spPr>
        <p:txBody>
          <a:bodyPr/>
          <a:lstStyle>
            <a:lvl1pPr>
              <a:defRPr sz="8800">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5582438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7228458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129449"/>
            <a:ext cx="11889564" cy="917575"/>
          </a:xfrm>
        </p:spPr>
        <p:txBody>
          <a:bodyPr/>
          <a:lstStyle>
            <a:lvl1pPr>
              <a:defRPr sz="6000"/>
            </a:lvl1pPr>
          </a:lstStyle>
          <a:p>
            <a:r>
              <a:rPr lang="en-US" dirty="0"/>
              <a:t>Thank you</a:t>
            </a:r>
          </a:p>
        </p:txBody>
      </p:sp>
    </p:spTree>
    <p:extLst>
      <p:ext uri="{BB962C8B-B14F-4D97-AF65-F5344CB8AC3E}">
        <p14:creationId xmlns:p14="http://schemas.microsoft.com/office/powerpoint/2010/main" val="1919822810"/>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98019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200"/>
            </a:lvl1pPr>
          </a:lstStyle>
          <a:p>
            <a:r>
              <a:rPr lang="en-US" dirty="0"/>
              <a:t>Click to edit Master title style</a:t>
            </a:r>
          </a:p>
        </p:txBody>
      </p:sp>
    </p:spTree>
    <p:extLst>
      <p:ext uri="{BB962C8B-B14F-4D97-AF65-F5344CB8AC3E}">
        <p14:creationId xmlns:p14="http://schemas.microsoft.com/office/powerpoint/2010/main" val="305486643"/>
      </p:ext>
    </p:extLst>
  </p:cSld>
  <p:clrMapOvr>
    <a:masterClrMapping/>
  </p:clrMapOvr>
  <p:transition spd="slow">
    <p:wipe dir="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2"/>
            <a:ext cx="11887200" cy="2203680"/>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4525258"/>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0" y="1"/>
            <a:ext cx="12435840" cy="6995160"/>
          </a:xfrm>
          <a:prstGeom prst="rect">
            <a:avLst/>
          </a:prstGeom>
          <a:noFill/>
          <a:ln>
            <a:noFill/>
          </a:ln>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ltGray">
          <a:xfrm>
            <a:off x="251489" y="296863"/>
            <a:ext cx="2743200" cy="2743200"/>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Choose this walk-in slide for </a:t>
            </a:r>
            <a:r>
              <a:rPr lang="en-US" sz="2400" b="1" dirty="0">
                <a:gradFill>
                  <a:gsLst>
                    <a:gs pos="0">
                      <a:srgbClr val="FFFFFF"/>
                    </a:gs>
                    <a:gs pos="100000">
                      <a:srgbClr val="FFFFFF"/>
                    </a:gs>
                  </a:gsLst>
                  <a:lin ang="5400000" scaled="0"/>
                </a:gradFill>
                <a:ea typeface="Segoe UI" pitchFamily="34" charset="0"/>
                <a:cs typeface="Segoe UI" pitchFamily="34" charset="0"/>
              </a:rPr>
              <a:t>commercial groups. </a:t>
            </a:r>
            <a:r>
              <a:rPr lang="en-US" sz="2400" dirty="0">
                <a:gradFill>
                  <a:gsLst>
                    <a:gs pos="0">
                      <a:srgbClr val="FFFFFF"/>
                    </a:gs>
                    <a:gs pos="100000">
                      <a:srgbClr val="FFFFFF"/>
                    </a:gs>
                  </a:gsLst>
                  <a:lin ang="5400000" scaled="0"/>
                </a:gradFill>
                <a:ea typeface="Segoe UI" pitchFamily="34" charset="0"/>
                <a:cs typeface="Segoe UI" pitchFamily="34" charset="0"/>
              </a:rPr>
              <a:t>Delete this text box.</a:t>
            </a:r>
          </a:p>
        </p:txBody>
      </p:sp>
      <p:grpSp>
        <p:nvGrpSpPr>
          <p:cNvPr id="6" name="Group 5"/>
          <p:cNvGrpSpPr>
            <a:grpSpLocks noChangeAspect="1"/>
          </p:cNvGrpSpPr>
          <p:nvPr userDrawn="1"/>
        </p:nvGrpSpPr>
        <p:grpSpPr bwMode="black">
          <a:xfrm>
            <a:off x="10701515" y="6270942"/>
            <a:ext cx="1277761" cy="274320"/>
            <a:chOff x="457200" y="1643393"/>
            <a:chExt cx="4492753" cy="964540"/>
          </a:xfrm>
        </p:grpSpPr>
        <p:pic>
          <p:nvPicPr>
            <p:cNvPr id="7" name="Picture 6"/>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defTabSz="932563"/>
              <a:endParaRPr lang="en-US">
                <a:solidFill>
                  <a:srgbClr val="505050"/>
                </a:solidFill>
              </a:endParaRPr>
            </a:p>
          </p:txBody>
        </p:sp>
      </p:grpSp>
    </p:spTree>
    <p:extLst>
      <p:ext uri="{BB962C8B-B14F-4D97-AF65-F5344CB8AC3E}">
        <p14:creationId xmlns:p14="http://schemas.microsoft.com/office/powerpoint/2010/main" val="617899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Walkin No ti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2" y="0"/>
            <a:ext cx="12434711"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ltGray">
          <a:xfrm>
            <a:off x="251489" y="296863"/>
            <a:ext cx="2743200" cy="2743200"/>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Choose this walk-in slide for </a:t>
            </a:r>
            <a:r>
              <a:rPr lang="en-US" sz="2400" b="1" dirty="0">
                <a:gradFill>
                  <a:gsLst>
                    <a:gs pos="0">
                      <a:srgbClr val="FFFFFF"/>
                    </a:gs>
                    <a:gs pos="100000">
                      <a:srgbClr val="FFFFFF"/>
                    </a:gs>
                  </a:gsLst>
                  <a:lin ang="5400000" scaled="0"/>
                </a:gradFill>
                <a:ea typeface="Segoe UI" pitchFamily="34" charset="0"/>
                <a:cs typeface="Segoe UI" pitchFamily="34" charset="0"/>
              </a:rPr>
              <a:t>consumer groups. </a:t>
            </a:r>
            <a:r>
              <a:rPr lang="en-US" sz="2400" dirty="0">
                <a:gradFill>
                  <a:gsLst>
                    <a:gs pos="0">
                      <a:srgbClr val="FFFFFF"/>
                    </a:gs>
                    <a:gs pos="100000">
                      <a:srgbClr val="FFFFFF"/>
                    </a:gs>
                  </a:gsLst>
                  <a:lin ang="5400000" scaled="0"/>
                </a:gradFill>
                <a:ea typeface="Segoe UI" pitchFamily="34" charset="0"/>
                <a:cs typeface="Segoe UI" pitchFamily="34" charset="0"/>
              </a:rPr>
              <a:t>Delete this text box.</a:t>
            </a:r>
          </a:p>
        </p:txBody>
      </p:sp>
      <p:grpSp>
        <p:nvGrpSpPr>
          <p:cNvPr id="6" name="Group 5"/>
          <p:cNvGrpSpPr>
            <a:grpSpLocks noChangeAspect="1"/>
          </p:cNvGrpSpPr>
          <p:nvPr userDrawn="1"/>
        </p:nvGrpSpPr>
        <p:grpSpPr bwMode="black">
          <a:xfrm>
            <a:off x="10701515" y="6270942"/>
            <a:ext cx="1277761" cy="274320"/>
            <a:chOff x="457200" y="1643393"/>
            <a:chExt cx="4492753" cy="964540"/>
          </a:xfrm>
        </p:grpSpPr>
        <p:pic>
          <p:nvPicPr>
            <p:cNvPr id="7" name="Picture 6"/>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defTabSz="932563"/>
              <a:endParaRPr lang="en-US">
                <a:solidFill>
                  <a:srgbClr val="505050"/>
                </a:solidFill>
              </a:endParaRPr>
            </a:p>
          </p:txBody>
        </p:sp>
      </p:grpSp>
    </p:spTree>
    <p:extLst>
      <p:ext uri="{BB962C8B-B14F-4D97-AF65-F5344CB8AC3E}">
        <p14:creationId xmlns:p14="http://schemas.microsoft.com/office/powerpoint/2010/main" val="317750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57052144"/>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58019">
                      <a:schemeClr val="tx1"/>
                    </a:gs>
                    <a:gs pos="7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8" name="Group 7"/>
          <p:cNvGrpSpPr>
            <a:grpSpLocks noChangeAspect="1"/>
          </p:cNvGrpSpPr>
          <p:nvPr userDrawn="1"/>
        </p:nvGrpSpPr>
        <p:grpSpPr bwMode="black">
          <a:xfrm>
            <a:off x="10701515" y="6270942"/>
            <a:ext cx="1277761" cy="274320"/>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defTabSz="932563"/>
              <a:endParaRPr lang="en-US">
                <a:solidFill>
                  <a:srgbClr val="505050"/>
                </a:solidFill>
              </a:endParaRPr>
            </a:p>
          </p:txBody>
        </p:sp>
      </p:grpSp>
    </p:spTree>
    <p:extLst>
      <p:ext uri="{BB962C8B-B14F-4D97-AF65-F5344CB8AC3E}">
        <p14:creationId xmlns:p14="http://schemas.microsoft.com/office/powerpoint/2010/main" val="13113002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58019">
                      <a:schemeClr val="tx1"/>
                    </a:gs>
                    <a:gs pos="7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6" name="Group 5"/>
          <p:cNvGrpSpPr>
            <a:grpSpLocks noChangeAspect="1"/>
          </p:cNvGrpSpPr>
          <p:nvPr userDrawn="1"/>
        </p:nvGrpSpPr>
        <p:grpSpPr bwMode="black">
          <a:xfrm>
            <a:off x="10701515" y="6270942"/>
            <a:ext cx="1277761" cy="274320"/>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32563"/>
              <a:endParaRPr lang="en-US">
                <a:solidFill>
                  <a:srgbClr val="FFFFFF"/>
                </a:solidFill>
              </a:endParaRPr>
            </a:p>
          </p:txBody>
        </p:sp>
      </p:grpSp>
    </p:spTree>
    <p:extLst>
      <p:ext uri="{BB962C8B-B14F-4D97-AF65-F5344CB8AC3E}">
        <p14:creationId xmlns:p14="http://schemas.microsoft.com/office/powerpoint/2010/main" val="2445235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2557898"/>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9490724"/>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defRPr sz="3999">
                <a:gradFill>
                  <a:gsLst>
                    <a:gs pos="1250">
                      <a:schemeClr val="tx2"/>
                    </a:gs>
                    <a:gs pos="99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771866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7899357"/>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5759050"/>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8373547"/>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4115270"/>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952381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3551579868"/>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08986884"/>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882138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579831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334565"/>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221856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185566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193478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43549864"/>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60621"/>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72803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3657600"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407697301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87910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42845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1236881"/>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233" y="3145041"/>
            <a:ext cx="3291840" cy="706719"/>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32563"/>
              <a:endParaRPr lang="en-US">
                <a:solidFill>
                  <a:srgbClr val="FFFFFF"/>
                </a:solidFill>
              </a:endParaRPr>
            </a:p>
          </p:txBody>
        </p:sp>
      </p:grpSp>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37423903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0" y="2"/>
            <a:ext cx="12435840" cy="6995160"/>
          </a:xfrm>
          <a:prstGeom prst="rect">
            <a:avLst/>
          </a:prstGeom>
          <a:noFill/>
          <a:ln>
            <a:noFill/>
          </a:ln>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ltGray">
          <a:xfrm>
            <a:off x="251489" y="296863"/>
            <a:ext cx="2743200" cy="2743200"/>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Choose this walk-in slide for </a:t>
            </a:r>
            <a:r>
              <a:rPr lang="en-US" sz="2400" b="1" dirty="0">
                <a:gradFill>
                  <a:gsLst>
                    <a:gs pos="0">
                      <a:srgbClr val="FFFFFF"/>
                    </a:gs>
                    <a:gs pos="100000">
                      <a:srgbClr val="FFFFFF"/>
                    </a:gs>
                  </a:gsLst>
                  <a:lin ang="5400000" scaled="0"/>
                </a:gradFill>
                <a:ea typeface="Segoe UI" pitchFamily="34" charset="0"/>
                <a:cs typeface="Segoe UI" pitchFamily="34" charset="0"/>
              </a:rPr>
              <a:t>commercial groups. </a:t>
            </a:r>
            <a:r>
              <a:rPr lang="en-US" sz="2400" dirty="0">
                <a:gradFill>
                  <a:gsLst>
                    <a:gs pos="0">
                      <a:srgbClr val="FFFFFF"/>
                    </a:gs>
                    <a:gs pos="100000">
                      <a:srgbClr val="FFFFFF"/>
                    </a:gs>
                  </a:gsLst>
                  <a:lin ang="5400000" scaled="0"/>
                </a:gradFill>
                <a:ea typeface="Segoe UI" pitchFamily="34" charset="0"/>
                <a:cs typeface="Segoe UI" pitchFamily="34" charset="0"/>
              </a:rPr>
              <a:t>Delete this text box.</a:t>
            </a:r>
          </a:p>
        </p:txBody>
      </p:sp>
      <p:grpSp>
        <p:nvGrpSpPr>
          <p:cNvPr id="6" name="Group 5"/>
          <p:cNvGrpSpPr>
            <a:grpSpLocks noChangeAspect="1"/>
          </p:cNvGrpSpPr>
          <p:nvPr userDrawn="1"/>
        </p:nvGrpSpPr>
        <p:grpSpPr bwMode="black">
          <a:xfrm>
            <a:off x="10701516" y="6270942"/>
            <a:ext cx="1277761" cy="274320"/>
            <a:chOff x="457200" y="1643393"/>
            <a:chExt cx="4492753" cy="964540"/>
          </a:xfrm>
        </p:grpSpPr>
        <p:pic>
          <p:nvPicPr>
            <p:cNvPr id="7" name="Picture 6"/>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defTabSz="932384"/>
              <a:endParaRPr lang="en-US">
                <a:solidFill>
                  <a:srgbClr val="505050"/>
                </a:solidFill>
              </a:endParaRPr>
            </a:p>
          </p:txBody>
        </p:sp>
      </p:grpSp>
    </p:spTree>
    <p:extLst>
      <p:ext uri="{BB962C8B-B14F-4D97-AF65-F5344CB8AC3E}">
        <p14:creationId xmlns:p14="http://schemas.microsoft.com/office/powerpoint/2010/main" val="2354208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_Walkin No ti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3" y="0"/>
            <a:ext cx="12434711"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ltGray">
          <a:xfrm>
            <a:off x="251489" y="296863"/>
            <a:ext cx="2743200" cy="2743200"/>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Choose this walk-in slide for </a:t>
            </a:r>
            <a:r>
              <a:rPr lang="en-US" sz="2400" b="1" dirty="0">
                <a:gradFill>
                  <a:gsLst>
                    <a:gs pos="0">
                      <a:srgbClr val="FFFFFF"/>
                    </a:gs>
                    <a:gs pos="100000">
                      <a:srgbClr val="FFFFFF"/>
                    </a:gs>
                  </a:gsLst>
                  <a:lin ang="5400000" scaled="0"/>
                </a:gradFill>
                <a:ea typeface="Segoe UI" pitchFamily="34" charset="0"/>
                <a:cs typeface="Segoe UI" pitchFamily="34" charset="0"/>
              </a:rPr>
              <a:t>consumer groups. </a:t>
            </a:r>
            <a:r>
              <a:rPr lang="en-US" sz="2400" dirty="0">
                <a:gradFill>
                  <a:gsLst>
                    <a:gs pos="0">
                      <a:srgbClr val="FFFFFF"/>
                    </a:gs>
                    <a:gs pos="100000">
                      <a:srgbClr val="FFFFFF"/>
                    </a:gs>
                  </a:gsLst>
                  <a:lin ang="5400000" scaled="0"/>
                </a:gradFill>
                <a:ea typeface="Segoe UI" pitchFamily="34" charset="0"/>
                <a:cs typeface="Segoe UI" pitchFamily="34" charset="0"/>
              </a:rPr>
              <a:t>Delete this text box.</a:t>
            </a:r>
          </a:p>
        </p:txBody>
      </p:sp>
      <p:grpSp>
        <p:nvGrpSpPr>
          <p:cNvPr id="6" name="Group 5"/>
          <p:cNvGrpSpPr>
            <a:grpSpLocks noChangeAspect="1"/>
          </p:cNvGrpSpPr>
          <p:nvPr userDrawn="1"/>
        </p:nvGrpSpPr>
        <p:grpSpPr bwMode="black">
          <a:xfrm>
            <a:off x="10701516" y="6270942"/>
            <a:ext cx="1277761" cy="274320"/>
            <a:chOff x="457200" y="1643393"/>
            <a:chExt cx="4492753" cy="964540"/>
          </a:xfrm>
        </p:grpSpPr>
        <p:pic>
          <p:nvPicPr>
            <p:cNvPr id="7" name="Picture 6"/>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defTabSz="932384"/>
              <a:endParaRPr lang="en-US">
                <a:solidFill>
                  <a:srgbClr val="505050"/>
                </a:solidFill>
              </a:endParaRPr>
            </a:p>
          </p:txBody>
        </p:sp>
      </p:grpSp>
    </p:spTree>
    <p:extLst>
      <p:ext uri="{BB962C8B-B14F-4D97-AF65-F5344CB8AC3E}">
        <p14:creationId xmlns:p14="http://schemas.microsoft.com/office/powerpoint/2010/main" val="4020963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58019">
                      <a:schemeClr val="tx1"/>
                    </a:gs>
                    <a:gs pos="7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8" name="Group 7"/>
          <p:cNvGrpSpPr>
            <a:grpSpLocks noChangeAspect="1"/>
          </p:cNvGrpSpPr>
          <p:nvPr userDrawn="1"/>
        </p:nvGrpSpPr>
        <p:grpSpPr bwMode="black">
          <a:xfrm>
            <a:off x="10701516" y="6270942"/>
            <a:ext cx="1277761" cy="274320"/>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defTabSz="932384"/>
              <a:endParaRPr lang="en-US">
                <a:solidFill>
                  <a:srgbClr val="505050"/>
                </a:solidFill>
              </a:endParaRPr>
            </a:p>
          </p:txBody>
        </p:sp>
      </p:grpSp>
    </p:spTree>
    <p:extLst>
      <p:ext uri="{BB962C8B-B14F-4D97-AF65-F5344CB8AC3E}">
        <p14:creationId xmlns:p14="http://schemas.microsoft.com/office/powerpoint/2010/main" val="1018218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58019">
                      <a:schemeClr val="tx1"/>
                    </a:gs>
                    <a:gs pos="7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6" name="Group 5"/>
          <p:cNvGrpSpPr>
            <a:grpSpLocks noChangeAspect="1"/>
          </p:cNvGrpSpPr>
          <p:nvPr userDrawn="1"/>
        </p:nvGrpSpPr>
        <p:grpSpPr bwMode="black">
          <a:xfrm>
            <a:off x="10701516" y="6270942"/>
            <a:ext cx="1277761" cy="274320"/>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32384"/>
              <a:endParaRPr lang="en-US">
                <a:solidFill>
                  <a:srgbClr val="FFFFFF"/>
                </a:solidFill>
              </a:endParaRPr>
            </a:p>
          </p:txBody>
        </p:sp>
      </p:grpSp>
    </p:spTree>
    <p:extLst>
      <p:ext uri="{BB962C8B-B14F-4D97-AF65-F5344CB8AC3E}">
        <p14:creationId xmlns:p14="http://schemas.microsoft.com/office/powerpoint/2010/main" val="911254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8047656"/>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157997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6994525"/>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14702488"/>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228302"/>
          </a:xfrm>
        </p:spPr>
        <p:txBody>
          <a:bodyPr>
            <a:spAutoFit/>
          </a:bodyPr>
          <a:lstStyle>
            <a:lvl1pPr>
              <a:defRPr sz="3998">
                <a:gradFill>
                  <a:gsLst>
                    <a:gs pos="1250">
                      <a:schemeClr val="tx2"/>
                    </a:gs>
                    <a:gs pos="99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1822616"/>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5648295"/>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6182599"/>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3945364"/>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8009296"/>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3610798"/>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50774627"/>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5"/>
            <a:ext cx="10056812"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229754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5"/>
            <a:ext cx="10056812" cy="1181862"/>
          </a:xfrm>
          <a:noFill/>
        </p:spPr>
        <p:txBody>
          <a:bodyPr tIns="91440" bIns="91440" anchor="t" anchorCtr="0">
            <a:spAutoFit/>
          </a:bodyPr>
          <a:lstStyle>
            <a:lvl1pPr>
              <a:defRPr lang="en-US" sz="7196"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818886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8993725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752093"/>
          </a:xfrm>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3040063"/>
            <a:ext cx="11887200" cy="517065"/>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5"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62143265"/>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757914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393910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696337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59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388403899"/>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4885091"/>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42633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19925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6343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199" cy="1995931"/>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9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82610957"/>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234" y="3145042"/>
            <a:ext cx="3291840" cy="706719"/>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32384"/>
              <a:endParaRPr lang="en-US">
                <a:solidFill>
                  <a:srgbClr val="FFFFFF"/>
                </a:solidFill>
              </a:endParaRPr>
            </a:p>
          </p:txBody>
        </p:sp>
      </p:grpSp>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dirty="0">
                <a:gradFill>
                  <a:gsLst>
                    <a:gs pos="0">
                      <a:srgbClr val="FFFFFF"/>
                    </a:gs>
                    <a:gs pos="100000">
                      <a:srgbClr val="FFFFFF"/>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1760361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262937"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257797" y="328910"/>
            <a:ext cx="9915740" cy="6380679"/>
          </a:xfrm>
          <a:prstGeom prst="rect">
            <a:avLst/>
          </a:prstGeom>
          <a:noFill/>
          <a:ln>
            <a:noFill/>
          </a:ln>
        </p:spPr>
      </p:pic>
    </p:spTree>
    <p:extLst>
      <p:ext uri="{BB962C8B-B14F-4D97-AF65-F5344CB8AC3E}">
        <p14:creationId xmlns:p14="http://schemas.microsoft.com/office/powerpoint/2010/main" val="9906788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1613109009"/>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1" y="1212852"/>
            <a:ext cx="11887200" cy="2443746"/>
          </a:xfrm>
          <a:prstGeom prst="rect">
            <a:avLst/>
          </a:prstGeom>
        </p:spPr>
        <p:txBody>
          <a:bodyPr/>
          <a:lstStyle>
            <a:lvl1pPr marL="290345" indent="-290345">
              <a:buClr>
                <a:schemeClr val="tx1"/>
              </a:buClr>
              <a:buSzPct val="90000"/>
              <a:buFont typeface="Wingdings" panose="05000000000000000000" pitchFamily="2" charset="2"/>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72" indent="-280827">
              <a:buClr>
                <a:schemeClr val="tx1"/>
              </a:buClr>
              <a:buSzPct val="90000"/>
              <a:buFont typeface="Wingdings" panose="05000000000000000000" pitchFamily="2" charset="2"/>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17" indent="-290345">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85" indent="-228469">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52" indent="-228469">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4"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041894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46652"/>
            <a:ext cx="6402388" cy="892840"/>
          </a:xfrm>
          <a:noFill/>
        </p:spPr>
        <p:txBody>
          <a:bodyPr lIns="146304" tIns="91440" rIns="146304" bIns="91440" anchor="t" anchorCtr="0"/>
          <a:lstStyle>
            <a:lvl1pPr>
              <a:defRPr sz="5400" spc="-100" baseline="0">
                <a:gradFill>
                  <a:gsLst>
                    <a:gs pos="84066">
                      <a:srgbClr val="000000"/>
                    </a:gs>
                    <a:gs pos="57576">
                      <a:srgbClr val="000000"/>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74638" y="3066979"/>
            <a:ext cx="6402388" cy="1710429"/>
          </a:xfrm>
        </p:spPr>
        <p:txBody>
          <a:bodyPr tIns="109728" bIns="109728">
            <a:noAutofit/>
          </a:bodyPr>
          <a:lstStyle>
            <a:lvl1pPr marL="0" indent="0">
              <a:spcBef>
                <a:spcPts val="0"/>
              </a:spcBef>
              <a:buNone/>
              <a:defRPr sz="2400" baseline="0">
                <a:gradFill>
                  <a:gsLst>
                    <a:gs pos="84066">
                      <a:srgbClr val="000000"/>
                    </a:gs>
                    <a:gs pos="57576">
                      <a:srgbClr val="000000"/>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57580" y="6243237"/>
            <a:ext cx="1280160" cy="274492"/>
          </a:xfrm>
          <a:prstGeom prst="rect">
            <a:avLst/>
          </a:prstGeom>
        </p:spPr>
      </p:pic>
    </p:spTree>
    <p:extLst>
      <p:ext uri="{BB962C8B-B14F-4D97-AF65-F5344CB8AC3E}">
        <p14:creationId xmlns:p14="http://schemas.microsoft.com/office/powerpoint/2010/main" val="100888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4638" y="2119164"/>
            <a:ext cx="6400800" cy="27497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2018156"/>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73050" y="4137335"/>
            <a:ext cx="6402388" cy="731528"/>
          </a:xfrm>
        </p:spPr>
        <p:txBody>
          <a:bodyPr tIns="109728" bIns="109728">
            <a:noAutofit/>
          </a:bodyPr>
          <a:lstStyle>
            <a:lvl1pPr marL="0" indent="0">
              <a:spcBef>
                <a:spcPts val="0"/>
              </a:spcBef>
              <a:buNone/>
              <a:defRPr sz="2400">
                <a:gradFill>
                  <a:gsLst>
                    <a:gs pos="57576">
                      <a:srgbClr val="FFFFFF"/>
                    </a:gs>
                    <a:gs pos="35000">
                      <a:srgbClr val="FFFFFF"/>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57580" y="6243237"/>
            <a:ext cx="1280160" cy="274492"/>
          </a:xfrm>
          <a:prstGeom prst="rect">
            <a:avLst/>
          </a:prstGeom>
        </p:spPr>
      </p:pic>
    </p:spTree>
    <p:extLst>
      <p:ext uri="{BB962C8B-B14F-4D97-AF65-F5344CB8AC3E}">
        <p14:creationId xmlns:p14="http://schemas.microsoft.com/office/powerpoint/2010/main" val="1459840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4638" y="2119163"/>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a:stretch>
            <a:fillRect/>
          </a:stretch>
        </p:blipFill>
        <p:spPr>
          <a:xfrm>
            <a:off x="457580" y="6243237"/>
            <a:ext cx="1280160" cy="274492"/>
          </a:xfrm>
          <a:prstGeom prst="rect">
            <a:avLst/>
          </a:prstGeom>
        </p:spPr>
      </p:pic>
    </p:spTree>
    <p:extLst>
      <p:ext uri="{BB962C8B-B14F-4D97-AF65-F5344CB8AC3E}">
        <p14:creationId xmlns:p14="http://schemas.microsoft.com/office/powerpoint/2010/main" val="287620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80" y="6243237"/>
            <a:ext cx="1280160" cy="274492"/>
          </a:xfrm>
          <a:prstGeom prst="rect">
            <a:avLst/>
          </a:prstGeom>
        </p:spPr>
      </p:pic>
    </p:spTree>
    <p:extLst>
      <p:ext uri="{BB962C8B-B14F-4D97-AF65-F5344CB8AC3E}">
        <p14:creationId xmlns:p14="http://schemas.microsoft.com/office/powerpoint/2010/main" val="26751866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8963746"/>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9315818"/>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41336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385119"/>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680766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Tree>
    <p:extLst>
      <p:ext uri="{BB962C8B-B14F-4D97-AF65-F5344CB8AC3E}">
        <p14:creationId xmlns:p14="http://schemas.microsoft.com/office/powerpoint/2010/main" val="2259639875"/>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6997712"/>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8601070"/>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3382656"/>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29744972"/>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570758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467545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74042062"/>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264876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303810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027833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4513521"/>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799703384"/>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411127"/>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85359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2867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55857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4842201"/>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3167625536"/>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9232" y="3145040"/>
            <a:ext cx="3291840" cy="705836"/>
          </a:xfrm>
          <a:prstGeom prst="rect">
            <a:avLst/>
          </a:prstGeom>
        </p:spPr>
      </p:pic>
    </p:spTree>
    <p:extLst>
      <p:ext uri="{BB962C8B-B14F-4D97-AF65-F5344CB8AC3E}">
        <p14:creationId xmlns:p14="http://schemas.microsoft.com/office/powerpoint/2010/main" val="30518383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47567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1" y="1588"/>
            <a:ext cx="12430199" cy="6991986"/>
          </a:xfrm>
          <a:prstGeom prst="rect">
            <a:avLst/>
          </a:prstGeom>
          <a:noFill/>
          <a:ln>
            <a:noFill/>
          </a:ln>
        </p:spPr>
      </p:pic>
      <p:sp>
        <p:nvSpPr>
          <p:cNvPr id="3" name="Rectangle 2"/>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
        <p:nvSpPr>
          <p:cNvPr id="9" name="Rectangle 8"/>
          <p:cNvSpPr/>
          <p:nvPr userDrawn="1"/>
        </p:nvSpPr>
        <p:spPr>
          <a:xfrm>
            <a:off x="206862" y="3032252"/>
            <a:ext cx="4420128" cy="800454"/>
          </a:xfrm>
          <a:prstGeom prst="rect">
            <a:avLst/>
          </a:prstGeom>
        </p:spPr>
        <p:txBody>
          <a:bodyPr wrap="none" anchor="ctr">
            <a:spAutoFit/>
          </a:bodyPr>
          <a:lstStyle/>
          <a:p>
            <a:pPr algn="r" defTabSz="1165610">
              <a:lnSpc>
                <a:spcPct val="90000"/>
              </a:lnSpc>
              <a:spcBef>
                <a:spcPct val="0"/>
              </a:spcBef>
            </a:pPr>
            <a:r>
              <a:rPr lang="en-US" sz="5000" spc="-125"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7958" y="4610726"/>
            <a:ext cx="2229032" cy="729826"/>
          </a:xfrm>
          <a:prstGeom prst="rect">
            <a:avLst/>
          </a:prstGeom>
        </p:spPr>
        <p:txBody>
          <a:bodyPr wrap="none" anchor="ctr">
            <a:spAutoFit/>
          </a:bodyPr>
          <a:lstStyle/>
          <a:p>
            <a:pPr algn="r" defTabSz="1165610">
              <a:lnSpc>
                <a:spcPct val="90000"/>
              </a:lnSpc>
              <a:spcBef>
                <a:spcPct val="0"/>
              </a:spcBef>
            </a:pPr>
            <a:r>
              <a:rPr lang="en-US" sz="2250" dirty="0">
                <a:ln w="3175">
                  <a:noFill/>
                </a:ln>
                <a:gradFill>
                  <a:gsLst>
                    <a:gs pos="84066">
                      <a:srgbClr val="000000"/>
                    </a:gs>
                    <a:gs pos="57576">
                      <a:srgbClr val="000000"/>
                    </a:gs>
                  </a:gsLst>
                  <a:lin ang="5400000" scaled="0"/>
                </a:gradFill>
                <a:cs typeface="Segoe UI" pitchFamily="34" charset="0"/>
              </a:rPr>
              <a:t>May 4 – 8, 2015</a:t>
            </a:r>
            <a:br>
              <a:rPr lang="en-US" sz="2250" dirty="0">
                <a:ln w="3175">
                  <a:noFill/>
                </a:ln>
                <a:gradFill>
                  <a:gsLst>
                    <a:gs pos="84066">
                      <a:srgbClr val="000000"/>
                    </a:gs>
                    <a:gs pos="57576">
                      <a:srgbClr val="000000"/>
                    </a:gs>
                  </a:gsLst>
                  <a:lin ang="5400000" scaled="0"/>
                </a:gradFill>
                <a:cs typeface="Segoe UI" pitchFamily="34" charset="0"/>
              </a:rPr>
            </a:br>
            <a:r>
              <a:rPr lang="en-US" sz="2250"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2002510" y="4088041"/>
            <a:ext cx="2494315" cy="384949"/>
          </a:xfrm>
          <a:prstGeom prst="rect">
            <a:avLst/>
          </a:prstGeom>
        </p:spPr>
      </p:pic>
    </p:spTree>
    <p:extLst>
      <p:ext uri="{BB962C8B-B14F-4D97-AF65-F5344CB8AC3E}">
        <p14:creationId xmlns:p14="http://schemas.microsoft.com/office/powerpoint/2010/main" val="21485741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0" y="2122488"/>
            <a:ext cx="11889564" cy="2746375"/>
          </a:xfrm>
        </p:spPr>
        <p:txBody>
          <a:bodyPr/>
          <a:lstStyle>
            <a:lvl1pPr>
              <a:defRPr sz="8800">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68693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8" spc="-100"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5"/>
            <a:ext cx="7315137" cy="1828007"/>
          </a:xfrm>
          <a:noFill/>
        </p:spPr>
        <p:txBody>
          <a:bodyPr lIns="146304" tIns="109728" rIns="146304" bIns="109728">
            <a:noAutofit/>
          </a:bodyPr>
          <a:lstStyle>
            <a:lvl1pPr marL="0" indent="0">
              <a:spcBef>
                <a:spcPts val="0"/>
              </a:spcBef>
              <a:buNone/>
              <a:defRPr sz="3199"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4270622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46250969"/>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2"/>
                    </a:gs>
                    <a:gs pos="100000">
                      <a:schemeClr val="bg2"/>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accent1"/>
                    </a:gs>
                    <a:gs pos="40000">
                      <a:schemeClr val="accent1"/>
                    </a:gs>
                  </a:gsLst>
                  <a:lin ang="5400000" scaled="0"/>
                </a:gradFill>
              </a:defRPr>
            </a:lvl1pPr>
            <a:lvl2pPr marL="0" indent="0">
              <a:buFontTx/>
              <a:buNone/>
              <a:defRPr sz="2000">
                <a:gradFill>
                  <a:gsLst>
                    <a:gs pos="1250">
                      <a:schemeClr val="bg2"/>
                    </a:gs>
                    <a:gs pos="100000">
                      <a:schemeClr val="bg2"/>
                    </a:gs>
                  </a:gsLst>
                  <a:lin ang="5400000" scaled="0"/>
                </a:gradFill>
              </a:defRPr>
            </a:lvl2pPr>
            <a:lvl3pPr marL="228538" indent="0">
              <a:buNone/>
              <a:defRPr>
                <a:gradFill>
                  <a:gsLst>
                    <a:gs pos="1250">
                      <a:schemeClr val="bg2"/>
                    </a:gs>
                    <a:gs pos="100000">
                      <a:schemeClr val="bg2"/>
                    </a:gs>
                  </a:gsLst>
                  <a:lin ang="5400000" scaled="0"/>
                </a:gradFill>
              </a:defRPr>
            </a:lvl3pPr>
            <a:lvl4pPr marL="457075" indent="0">
              <a:buNone/>
              <a:defRPr>
                <a:gradFill>
                  <a:gsLst>
                    <a:gs pos="1250">
                      <a:schemeClr val="bg2"/>
                    </a:gs>
                    <a:gs pos="100000">
                      <a:schemeClr val="bg2"/>
                    </a:gs>
                  </a:gsLst>
                  <a:lin ang="5400000" scaled="0"/>
                </a:gradFill>
              </a:defRPr>
            </a:lvl4pPr>
            <a:lvl5pPr marL="685613" indent="0">
              <a:buNone/>
              <a:defRPr>
                <a:gradFill>
                  <a:gsLst>
                    <a:gs pos="1250">
                      <a:schemeClr val="bg2"/>
                    </a:gs>
                    <a:gs pos="100000">
                      <a:schemeClr val="bg2"/>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75193636"/>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851554"/>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92881"/>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3403841"/>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92881"/>
          </a:xfrm>
        </p:spPr>
        <p:txBody>
          <a:bodyPr>
            <a:spAutoFit/>
          </a:bodyPr>
          <a:lstStyle>
            <a:lvl1pPr>
              <a:defRPr sz="39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0350235"/>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5703991"/>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4045393"/>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60" indent="-287260">
              <a:spcBef>
                <a:spcPts val="1224"/>
              </a:spcBef>
              <a:buClr>
                <a:schemeClr val="tx2"/>
              </a:buClr>
              <a:buFont typeface="Wingdings" panose="05000000000000000000" pitchFamily="2" charset="2"/>
              <a:buChar char="§"/>
              <a:defRPr sz="3199">
                <a:gradFill>
                  <a:gsLst>
                    <a:gs pos="19469">
                      <a:schemeClr val="tx2"/>
                    </a:gs>
                    <a:gs pos="32000">
                      <a:schemeClr val="tx2"/>
                    </a:gs>
                  </a:gsLst>
                  <a:lin ang="5400000" scaled="0"/>
                </a:gradFill>
              </a:defRPr>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260" indent="-287260">
              <a:spcBef>
                <a:spcPts val="1224"/>
              </a:spcBef>
              <a:buClr>
                <a:schemeClr val="tx2"/>
              </a:buClr>
              <a:buFont typeface="Wingdings" panose="05000000000000000000" pitchFamily="2" charset="2"/>
              <a:buChar char="§"/>
              <a:defRPr sz="3199">
                <a:gradFill>
                  <a:gsLst>
                    <a:gs pos="19469">
                      <a:schemeClr val="tx2"/>
                    </a:gs>
                    <a:gs pos="32000">
                      <a:schemeClr val="tx2"/>
                    </a:gs>
                  </a:gsLst>
                  <a:lin ang="5400000" scaled="0"/>
                </a:gradFill>
              </a:defRPr>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9310360"/>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60" indent="-287260">
              <a:spcBef>
                <a:spcPts val="1224"/>
              </a:spcBef>
              <a:buClr>
                <a:schemeClr val="tx1"/>
              </a:buClr>
              <a:buFont typeface="Wingdings" panose="05000000000000000000" pitchFamily="2" charset="2"/>
              <a:buChar char="§"/>
              <a:defRPr sz="3199"/>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260" indent="-287260">
              <a:spcBef>
                <a:spcPts val="1224"/>
              </a:spcBef>
              <a:buClr>
                <a:schemeClr val="tx1"/>
              </a:buClr>
              <a:buFont typeface="Wingdings" panose="05000000000000000000" pitchFamily="2" charset="2"/>
              <a:buChar char="§"/>
              <a:defRPr sz="3199"/>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7324160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122488"/>
            <a:ext cx="11889564" cy="2746375"/>
          </a:xfrm>
        </p:spPr>
        <p:txBody>
          <a:bodyPr/>
          <a:lstStyle>
            <a:lvl1pPr>
              <a:defRPr sz="8800">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319235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01168459"/>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2"/>
                    </a:gs>
                    <a:gs pos="100000">
                      <a:schemeClr val="bg2"/>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841564990"/>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2" name="Title 1"/>
          <p:cNvSpPr>
            <a:spLocks noGrp="1"/>
          </p:cNvSpPr>
          <p:nvPr>
            <p:ph type="title" hasCustomPrompt="1"/>
          </p:nvPr>
        </p:nvSpPr>
        <p:spPr>
          <a:xfrm>
            <a:off x="274639" y="2136777"/>
            <a:ext cx="10056812" cy="1181862"/>
          </a:xfrm>
          <a:noFill/>
        </p:spPr>
        <p:txBody>
          <a:bodyPr tIns="91440" bIns="91440" anchor="t" anchorCtr="0">
            <a:spAutoFit/>
          </a:bodyPr>
          <a:lstStyle>
            <a:lvl1pPr>
              <a:defRPr sz="7197"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881266"/>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28371076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2" name="Title 1"/>
          <p:cNvSpPr>
            <a:spLocks noGrp="1"/>
          </p:cNvSpPr>
          <p:nvPr>
            <p:ph type="title" hasCustomPrompt="1"/>
          </p:nvPr>
        </p:nvSpPr>
        <p:spPr>
          <a:xfrm>
            <a:off x="274639" y="2125664"/>
            <a:ext cx="10056812" cy="1181862"/>
          </a:xfrm>
          <a:noFill/>
        </p:spPr>
        <p:txBody>
          <a:bodyPr tIns="91440" bIns="91440" anchor="t" anchorCtr="0">
            <a:spAutoFit/>
          </a:bodyPr>
          <a:lstStyle>
            <a:lvl1pPr>
              <a:defRPr lang="en-US" sz="7197"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1338032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093189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86260356"/>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21609466"/>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63672344"/>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43958140"/>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59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29542424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343307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55862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5612595"/>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396780"/>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7667266"/>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9379996"/>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19" fontAlgn="base">
              <a:spcBef>
                <a:spcPct val="0"/>
              </a:spcBef>
              <a:spcAft>
                <a:spcPct val="0"/>
              </a:spcAft>
            </a:pPr>
            <a:endParaRPr lang="en-US" sz="22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9"/>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34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1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110787"/>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3" y="1"/>
            <a:ext cx="12435840" cy="6995160"/>
          </a:xfrm>
          <a:prstGeom prst="rect">
            <a:avLst/>
          </a:prstGeom>
        </p:spPr>
      </p:pic>
      <p:sp>
        <p:nvSpPr>
          <p:cNvPr id="6" name="Rectangle 5"/>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589823" y="6294477"/>
            <a:ext cx="45719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algn="r" defTabSz="932036" eaLnBrk="0" hangingPunct="0"/>
            <a:r>
              <a:rPr lang="en-US" sz="700"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59231" y="5580860"/>
            <a:ext cx="3291840" cy="701671"/>
          </a:xfrm>
          <a:prstGeom prst="rect">
            <a:avLst/>
          </a:prstGeom>
        </p:spPr>
      </p:pic>
    </p:spTree>
    <p:extLst>
      <p:ext uri="{BB962C8B-B14F-4D97-AF65-F5344CB8AC3E}">
        <p14:creationId xmlns:p14="http://schemas.microsoft.com/office/powerpoint/2010/main" val="32340346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34" indent="-290434">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44" indent="-280912">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79" indent="-29043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317" indent="-22853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54" indent="-228538">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07588780"/>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93129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2" y="1589"/>
            <a:ext cx="12430199" cy="6991986"/>
          </a:xfrm>
          <a:prstGeom prst="rect">
            <a:avLst/>
          </a:prstGeom>
          <a:noFill/>
          <a:ln>
            <a:noFill/>
          </a:ln>
        </p:spPr>
      </p:pic>
      <p:sp>
        <p:nvSpPr>
          <p:cNvPr id="3" name="Rectangle 2"/>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04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04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65509" y="6678220"/>
            <a:ext cx="822951" cy="175415"/>
          </a:xfrm>
          <a:prstGeom prst="rect">
            <a:avLst/>
          </a:prstGeom>
        </p:spPr>
      </p:pic>
      <p:sp>
        <p:nvSpPr>
          <p:cNvPr id="9" name="Rectangle 8"/>
          <p:cNvSpPr/>
          <p:nvPr userDrawn="1"/>
        </p:nvSpPr>
        <p:spPr>
          <a:xfrm>
            <a:off x="206862" y="3032253"/>
            <a:ext cx="4420128" cy="800454"/>
          </a:xfrm>
          <a:prstGeom prst="rect">
            <a:avLst/>
          </a:prstGeom>
        </p:spPr>
        <p:txBody>
          <a:bodyPr wrap="none" anchor="ctr">
            <a:spAutoFit/>
          </a:bodyPr>
          <a:lstStyle/>
          <a:p>
            <a:pPr algn="r" defTabSz="1165386">
              <a:lnSpc>
                <a:spcPct val="90000"/>
              </a:lnSpc>
              <a:spcBef>
                <a:spcPct val="0"/>
              </a:spcBef>
            </a:pPr>
            <a:r>
              <a:rPr lang="en-US" sz="5000" spc="-125"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7958" y="4610727"/>
            <a:ext cx="2229032" cy="729826"/>
          </a:xfrm>
          <a:prstGeom prst="rect">
            <a:avLst/>
          </a:prstGeom>
        </p:spPr>
        <p:txBody>
          <a:bodyPr wrap="none" anchor="ctr">
            <a:spAutoFit/>
          </a:bodyPr>
          <a:lstStyle/>
          <a:p>
            <a:pPr algn="r" defTabSz="1165386">
              <a:lnSpc>
                <a:spcPct val="90000"/>
              </a:lnSpc>
              <a:spcBef>
                <a:spcPct val="0"/>
              </a:spcBef>
            </a:pPr>
            <a:r>
              <a:rPr lang="en-US" sz="2250" dirty="0">
                <a:ln w="3175">
                  <a:noFill/>
                </a:ln>
                <a:gradFill>
                  <a:gsLst>
                    <a:gs pos="84066">
                      <a:srgbClr val="000000"/>
                    </a:gs>
                    <a:gs pos="57576">
                      <a:srgbClr val="000000"/>
                    </a:gs>
                  </a:gsLst>
                  <a:lin ang="5400000" scaled="0"/>
                </a:gradFill>
                <a:cs typeface="Segoe UI" pitchFamily="34" charset="0"/>
              </a:rPr>
              <a:t>May 4 – 8, 2015</a:t>
            </a:r>
            <a:br>
              <a:rPr lang="en-US" sz="2250" dirty="0">
                <a:ln w="3175">
                  <a:noFill/>
                </a:ln>
                <a:gradFill>
                  <a:gsLst>
                    <a:gs pos="84066">
                      <a:srgbClr val="000000"/>
                    </a:gs>
                    <a:gs pos="57576">
                      <a:srgbClr val="000000"/>
                    </a:gs>
                  </a:gsLst>
                  <a:lin ang="5400000" scaled="0"/>
                </a:gradFill>
                <a:cs typeface="Segoe UI" pitchFamily="34" charset="0"/>
              </a:rPr>
            </a:br>
            <a:r>
              <a:rPr lang="en-US" sz="2250"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2002510" y="4088042"/>
            <a:ext cx="2494315" cy="384949"/>
          </a:xfrm>
          <a:prstGeom prst="rect">
            <a:avLst/>
          </a:prstGeom>
        </p:spPr>
      </p:pic>
    </p:spTree>
    <p:extLst>
      <p:ext uri="{BB962C8B-B14F-4D97-AF65-F5344CB8AC3E}">
        <p14:creationId xmlns:p14="http://schemas.microsoft.com/office/powerpoint/2010/main" val="2655292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129449"/>
            <a:ext cx="11889564" cy="917575"/>
          </a:xfrm>
        </p:spPr>
        <p:txBody>
          <a:bodyPr/>
          <a:lstStyle>
            <a:lvl1pPr>
              <a:defRPr sz="6000"/>
            </a:lvl1pPr>
          </a:lstStyle>
          <a:p>
            <a:r>
              <a:rPr lang="en-US" dirty="0"/>
              <a:t>Thank you</a:t>
            </a:r>
          </a:p>
        </p:txBody>
      </p:sp>
    </p:spTree>
    <p:extLst>
      <p:ext uri="{BB962C8B-B14F-4D97-AF65-F5344CB8AC3E}">
        <p14:creationId xmlns:p14="http://schemas.microsoft.com/office/powerpoint/2010/main" val="3843557695"/>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2" y="1092"/>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7" spc="-100"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4" y="3955785"/>
            <a:ext cx="7315137" cy="1828007"/>
          </a:xfrm>
          <a:noFill/>
        </p:spPr>
        <p:txBody>
          <a:bodyPr lIns="146304" tIns="109728" rIns="146304" bIns="109728">
            <a:noAutofit/>
          </a:bodyPr>
          <a:lstStyle>
            <a:lvl1pPr marL="0" indent="0">
              <a:spcBef>
                <a:spcPts val="0"/>
              </a:spcBef>
              <a:buNone/>
              <a:defRPr sz="3198"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04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65509" y="6678220"/>
            <a:ext cx="822951" cy="175415"/>
          </a:xfrm>
          <a:prstGeom prst="rect">
            <a:avLst/>
          </a:prstGeom>
        </p:spPr>
      </p:pic>
    </p:spTree>
    <p:extLst>
      <p:ext uri="{BB962C8B-B14F-4D97-AF65-F5344CB8AC3E}">
        <p14:creationId xmlns:p14="http://schemas.microsoft.com/office/powerpoint/2010/main" val="422714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494" indent="0">
              <a:buNone/>
              <a:defRPr/>
            </a:lvl3pPr>
            <a:lvl4pPr marL="456988" indent="0">
              <a:buNone/>
              <a:defRPr/>
            </a:lvl4pPr>
            <a:lvl5pPr marL="68548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8235181"/>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2"/>
                    </a:gs>
                    <a:gs pos="100000">
                      <a:schemeClr val="bg2"/>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20354">
                      <a:schemeClr val="accent1"/>
                    </a:gs>
                    <a:gs pos="40000">
                      <a:schemeClr val="accent1"/>
                    </a:gs>
                  </a:gsLst>
                  <a:lin ang="5400000" scaled="0"/>
                </a:gradFill>
              </a:defRPr>
            </a:lvl1pPr>
            <a:lvl2pPr marL="0" indent="0">
              <a:buFontTx/>
              <a:buNone/>
              <a:defRPr sz="2000">
                <a:gradFill>
                  <a:gsLst>
                    <a:gs pos="1250">
                      <a:schemeClr val="bg2"/>
                    </a:gs>
                    <a:gs pos="100000">
                      <a:schemeClr val="bg2"/>
                    </a:gs>
                  </a:gsLst>
                  <a:lin ang="5400000" scaled="0"/>
                </a:gradFill>
              </a:defRPr>
            </a:lvl2pPr>
            <a:lvl3pPr marL="228494" indent="0">
              <a:buNone/>
              <a:defRPr>
                <a:gradFill>
                  <a:gsLst>
                    <a:gs pos="1250">
                      <a:schemeClr val="bg2"/>
                    </a:gs>
                    <a:gs pos="100000">
                      <a:schemeClr val="bg2"/>
                    </a:gs>
                  </a:gsLst>
                  <a:lin ang="5400000" scaled="0"/>
                </a:gradFill>
              </a:defRPr>
            </a:lvl3pPr>
            <a:lvl4pPr marL="456988" indent="0">
              <a:buNone/>
              <a:defRPr>
                <a:gradFill>
                  <a:gsLst>
                    <a:gs pos="1250">
                      <a:schemeClr val="bg2"/>
                    </a:gs>
                    <a:gs pos="100000">
                      <a:schemeClr val="bg2"/>
                    </a:gs>
                  </a:gsLst>
                  <a:lin ang="5400000" scaled="0"/>
                </a:gradFill>
              </a:defRPr>
            </a:lvl4pPr>
            <a:lvl5pPr marL="685481" indent="0">
              <a:buNone/>
              <a:defRPr>
                <a:gradFill>
                  <a:gsLst>
                    <a:gs pos="1250">
                      <a:schemeClr val="bg2"/>
                    </a:gs>
                    <a:gs pos="100000">
                      <a:schemeClr val="bg2"/>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11537133"/>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94" indent="0">
              <a:buNone/>
              <a:defRPr/>
            </a:lvl3pPr>
            <a:lvl4pPr marL="456988" indent="0">
              <a:buNone/>
              <a:defRPr/>
            </a:lvl4pPr>
            <a:lvl5pPr marL="68548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07608017"/>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1"/>
            <a:ext cx="11887200" cy="2092881"/>
          </a:xfrm>
        </p:spPr>
        <p:txBody>
          <a:bodyPr>
            <a:spAutoFit/>
          </a:bodyPr>
          <a:lstStyle>
            <a:lvl1pPr>
              <a:buClr>
                <a:schemeClr val="tx2"/>
              </a:buClr>
              <a:defRPr sz="3998">
                <a:gradFill>
                  <a:gsLst>
                    <a:gs pos="7080">
                      <a:schemeClr val="tx2"/>
                    </a:gs>
                    <a:gs pos="36283">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6059709"/>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1"/>
            <a:ext cx="11887200" cy="2092881"/>
          </a:xfrm>
        </p:spPr>
        <p:txBody>
          <a:bodyPr>
            <a:spAutoFit/>
          </a:bodyPr>
          <a:lstStyle>
            <a:lvl1pPr>
              <a:defRPr sz="399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8710536"/>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389">
                      <a:schemeClr val="tx2"/>
                    </a:gs>
                    <a:gs pos="31000">
                      <a:schemeClr val="tx2"/>
                    </a:gs>
                  </a:gsLst>
                  <a:lin ang="5400000" scaled="0"/>
                </a:gradFill>
              </a:defRPr>
            </a:lvl1pPr>
            <a:lvl2pPr marL="0" indent="0">
              <a:buNone/>
              <a:defRPr sz="2000"/>
            </a:lvl2pPr>
            <a:lvl3pPr marL="231667" indent="0">
              <a:buNone/>
              <a:tabLst/>
              <a:defRPr sz="2000"/>
            </a:lvl3pPr>
            <a:lvl4pPr marL="460161" indent="0">
              <a:buNone/>
              <a:defRPr/>
            </a:lvl4pPr>
            <a:lvl5pPr marL="68548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389">
                      <a:schemeClr val="tx2"/>
                    </a:gs>
                    <a:gs pos="31000">
                      <a:schemeClr val="tx2"/>
                    </a:gs>
                  </a:gsLst>
                  <a:lin ang="5400000" scaled="0"/>
                </a:gradFill>
              </a:defRPr>
            </a:lvl1pPr>
            <a:lvl2pPr marL="0" indent="0">
              <a:buNone/>
              <a:defRPr sz="2000"/>
            </a:lvl2pPr>
            <a:lvl3pPr marL="231667" indent="0">
              <a:buNone/>
              <a:tabLst/>
              <a:defRPr sz="2000"/>
            </a:lvl3pPr>
            <a:lvl4pPr marL="460161" indent="0">
              <a:buNone/>
              <a:defRPr/>
            </a:lvl4pPr>
            <a:lvl5pPr marL="68548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7960798"/>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67" indent="0">
              <a:buNone/>
              <a:tabLst/>
              <a:defRPr sz="2000"/>
            </a:lvl3pPr>
            <a:lvl4pPr marL="460161" indent="0">
              <a:buNone/>
              <a:defRPr/>
            </a:lvl4pPr>
            <a:lvl5pPr marL="68548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67" indent="0">
              <a:buNone/>
              <a:tabLst/>
              <a:defRPr sz="2000"/>
            </a:lvl3pPr>
            <a:lvl4pPr marL="460161" indent="0">
              <a:buNone/>
              <a:defRPr/>
            </a:lvl4pPr>
            <a:lvl5pPr marL="68548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2371284"/>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25279"/>
          </a:xfrm>
        </p:spPr>
        <p:txBody>
          <a:bodyPr wrap="square">
            <a:spAutoFit/>
          </a:bodyPr>
          <a:lstStyle>
            <a:lvl1pPr marL="287205" indent="-287205">
              <a:spcBef>
                <a:spcPts val="1224"/>
              </a:spcBef>
              <a:buClr>
                <a:schemeClr val="tx2"/>
              </a:buClr>
              <a:buFont typeface="Wingdings" panose="05000000000000000000" pitchFamily="2" charset="2"/>
              <a:buChar char="§"/>
              <a:defRPr sz="3198">
                <a:gradFill>
                  <a:gsLst>
                    <a:gs pos="19469">
                      <a:schemeClr val="tx2"/>
                    </a:gs>
                    <a:gs pos="32000">
                      <a:schemeClr val="tx2"/>
                    </a:gs>
                  </a:gsLst>
                  <a:lin ang="5400000" scaled="0"/>
                </a:gradFill>
              </a:defRPr>
            </a:lvl1pPr>
            <a:lvl2pPr marL="530919" indent="-233086">
              <a:buFont typeface="Wingdings" panose="05000000000000000000" pitchFamily="2" charset="2"/>
              <a:buChar char="§"/>
              <a:defRPr sz="2400"/>
            </a:lvl2pPr>
            <a:lvl3pPr marL="699260" indent="-168341">
              <a:buFont typeface="Wingdings" panose="05000000000000000000" pitchFamily="2" charset="2"/>
              <a:buChar char="§"/>
              <a:tabLst/>
              <a:defRPr sz="2000"/>
            </a:lvl3pPr>
            <a:lvl4pPr marL="880549" indent="-181289">
              <a:buFont typeface="Wingdings" panose="05000000000000000000" pitchFamily="2" charset="2"/>
              <a:buChar char="§"/>
              <a:defRPr/>
            </a:lvl4pPr>
            <a:lvl5pPr marL="1048891" indent="-168341">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205" indent="-287205">
              <a:spcBef>
                <a:spcPts val="1224"/>
              </a:spcBef>
              <a:buClr>
                <a:schemeClr val="tx2"/>
              </a:buClr>
              <a:buFont typeface="Wingdings" panose="05000000000000000000" pitchFamily="2" charset="2"/>
              <a:buChar char="§"/>
              <a:defRPr sz="3198">
                <a:gradFill>
                  <a:gsLst>
                    <a:gs pos="19469">
                      <a:schemeClr val="tx2"/>
                    </a:gs>
                    <a:gs pos="32000">
                      <a:schemeClr val="tx2"/>
                    </a:gs>
                  </a:gsLst>
                  <a:lin ang="5400000" scaled="0"/>
                </a:gradFill>
              </a:defRPr>
            </a:lvl1pPr>
            <a:lvl2pPr marL="530919" indent="-233086">
              <a:buFont typeface="Wingdings" panose="05000000000000000000" pitchFamily="2" charset="2"/>
              <a:buChar char="§"/>
              <a:defRPr sz="2400"/>
            </a:lvl2pPr>
            <a:lvl3pPr marL="699260" indent="-168341">
              <a:buFont typeface="Wingdings" panose="05000000000000000000" pitchFamily="2" charset="2"/>
              <a:buChar char="§"/>
              <a:tabLst/>
              <a:defRPr sz="2000"/>
            </a:lvl3pPr>
            <a:lvl4pPr marL="880549" indent="-181289">
              <a:buFont typeface="Wingdings" panose="05000000000000000000" pitchFamily="2" charset="2"/>
              <a:buChar char="§"/>
              <a:defRPr/>
            </a:lvl4pPr>
            <a:lvl5pPr marL="1048891" indent="-168341">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2908901"/>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25279"/>
          </a:xfrm>
        </p:spPr>
        <p:txBody>
          <a:bodyPr wrap="square">
            <a:spAutoFit/>
          </a:bodyPr>
          <a:lstStyle>
            <a:lvl1pPr marL="287205" indent="-287205">
              <a:spcBef>
                <a:spcPts val="1224"/>
              </a:spcBef>
              <a:buClr>
                <a:schemeClr val="tx1"/>
              </a:buClr>
              <a:buFont typeface="Wingdings" panose="05000000000000000000" pitchFamily="2" charset="2"/>
              <a:buChar char="§"/>
              <a:defRPr sz="3198"/>
            </a:lvl1pPr>
            <a:lvl2pPr marL="530919" indent="-233086">
              <a:buFont typeface="Wingdings" panose="05000000000000000000" pitchFamily="2" charset="2"/>
              <a:buChar char="§"/>
              <a:defRPr sz="2400"/>
            </a:lvl2pPr>
            <a:lvl3pPr marL="699260" indent="-168341">
              <a:buFont typeface="Wingdings" panose="05000000000000000000" pitchFamily="2" charset="2"/>
              <a:buChar char="§"/>
              <a:tabLst/>
              <a:defRPr sz="2000"/>
            </a:lvl3pPr>
            <a:lvl4pPr marL="880549" indent="-181289">
              <a:buFont typeface="Wingdings" panose="05000000000000000000" pitchFamily="2" charset="2"/>
              <a:buChar char="§"/>
              <a:defRPr/>
            </a:lvl4pPr>
            <a:lvl5pPr marL="1048891" indent="-168341">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205" indent="-287205">
              <a:spcBef>
                <a:spcPts val="1224"/>
              </a:spcBef>
              <a:buClr>
                <a:schemeClr val="tx1"/>
              </a:buClr>
              <a:buFont typeface="Wingdings" panose="05000000000000000000" pitchFamily="2" charset="2"/>
              <a:buChar char="§"/>
              <a:defRPr sz="3198"/>
            </a:lvl1pPr>
            <a:lvl2pPr marL="530919" indent="-233086">
              <a:buFont typeface="Wingdings" panose="05000000000000000000" pitchFamily="2" charset="2"/>
              <a:buChar char="§"/>
              <a:defRPr sz="2400"/>
            </a:lvl2pPr>
            <a:lvl3pPr marL="699260" indent="-168341">
              <a:buFont typeface="Wingdings" panose="05000000000000000000" pitchFamily="2" charset="2"/>
              <a:buChar char="§"/>
              <a:tabLst/>
              <a:defRPr sz="2000"/>
            </a:lvl3pPr>
            <a:lvl4pPr marL="880549" indent="-181289">
              <a:buFont typeface="Wingdings" panose="05000000000000000000" pitchFamily="2" charset="2"/>
              <a:buChar char="§"/>
              <a:defRPr/>
            </a:lvl4pPr>
            <a:lvl5pPr marL="1048891" indent="-168341">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943332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354" y="479775"/>
            <a:ext cx="1639084" cy="359162"/>
          </a:xfrm>
          <a:prstGeom prst="rect">
            <a:avLst/>
          </a:prstGeom>
        </p:spPr>
      </p:pic>
    </p:spTree>
    <p:extLst>
      <p:ext uri="{BB962C8B-B14F-4D97-AF65-F5344CB8AC3E}">
        <p14:creationId xmlns:p14="http://schemas.microsoft.com/office/powerpoint/2010/main" val="74781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795679402"/>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2"/>
                    </a:gs>
                    <a:gs pos="100000">
                      <a:schemeClr val="bg2"/>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180951111"/>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2" y="1092"/>
            <a:ext cx="12430199" cy="6991987"/>
          </a:xfrm>
          <a:prstGeom prst="rect">
            <a:avLst/>
          </a:prstGeom>
        </p:spPr>
      </p:pic>
      <p:sp>
        <p:nvSpPr>
          <p:cNvPr id="2" name="Title 1"/>
          <p:cNvSpPr>
            <a:spLocks noGrp="1"/>
          </p:cNvSpPr>
          <p:nvPr>
            <p:ph type="title" hasCustomPrompt="1"/>
          </p:nvPr>
        </p:nvSpPr>
        <p:spPr>
          <a:xfrm>
            <a:off x="274639" y="2136778"/>
            <a:ext cx="10056812" cy="1181862"/>
          </a:xfrm>
          <a:noFill/>
        </p:spPr>
        <p:txBody>
          <a:bodyPr tIns="91440" bIns="91440" anchor="t" anchorCtr="0">
            <a:spAutoFit/>
          </a:bodyPr>
          <a:lstStyle>
            <a:lvl1pPr>
              <a:defRPr sz="7195"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1" y="4881266"/>
            <a:ext cx="10058401"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04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65509" y="6678220"/>
            <a:ext cx="822951" cy="175415"/>
          </a:xfrm>
          <a:prstGeom prst="rect">
            <a:avLst/>
          </a:prstGeom>
        </p:spPr>
      </p:pic>
    </p:spTree>
    <p:extLst>
      <p:ext uri="{BB962C8B-B14F-4D97-AF65-F5344CB8AC3E}">
        <p14:creationId xmlns:p14="http://schemas.microsoft.com/office/powerpoint/2010/main" val="12843677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2" y="1092"/>
            <a:ext cx="12430199" cy="6991987"/>
          </a:xfrm>
          <a:prstGeom prst="rect">
            <a:avLst/>
          </a:prstGeom>
        </p:spPr>
      </p:pic>
      <p:sp>
        <p:nvSpPr>
          <p:cNvPr id="2" name="Title 1"/>
          <p:cNvSpPr>
            <a:spLocks noGrp="1"/>
          </p:cNvSpPr>
          <p:nvPr>
            <p:ph type="title" hasCustomPrompt="1"/>
          </p:nvPr>
        </p:nvSpPr>
        <p:spPr>
          <a:xfrm>
            <a:off x="274639" y="2125665"/>
            <a:ext cx="10056812" cy="1181862"/>
          </a:xfrm>
          <a:noFill/>
        </p:spPr>
        <p:txBody>
          <a:bodyPr tIns="91440" bIns="91440" anchor="t" anchorCtr="0">
            <a:spAutoFit/>
          </a:bodyPr>
          <a:lstStyle>
            <a:lvl1pPr>
              <a:defRPr lang="en-US" sz="7195"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04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65509" y="6678220"/>
            <a:ext cx="822951" cy="175415"/>
          </a:xfrm>
          <a:prstGeom prst="rect">
            <a:avLst/>
          </a:prstGeom>
        </p:spPr>
      </p:pic>
    </p:spTree>
    <p:extLst>
      <p:ext uri="{BB962C8B-B14F-4D97-AF65-F5344CB8AC3E}">
        <p14:creationId xmlns:p14="http://schemas.microsoft.com/office/powerpoint/2010/main" val="27763273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2" y="1092"/>
            <a:ext cx="12430199" cy="6991987"/>
          </a:xfrm>
          <a:prstGeom prst="rect">
            <a:avLst/>
          </a:prstGeom>
        </p:spPr>
      </p:pic>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5"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374943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5"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06610723"/>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5"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44350132"/>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5"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24106442"/>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5"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06366731"/>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1241426"/>
            <a:ext cx="5486399" cy="2012859"/>
          </a:xfrm>
        </p:spPr>
        <p:txBody>
          <a:bodyPr>
            <a:spAutoFit/>
          </a:bodyPr>
          <a:lstStyle>
            <a:lvl1pPr>
              <a:defRPr sz="659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28609496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262937"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257797" y="328910"/>
            <a:ext cx="9915740" cy="6380679"/>
          </a:xfrm>
          <a:prstGeom prst="rect">
            <a:avLst/>
          </a:prstGeom>
          <a:noFill/>
          <a:ln>
            <a:noFill/>
          </a:ln>
        </p:spPr>
      </p:pic>
    </p:spTree>
    <p:extLst>
      <p:ext uri="{BB962C8B-B14F-4D97-AF65-F5344CB8AC3E}">
        <p14:creationId xmlns:p14="http://schemas.microsoft.com/office/powerpoint/2010/main" val="10379786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67733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5314542"/>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8358890"/>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8791672"/>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3758302"/>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algn="ctr" defTabSz="932040" fontAlgn="base">
              <a:spcBef>
                <a:spcPct val="0"/>
              </a:spcBef>
              <a:spcAft>
                <a:spcPct val="0"/>
              </a:spcAft>
            </a:pPr>
            <a:endParaRPr lang="en-US" sz="22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60"/>
            <a:ext cx="11887199" cy="1995931"/>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39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3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1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0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7273016"/>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4" y="2"/>
            <a:ext cx="12435840" cy="6995160"/>
          </a:xfrm>
          <a:prstGeom prst="rect">
            <a:avLst/>
          </a:prstGeom>
        </p:spPr>
      </p:pic>
      <p:sp>
        <p:nvSpPr>
          <p:cNvPr id="6" name="Rectangle 5"/>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040"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589824" y="6294478"/>
            <a:ext cx="45719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algn="r" defTabSz="931857" eaLnBrk="0" hangingPunct="0"/>
            <a:r>
              <a:rPr lang="en-US" sz="700"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59232" y="5580861"/>
            <a:ext cx="3291840" cy="701671"/>
          </a:xfrm>
          <a:prstGeom prst="rect">
            <a:avLst/>
          </a:prstGeom>
        </p:spPr>
      </p:pic>
    </p:spTree>
    <p:extLst>
      <p:ext uri="{BB962C8B-B14F-4D97-AF65-F5344CB8AC3E}">
        <p14:creationId xmlns:p14="http://schemas.microsoft.com/office/powerpoint/2010/main" val="38870267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378" indent="-290378">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35" indent="-280858">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14" indent="-2903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08" indent="-228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01" indent="-228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75314208"/>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202996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880"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4" y="3955786"/>
            <a:ext cx="9143937" cy="1828007"/>
          </a:xfrm>
          <a:noFill/>
        </p:spPr>
        <p:txBody>
          <a:bodyPr lIns="182880" tIns="146304" rIns="182880" bIns="146304">
            <a:noAutofit/>
          </a:bodyPr>
          <a:lstStyle>
            <a:lvl1pPr marL="0" indent="0">
              <a:spcBef>
                <a:spcPts val="0"/>
              </a:spcBef>
              <a:buNone/>
              <a:defRPr sz="352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357" y="479775"/>
            <a:ext cx="1639084" cy="359162"/>
          </a:xfrm>
          <a:prstGeom prst="rect">
            <a:avLst/>
          </a:prstGeom>
        </p:spPr>
      </p:pic>
    </p:spTree>
    <p:extLst>
      <p:ext uri="{BB962C8B-B14F-4D97-AF65-F5344CB8AC3E}">
        <p14:creationId xmlns:p14="http://schemas.microsoft.com/office/powerpoint/2010/main" val="2336628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94">
          <p15:clr>
            <a:srgbClr val="C35EA4"/>
          </p15:clr>
        </p15:guide>
        <p15:guide id="2" pos="7697">
          <p15:clr>
            <a:srgbClr val="C35EA4"/>
          </p15:clr>
        </p15:guide>
        <p15:guide id="3" orient="horz" pos="308">
          <p15:clr>
            <a:srgbClr val="C35EA4"/>
          </p15:clr>
        </p15:guide>
        <p15:guide id="4" orient="horz" pos="4186">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866329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2"/>
            <a:ext cx="12436475" cy="742187"/>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262940"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4" y="3954457"/>
            <a:ext cx="5197379" cy="1018969"/>
          </a:xfrm>
          <a:noFill/>
        </p:spPr>
        <p:txBody>
          <a:bodyPr lIns="182880" tIns="146304" rIns="182880" bIns="146304">
            <a:noAutofit/>
          </a:bodyPr>
          <a:lstStyle>
            <a:lvl1pPr marL="0" indent="0">
              <a:spcBef>
                <a:spcPts val="0"/>
              </a:spcBef>
              <a:buNone/>
              <a:defRPr sz="3527"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880"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257800" y="328910"/>
            <a:ext cx="9915740" cy="6380679"/>
          </a:xfrm>
          <a:prstGeom prst="rect">
            <a:avLst/>
          </a:prstGeom>
          <a:noFill/>
          <a:ln>
            <a:noFill/>
          </a:ln>
        </p:spPr>
      </p:pic>
    </p:spTree>
    <p:extLst>
      <p:ext uri="{BB962C8B-B14F-4D97-AF65-F5344CB8AC3E}">
        <p14:creationId xmlns:p14="http://schemas.microsoft.com/office/powerpoint/2010/main" val="396240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8">
          <p15:clr>
            <a:srgbClr val="C35EA4"/>
          </p15:clr>
        </p15:guide>
        <p15:guide id="2" orient="horz" pos="4186">
          <p15:clr>
            <a:srgbClr val="C35EA4"/>
          </p15:clr>
        </p15:guide>
        <p15:guide id="3" pos="294">
          <p15:clr>
            <a:srgbClr val="C35EA4"/>
          </p15:clr>
        </p15:guide>
        <p15:guide id="4" pos="7697">
          <p15:clr>
            <a:srgbClr val="C35EA4"/>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2"/>
            <a:ext cx="12436475" cy="742187"/>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6544" y="3954457"/>
            <a:ext cx="5197379" cy="1018969"/>
          </a:xfrm>
          <a:noFill/>
        </p:spPr>
        <p:txBody>
          <a:bodyPr lIns="182880" tIns="146304" rIns="182880" bIns="146304">
            <a:noAutofit/>
          </a:bodyPr>
          <a:lstStyle>
            <a:lvl1pPr marL="0" indent="0">
              <a:spcBef>
                <a:spcPts val="0"/>
              </a:spcBef>
              <a:buNone/>
              <a:defRPr sz="3527"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880"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11448108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8">
          <p15:clr>
            <a:srgbClr val="C35EA4"/>
          </p15:clr>
        </p15:guide>
        <p15:guide id="2" orient="horz" pos="4186">
          <p15:clr>
            <a:srgbClr val="C35EA4"/>
          </p15:clr>
        </p15:guide>
        <p15:guide id="3" pos="294">
          <p15:clr>
            <a:srgbClr val="C35EA4"/>
          </p15:clr>
        </p15:guide>
        <p15:guide id="4" pos="7697">
          <p15:clr>
            <a:srgbClr val="C35EA4"/>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2"/>
            <a:ext cx="12436475" cy="742187"/>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527"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6" y="296863"/>
            <a:ext cx="5486335" cy="1828800"/>
          </a:xfrm>
          <a:noFill/>
        </p:spPr>
        <p:txBody>
          <a:bodyPr lIns="146304" tIns="91440" rIns="146304" bIns="91440" anchor="t" anchorCtr="0"/>
          <a:lstStyle>
            <a:lvl1pPr>
              <a:defRPr sz="5880"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1005458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8">
          <p15:clr>
            <a:srgbClr val="C35EA4"/>
          </p15:clr>
        </p15:guide>
        <p15:guide id="2" orient="horz" pos="4186">
          <p15:clr>
            <a:srgbClr val="C35EA4"/>
          </p15:clr>
        </p15:guide>
        <p15:guide id="3" pos="294">
          <p15:clr>
            <a:srgbClr val="C35EA4"/>
          </p15:clr>
        </p15:guide>
        <p15:guide id="4" pos="7697">
          <p15:clr>
            <a:srgbClr val="C35EA4"/>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2"/>
            <a:ext cx="12436475" cy="742187"/>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6" y="2125663"/>
            <a:ext cx="5486335" cy="3657600"/>
          </a:xfrm>
          <a:noFill/>
        </p:spPr>
        <p:txBody>
          <a:bodyPr lIns="146304" tIns="91440" rIns="146304" bIns="91440" anchor="t" anchorCtr="0"/>
          <a:lstStyle>
            <a:lvl1pPr>
              <a:defRPr sz="5880"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42929912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8">
          <p15:clr>
            <a:srgbClr val="C35EA4"/>
          </p15:clr>
        </p15:guide>
        <p15:guide id="2" orient="horz" pos="4186">
          <p15:clr>
            <a:srgbClr val="C35EA4"/>
          </p15:clr>
        </p15:guide>
        <p15:guide id="3" pos="294">
          <p15:clr>
            <a:srgbClr val="C35EA4"/>
          </p15:clr>
        </p15:guide>
        <p15:guide id="4" pos="7697">
          <p15:clr>
            <a:srgbClr val="C35EA4"/>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2"/>
            <a:ext cx="12436475" cy="742187"/>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15" indent="0">
              <a:buNone/>
              <a:defRPr sz="3135"/>
            </a:lvl2pPr>
            <a:lvl3pPr marL="560027" indent="0">
              <a:buNone/>
              <a:defRPr sz="3135"/>
            </a:lvl3pPr>
            <a:lvl4pPr marL="784036" indent="0">
              <a:buNone/>
              <a:defRPr sz="3135"/>
            </a:lvl4pPr>
            <a:lvl5pPr marL="1008047" indent="0">
              <a:buNone/>
              <a:defRPr sz="3135"/>
            </a:lvl5pPr>
          </a:lstStyle>
          <a:p>
            <a:pPr lvl="0"/>
            <a:r>
              <a:rPr lang="en-US"/>
              <a:t> </a:t>
            </a:r>
          </a:p>
        </p:txBody>
      </p:sp>
      <p:sp>
        <p:nvSpPr>
          <p:cNvPr id="14" name="Text Placeholder 5"/>
          <p:cNvSpPr>
            <a:spLocks noGrp="1"/>
          </p:cNvSpPr>
          <p:nvPr>
            <p:ph type="body" sz="quarter" idx="16" hasCustomPrompt="1"/>
          </p:nvPr>
        </p:nvSpPr>
        <p:spPr>
          <a:xfrm>
            <a:off x="9418640" y="909643"/>
            <a:ext cx="640080" cy="266818"/>
          </a:xfrm>
          <a:solidFill>
            <a:srgbClr val="68217A"/>
          </a:solidFill>
        </p:spPr>
        <p:txBody>
          <a:bodyPr anchor="ctr"/>
          <a:lstStyle>
            <a:lvl1pPr marL="0" indent="0">
              <a:lnSpc>
                <a:spcPts val="588"/>
              </a:lnSpc>
              <a:spcBef>
                <a:spcPts val="0"/>
              </a:spcBef>
              <a:buNone/>
              <a:defRPr sz="588">
                <a:solidFill>
                  <a:schemeClr val="bg1"/>
                </a:solidFill>
              </a:defRPr>
            </a:lvl1pPr>
            <a:lvl2pPr marL="336015" indent="0">
              <a:buNone/>
              <a:defRPr sz="3135"/>
            </a:lvl2pPr>
            <a:lvl3pPr marL="560027" indent="0">
              <a:buNone/>
              <a:defRPr sz="3135"/>
            </a:lvl3pPr>
            <a:lvl4pPr marL="784036" indent="0">
              <a:buNone/>
              <a:defRPr sz="3135"/>
            </a:lvl4pPr>
            <a:lvl5pPr marL="1008047" indent="0">
              <a:buNone/>
              <a:defRPr sz="3135"/>
            </a:lvl5pPr>
          </a:lstStyle>
          <a:p>
            <a:pPr lvl="0"/>
            <a:r>
              <a:rPr lang="en-US"/>
              <a:t> </a:t>
            </a:r>
          </a:p>
        </p:txBody>
      </p:sp>
      <p:sp>
        <p:nvSpPr>
          <p:cNvPr id="15" name="Text Placeholder 5"/>
          <p:cNvSpPr>
            <a:spLocks noGrp="1"/>
          </p:cNvSpPr>
          <p:nvPr>
            <p:ph type="body" sz="quarter" idx="17" hasCustomPrompt="1"/>
          </p:nvPr>
        </p:nvSpPr>
        <p:spPr>
          <a:xfrm>
            <a:off x="9418640" y="3818464"/>
            <a:ext cx="640080" cy="266818"/>
          </a:xfrm>
          <a:solidFill>
            <a:srgbClr val="68217A"/>
          </a:solidFill>
        </p:spPr>
        <p:txBody>
          <a:bodyPr anchor="ctr"/>
          <a:lstStyle>
            <a:lvl1pPr marL="0" indent="0">
              <a:lnSpc>
                <a:spcPts val="588"/>
              </a:lnSpc>
              <a:spcBef>
                <a:spcPts val="0"/>
              </a:spcBef>
              <a:buNone/>
              <a:defRPr sz="588">
                <a:solidFill>
                  <a:schemeClr val="bg1"/>
                </a:solidFill>
              </a:defRPr>
            </a:lvl1pPr>
            <a:lvl2pPr marL="336015" indent="0">
              <a:buNone/>
              <a:defRPr sz="3135"/>
            </a:lvl2pPr>
            <a:lvl3pPr marL="560027" indent="0">
              <a:buNone/>
              <a:defRPr sz="3135"/>
            </a:lvl3pPr>
            <a:lvl4pPr marL="784036" indent="0">
              <a:buNone/>
              <a:defRPr sz="3135"/>
            </a:lvl4pPr>
            <a:lvl5pPr marL="1008047" indent="0">
              <a:buNone/>
              <a:defRPr sz="3135"/>
            </a:lvl5pPr>
          </a:lstStyle>
          <a:p>
            <a:pPr lvl="0"/>
            <a:r>
              <a:rPr lang="en-US"/>
              <a:t> </a:t>
            </a:r>
          </a:p>
        </p:txBody>
      </p:sp>
      <p:sp>
        <p:nvSpPr>
          <p:cNvPr id="17" name="Title 16"/>
          <p:cNvSpPr>
            <a:spLocks noGrp="1"/>
          </p:cNvSpPr>
          <p:nvPr>
            <p:ph type="title"/>
          </p:nvPr>
        </p:nvSpPr>
        <p:spPr>
          <a:xfrm>
            <a:off x="4394200" y="3628287"/>
            <a:ext cx="2278960" cy="2272453"/>
          </a:xfrm>
          <a:solidFill>
            <a:srgbClr val="68217A"/>
          </a:solidFill>
        </p:spPr>
        <p:txBody>
          <a:bodyPr lIns="182880" tIns="146304" rIns="182880" bIns="146304"/>
          <a:lstStyle>
            <a:lvl1pPr>
              <a:defRPr sz="3135">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2171157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8">
          <p15:clr>
            <a:srgbClr val="C35EA4"/>
          </p15:clr>
        </p15:guide>
        <p15:guide id="2" orient="horz" pos="4186">
          <p15:clr>
            <a:srgbClr val="C35EA4"/>
          </p15:clr>
        </p15:guide>
        <p15:guide id="3" pos="294">
          <p15:clr>
            <a:srgbClr val="C35EA4"/>
          </p15:clr>
        </p15:guide>
        <p15:guide id="4" pos="7697">
          <p15:clr>
            <a:srgbClr val="C35EA4"/>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684">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5"/>
            <a:ext cx="5486400" cy="409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047" indent="0">
              <a:buNone/>
              <a:defRPr sz="1567"/>
            </a:lvl5pPr>
          </a:lstStyle>
          <a:p>
            <a:pPr lvl="0"/>
            <a:r>
              <a:rPr lang="en-US"/>
              <a:t>Click to edit Master text styles</a:t>
            </a:r>
          </a:p>
        </p:txBody>
      </p:sp>
    </p:spTree>
    <p:extLst>
      <p:ext uri="{BB962C8B-B14F-4D97-AF65-F5344CB8AC3E}">
        <p14:creationId xmlns:p14="http://schemas.microsoft.com/office/powerpoint/2010/main" val="1422349676"/>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68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6"/>
            <a:ext cx="5486400" cy="40626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1391422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68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5"/>
            <a:ext cx="5486400" cy="409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159855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901"/>
            <a:ext cx="11887518" cy="1828766"/>
          </a:xfrm>
        </p:spPr>
        <p:txBody>
          <a:bodyPr/>
          <a:lstStyle>
            <a:lvl1pPr>
              <a:defRPr sz="5684">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41" y="2597165"/>
            <a:ext cx="7315200" cy="520687"/>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667803243"/>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901"/>
            <a:ext cx="11887518" cy="1828766"/>
          </a:xfrm>
        </p:spPr>
        <p:txBody>
          <a:bodyPr/>
          <a:lstStyle>
            <a:lvl1pPr>
              <a:defRPr sz="5684">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41" y="2597163"/>
            <a:ext cx="7315200" cy="517064"/>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199352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3554731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3" y="296863"/>
            <a:ext cx="5486335" cy="1828800"/>
          </a:xfrm>
          <a:noFill/>
        </p:spPr>
        <p:txBody>
          <a:bodyPr lIns="146304" tIns="91440" rIns="146304" bIns="91440"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27705018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901"/>
            <a:ext cx="11887518" cy="1828766"/>
          </a:xfrm>
        </p:spPr>
        <p:txBody>
          <a:bodyPr/>
          <a:lstStyle>
            <a:lvl1pPr>
              <a:defRPr sz="5684">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41" y="2597163"/>
            <a:ext cx="7315200" cy="517064"/>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0660328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68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5"/>
            <a:ext cx="10972800" cy="1902453"/>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5005810"/>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3" y="2"/>
            <a:ext cx="6002338" cy="742187"/>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761038" y="1211266"/>
            <a:ext cx="6400800" cy="600163"/>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268927236"/>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83467997"/>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527"/>
            </a:lvl1pPr>
            <a:lvl2pPr>
              <a:defRPr sz="3527"/>
            </a:lvl2pPr>
            <a:lvl3pPr>
              <a:defRPr sz="3527"/>
            </a:lvl3pPr>
            <a:lvl4pPr>
              <a:defRPr sz="3527"/>
            </a:lvl4pPr>
            <a:lvl5pPr>
              <a:defRPr sz="3527"/>
            </a:lvl5pPr>
          </a:lstStyle>
          <a:p>
            <a:pPr lvl="0"/>
            <a:r>
              <a:rPr lang="en-US"/>
              <a:t>Click to edit Master text styles</a:t>
            </a:r>
          </a:p>
        </p:txBody>
      </p:sp>
    </p:spTree>
    <p:extLst>
      <p:ext uri="{BB962C8B-B14F-4D97-AF65-F5344CB8AC3E}">
        <p14:creationId xmlns:p14="http://schemas.microsoft.com/office/powerpoint/2010/main" val="2079412886"/>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7"/>
            </a:lvl1pPr>
          </a:lstStyle>
          <a:p>
            <a:r>
              <a:rPr lang="en-US"/>
              <a:t>Click to edit Master title style</a:t>
            </a:r>
            <a:endParaRPr lang="en-US" dirty="0"/>
          </a:p>
        </p:txBody>
      </p:sp>
      <p:sp>
        <p:nvSpPr>
          <p:cNvPr id="4" name="Content Placeholder 3"/>
          <p:cNvSpPr>
            <a:spLocks noGrp="1"/>
          </p:cNvSpPr>
          <p:nvPr>
            <p:ph sz="quarter" idx="10"/>
          </p:nvPr>
        </p:nvSpPr>
        <p:spPr>
          <a:xfrm>
            <a:off x="274638" y="1697065"/>
            <a:ext cx="3657600" cy="433966"/>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896065043"/>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2"/>
            <a:ext cx="12436475" cy="742187"/>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703">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955392755"/>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900"/>
            <a:ext cx="11889564" cy="752093"/>
          </a:xfrm>
        </p:spPr>
        <p:txBody>
          <a:bodyPr/>
          <a:lstStyle>
            <a:lvl1pPr>
              <a:defRPr sz="3527"/>
            </a:lvl1pPr>
          </a:lstStyle>
          <a:p>
            <a:r>
              <a:rPr lang="en-US"/>
              <a:t>Click to edit Master title style</a:t>
            </a:r>
            <a:endParaRPr lang="en-US" dirty="0"/>
          </a:p>
        </p:txBody>
      </p:sp>
      <p:sp>
        <p:nvSpPr>
          <p:cNvPr id="4" name="Content Placeholder 3"/>
          <p:cNvSpPr>
            <a:spLocks noGrp="1"/>
          </p:cNvSpPr>
          <p:nvPr>
            <p:ph sz="quarter" idx="10"/>
          </p:nvPr>
        </p:nvSpPr>
        <p:spPr>
          <a:xfrm>
            <a:off x="274641" y="3040064"/>
            <a:ext cx="11887200" cy="517064"/>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415946" y="3954463"/>
            <a:ext cx="2743200" cy="2743200"/>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456198766"/>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7"/>
            </a:lvl1pPr>
          </a:lstStyle>
          <a:p>
            <a:r>
              <a:rPr lang="en-US"/>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941539706"/>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393328581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3" y="2125663"/>
            <a:ext cx="5486335" cy="3657600"/>
          </a:xfrm>
          <a:noFill/>
        </p:spPr>
        <p:txBody>
          <a:bodyPr lIns="146304" tIns="91440" rIns="146304" bIns="91440" anchor="t" anchorCtr="0"/>
          <a:lstStyle>
            <a:lvl1pPr>
              <a:defRPr sz="6000" spc="-100"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4806196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9080834"/>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11" y="296866"/>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1" y="2122491"/>
            <a:ext cx="11889564" cy="2746375"/>
          </a:xfrm>
        </p:spPr>
        <p:txBody>
          <a:bodyPr/>
          <a:lstStyle>
            <a:lvl1pPr>
              <a:defRPr sz="8625">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1588568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122491"/>
            <a:ext cx="11889564" cy="2746375"/>
          </a:xfrm>
        </p:spPr>
        <p:txBody>
          <a:bodyPr/>
          <a:lstStyle>
            <a:lvl1pPr>
              <a:defRPr sz="8625">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52252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64"/>
            <a:ext cx="11889564" cy="1828800"/>
          </a:xfrm>
        </p:spPr>
        <p:txBody>
          <a:bodyPr/>
          <a:lstStyle>
            <a:lvl1pPr>
              <a:defRPr sz="5292">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796230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1" y="2129452"/>
            <a:ext cx="11889564" cy="917575"/>
          </a:xfrm>
        </p:spPr>
        <p:txBody>
          <a:bodyPr/>
          <a:lstStyle>
            <a:lvl1pPr>
              <a:defRPr sz="5880"/>
            </a:lvl1pPr>
          </a:lstStyle>
          <a:p>
            <a:r>
              <a:rPr lang="en-US" dirty="0"/>
              <a:t>Thank you</a:t>
            </a:r>
          </a:p>
        </p:txBody>
      </p:sp>
    </p:spTree>
    <p:extLst>
      <p:ext uri="{BB962C8B-B14F-4D97-AF65-F5344CB8AC3E}">
        <p14:creationId xmlns:p14="http://schemas.microsoft.com/office/powerpoint/2010/main" val="970482830"/>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58" y="264964"/>
            <a:ext cx="9143999" cy="1097302"/>
          </a:xfrm>
        </p:spPr>
        <p:txBody>
          <a:bodyPr lIns="146125" tIns="91329" rIns="146125" bIns="91329"/>
          <a:lstStyle>
            <a:lvl1pPr>
              <a:lnSpc>
                <a:spcPts val="6172"/>
              </a:lnSpc>
              <a:defRPr sz="5094" baseline="0">
                <a:solidFill>
                  <a:schemeClr val="tx2"/>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a:solidFill>
                  <a:srgbClr val="505050"/>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288852357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5995"/>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00"/>
            </a:lvl1pPr>
            <a:lvl2pPr marL="456937" indent="0" algn="ctr">
              <a:buNone/>
              <a:defRPr sz="2000"/>
            </a:lvl2pPr>
            <a:lvl3pPr marL="913874" indent="0" algn="ctr">
              <a:buNone/>
              <a:defRPr sz="1800"/>
            </a:lvl3pPr>
            <a:lvl4pPr marL="1370810" indent="0" algn="ctr">
              <a:buNone/>
              <a:defRPr sz="1600"/>
            </a:lvl4pPr>
            <a:lvl5pPr marL="1827747" indent="0" algn="ctr">
              <a:buNone/>
              <a:defRPr sz="1600"/>
            </a:lvl5pPr>
            <a:lvl6pPr marL="2284683" indent="0" algn="ctr">
              <a:buNone/>
              <a:defRPr sz="1600"/>
            </a:lvl6pPr>
            <a:lvl7pPr marL="2741621" indent="0" algn="ctr">
              <a:buNone/>
              <a:defRPr sz="1600"/>
            </a:lvl7pPr>
            <a:lvl8pPr marL="3198557" indent="0" algn="ctr">
              <a:buNone/>
              <a:defRPr sz="1600"/>
            </a:lvl8pPr>
            <a:lvl9pPr marL="3655493"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55011" y="6482892"/>
            <a:ext cx="2798207" cy="372394"/>
          </a:xfrm>
          <a:prstGeom prst="rect">
            <a:avLst/>
          </a:prstGeom>
        </p:spPr>
        <p:txBody>
          <a:bodyPr/>
          <a:lstStyle/>
          <a:p>
            <a:pPr defTabSz="914016"/>
            <a:fld id="{BCBD0B52-437A-4313-A77B-AA9E4EE95D77}" type="datetimeFigureOut">
              <a:rPr lang="en-US" sz="1836" smtClean="0">
                <a:solidFill>
                  <a:srgbClr val="505050"/>
                </a:solidFill>
              </a:rPr>
              <a:pPr defTabSz="914016"/>
              <a:t>3/5/2016</a:t>
            </a:fld>
            <a:endParaRPr lang="en-US" sz="1836">
              <a:solidFill>
                <a:srgbClr val="505050"/>
              </a:solidFill>
            </a:endParaRPr>
          </a:p>
        </p:txBody>
      </p:sp>
      <p:sp>
        <p:nvSpPr>
          <p:cNvPr id="5" name="Footer Placeholder 4"/>
          <p:cNvSpPr>
            <a:spLocks noGrp="1"/>
          </p:cNvSpPr>
          <p:nvPr>
            <p:ph type="ftr" sz="quarter" idx="11"/>
          </p:nvPr>
        </p:nvSpPr>
        <p:spPr/>
        <p:txBody>
          <a:bodyPr/>
          <a:lstStyle/>
          <a:p>
            <a:endParaRPr>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fld id="{45143E39-6910-4CEE-8798-3DAAD37B8C99}"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750882148"/>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55011" y="6482892"/>
            <a:ext cx="2798207" cy="372394"/>
          </a:xfrm>
          <a:prstGeom prst="rect">
            <a:avLst/>
          </a:prstGeom>
        </p:spPr>
        <p:txBody>
          <a:bodyPr/>
          <a:lstStyle/>
          <a:p>
            <a:pPr defTabSz="914016"/>
            <a:fld id="{BCBD0B52-437A-4313-A77B-AA9E4EE95D77}" type="datetimeFigureOut">
              <a:rPr lang="en-US" sz="1836" smtClean="0">
                <a:solidFill>
                  <a:srgbClr val="505050"/>
                </a:solidFill>
              </a:rPr>
              <a:pPr defTabSz="914016"/>
              <a:t>3/5/2016</a:t>
            </a:fld>
            <a:endParaRPr lang="en-US" sz="1836">
              <a:solidFill>
                <a:srgbClr val="505050"/>
              </a:solidFill>
            </a:endParaRPr>
          </a:p>
        </p:txBody>
      </p:sp>
      <p:sp>
        <p:nvSpPr>
          <p:cNvPr id="5" name="Footer Placeholder 4"/>
          <p:cNvSpPr>
            <a:spLocks noGrp="1"/>
          </p:cNvSpPr>
          <p:nvPr>
            <p:ph type="ftr" sz="quarter" idx="11"/>
          </p:nvPr>
        </p:nvSpPr>
        <p:spPr/>
        <p:txBody>
          <a:bodyPr/>
          <a:lstStyle/>
          <a:p>
            <a:endParaRPr>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fld id="{45143E39-6910-4CEE-8798-3DAAD37B8C99}"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216378554"/>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839600318"/>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02990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436475" cy="6994525"/>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4" name="Text Placeholder 5"/>
          <p:cNvSpPr>
            <a:spLocks noGrp="1"/>
          </p:cNvSpPr>
          <p:nvPr>
            <p:ph type="body" sz="quarter" idx="16" hasCustomPrompt="1"/>
          </p:nvPr>
        </p:nvSpPr>
        <p:spPr>
          <a:xfrm>
            <a:off x="9418638" y="723012"/>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5" name="Text Placeholder 5"/>
          <p:cNvSpPr>
            <a:spLocks noGrp="1"/>
          </p:cNvSpPr>
          <p:nvPr>
            <p:ph type="body" sz="quarter" idx="17" hasCustomPrompt="1"/>
          </p:nvPr>
        </p:nvSpPr>
        <p:spPr>
          <a:xfrm>
            <a:off x="9418638" y="3631833"/>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7" name="Title 16"/>
          <p:cNvSpPr>
            <a:spLocks noGrp="1"/>
          </p:cNvSpPr>
          <p:nvPr>
            <p:ph type="title"/>
          </p:nvPr>
        </p:nvSpPr>
        <p:spPr>
          <a:xfrm>
            <a:off x="4394200" y="3628284"/>
            <a:ext cx="2278960" cy="2272453"/>
          </a:xfrm>
          <a:solidFill>
            <a:srgbClr val="68217A"/>
          </a:solidFill>
        </p:spPr>
        <p:txBody>
          <a:bodyPr lIns="182880" tIns="146304" rIns="182880" bIns="146304"/>
          <a:lstStyle>
            <a:lvl1pPr>
              <a:defRPr sz="3200">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1996804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436475" cy="742187"/>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a:xfrm>
            <a:off x="274638" y="6689365"/>
            <a:ext cx="3937000" cy="137160"/>
          </a:xfrm>
          <a:prstGeom prst="rect">
            <a:avLst/>
          </a:prstGeom>
        </p:spPr>
        <p:txBody>
          <a:bodyPr/>
          <a:lstStyle/>
          <a:p>
            <a:pPr defTabSz="932597"/>
            <a:r>
              <a:rPr lang="en-US">
                <a:gradFill>
                  <a:gsLst>
                    <a:gs pos="2239">
                      <a:srgbClr val="505050"/>
                    </a:gs>
                    <a:gs pos="11940">
                      <a:srgbClr val="505050"/>
                    </a:gs>
                  </a:gsLst>
                  <a:lin ang="5400000" scaled="0"/>
                </a:gradFill>
              </a:rPr>
              <a:t>Microsoft Confidential</a:t>
            </a:r>
            <a:endParaRPr lang="en-US" dirty="0">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a:xfrm>
            <a:off x="11595101" y="6689365"/>
            <a:ext cx="566737" cy="137160"/>
          </a:xfrm>
          <a:prstGeom prst="rect">
            <a:avLst/>
          </a:prstGeom>
        </p:spPr>
        <p:txBody>
          <a:bodyPr/>
          <a:lstStyle/>
          <a:p>
            <a:pPr defTabSz="932597"/>
            <a:fld id="{27258FFF-F925-446B-8502-81C933981705}" type="slidenum">
              <a:rPr lang="en-US" smtClean="0">
                <a:gradFill>
                  <a:gsLst>
                    <a:gs pos="2239">
                      <a:srgbClr val="505050"/>
                    </a:gs>
                    <a:gs pos="11940">
                      <a:srgbClr val="505050"/>
                    </a:gs>
                  </a:gsLst>
                  <a:lin ang="5400000" scaled="0"/>
                </a:gradFill>
              </a:rPr>
              <a:pPr defTabSz="932597"/>
              <a:t>‹#›</a:t>
            </a:fld>
            <a:endParaRPr lang="en-US" dirty="0">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6542" y="3954457"/>
            <a:ext cx="5197379" cy="1018969"/>
          </a:xfrm>
          <a:noFill/>
        </p:spPr>
        <p:txBody>
          <a:bodyPr lIns="182880" tIns="146304" rIns="182880" bIns="146304">
            <a:noAutofit/>
          </a:bodyPr>
          <a:lstStyle>
            <a:lvl1pPr marL="0" indent="0">
              <a:spcBef>
                <a:spcPts val="0"/>
              </a:spcBef>
              <a:buNone/>
              <a:defRPr sz="359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9" spc="-100"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1385396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55" y="264964"/>
            <a:ext cx="9143999" cy="1097302"/>
          </a:xfrm>
        </p:spPr>
        <p:txBody>
          <a:bodyPr lIns="146125" tIns="91329" rIns="146125" bIns="91329"/>
          <a:lstStyle>
            <a:lvl1pPr>
              <a:lnSpc>
                <a:spcPts val="6298"/>
              </a:lnSpc>
              <a:defRPr sz="5198" baseline="0">
                <a:solidFill>
                  <a:schemeClr val="tx2"/>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a:solidFill>
                  <a:srgbClr val="505050"/>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289254672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B5ADBA1F-3BF9-4F4F-BF58-955F162CBFEB}" type="datetimeFigureOut">
              <a:rPr lang="en-US" smtClean="0"/>
              <a:t>3/5/2016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569865-CA90-4120-8F6C-73EB8E50C7B0}" type="slidenum">
              <a:rPr lang="en-US" smtClean="0"/>
              <a:t>‹#›</a:t>
            </a:fld>
            <a:endParaRPr lang="en-US"/>
          </a:p>
        </p:txBody>
      </p:sp>
    </p:spTree>
    <p:extLst>
      <p:ext uri="{BB962C8B-B14F-4D97-AF65-F5344CB8AC3E}">
        <p14:creationId xmlns:p14="http://schemas.microsoft.com/office/powerpoint/2010/main" val="964811902"/>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ADBA1F-3BF9-4F4F-BF58-955F162CBFEB}" type="datetimeFigureOut">
              <a:rPr lang="en-US" smtClean="0"/>
              <a:t>3/5/2016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569865-CA90-4120-8F6C-73EB8E50C7B0}" type="slidenum">
              <a:rPr lang="en-US" smtClean="0"/>
              <a:t>‹#›</a:t>
            </a:fld>
            <a:endParaRPr lang="en-US"/>
          </a:p>
        </p:txBody>
      </p:sp>
    </p:spTree>
    <p:extLst>
      <p:ext uri="{BB962C8B-B14F-4D97-AF65-F5344CB8AC3E}">
        <p14:creationId xmlns:p14="http://schemas.microsoft.com/office/powerpoint/2010/main" val="406431725"/>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5ADBA1F-3BF9-4F4F-BF58-955F162CBFEB}" type="datetimeFigureOut">
              <a:rPr lang="en-US" smtClean="0"/>
              <a:t>3/5/2016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569865-CA90-4120-8F6C-73EB8E50C7B0}" type="slidenum">
              <a:rPr lang="en-US" smtClean="0"/>
              <a:t>‹#›</a:t>
            </a:fld>
            <a:endParaRPr lang="en-US"/>
          </a:p>
        </p:txBody>
      </p:sp>
    </p:spTree>
    <p:extLst>
      <p:ext uri="{BB962C8B-B14F-4D97-AF65-F5344CB8AC3E}">
        <p14:creationId xmlns:p14="http://schemas.microsoft.com/office/powerpoint/2010/main" val="3361713135"/>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5ADBA1F-3BF9-4F4F-BF58-955F162CBFEB}" type="datetimeFigureOut">
              <a:rPr lang="en-US" smtClean="0"/>
              <a:t>3/5/2016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569865-CA90-4120-8F6C-73EB8E50C7B0}" type="slidenum">
              <a:rPr lang="en-US" smtClean="0"/>
              <a:t>‹#›</a:t>
            </a:fld>
            <a:endParaRPr lang="en-US"/>
          </a:p>
        </p:txBody>
      </p:sp>
    </p:spTree>
    <p:extLst>
      <p:ext uri="{BB962C8B-B14F-4D97-AF65-F5344CB8AC3E}">
        <p14:creationId xmlns:p14="http://schemas.microsoft.com/office/powerpoint/2010/main" val="10214400"/>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5ADBA1F-3BF9-4F4F-BF58-955F162CBFEB}" type="datetimeFigureOut">
              <a:rPr lang="en-US" smtClean="0"/>
              <a:t>3/5/2016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569865-CA90-4120-8F6C-73EB8E50C7B0}" type="slidenum">
              <a:rPr lang="en-US" smtClean="0"/>
              <a:t>‹#›</a:t>
            </a:fld>
            <a:endParaRPr lang="en-US"/>
          </a:p>
        </p:txBody>
      </p:sp>
    </p:spTree>
    <p:extLst>
      <p:ext uri="{BB962C8B-B14F-4D97-AF65-F5344CB8AC3E}">
        <p14:creationId xmlns:p14="http://schemas.microsoft.com/office/powerpoint/2010/main" val="96835235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5ADBA1F-3BF9-4F4F-BF58-955F162CBFEB}" type="datetimeFigureOut">
              <a:rPr lang="en-US" smtClean="0"/>
              <a:t>3/5/2016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569865-CA90-4120-8F6C-73EB8E50C7B0}" type="slidenum">
              <a:rPr lang="en-US" smtClean="0"/>
              <a:t>‹#›</a:t>
            </a:fld>
            <a:endParaRPr lang="en-US"/>
          </a:p>
        </p:txBody>
      </p:sp>
    </p:spTree>
    <p:extLst>
      <p:ext uri="{BB962C8B-B14F-4D97-AF65-F5344CB8AC3E}">
        <p14:creationId xmlns:p14="http://schemas.microsoft.com/office/powerpoint/2010/main" val="387434608"/>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ADBA1F-3BF9-4F4F-BF58-955F162CBFEB}" type="datetimeFigureOut">
              <a:rPr lang="en-US" smtClean="0"/>
              <a:t>3/5/2016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569865-CA90-4120-8F6C-73EB8E50C7B0}" type="slidenum">
              <a:rPr lang="en-US" smtClean="0"/>
              <a:t>‹#›</a:t>
            </a:fld>
            <a:endParaRPr lang="en-US"/>
          </a:p>
        </p:txBody>
      </p:sp>
    </p:spTree>
    <p:extLst>
      <p:ext uri="{BB962C8B-B14F-4D97-AF65-F5344CB8AC3E}">
        <p14:creationId xmlns:p14="http://schemas.microsoft.com/office/powerpoint/2010/main" val="3136277861"/>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B5ADBA1F-3BF9-4F4F-BF58-955F162CBFEB}" type="datetimeFigureOut">
              <a:rPr lang="en-US" smtClean="0"/>
              <a:t>3/5/2016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569865-CA90-4120-8F6C-73EB8E50C7B0}" type="slidenum">
              <a:rPr lang="en-US" smtClean="0"/>
              <a:t>‹#›</a:t>
            </a:fld>
            <a:endParaRPr lang="en-US"/>
          </a:p>
        </p:txBody>
      </p:sp>
    </p:spTree>
    <p:extLst>
      <p:ext uri="{BB962C8B-B14F-4D97-AF65-F5344CB8AC3E}">
        <p14:creationId xmlns:p14="http://schemas.microsoft.com/office/powerpoint/2010/main" val="668935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700" indent="0">
              <a:buNone/>
              <a:defRPr sz="1600"/>
            </a:lvl5pPr>
          </a:lstStyle>
          <a:p>
            <a:pPr lvl="0"/>
            <a:r>
              <a:rPr lang="en-US"/>
              <a:t>Click to edit Master text styles</a:t>
            </a:r>
          </a:p>
        </p:txBody>
      </p:sp>
    </p:spTree>
    <p:extLst>
      <p:ext uri="{BB962C8B-B14F-4D97-AF65-F5344CB8AC3E}">
        <p14:creationId xmlns:p14="http://schemas.microsoft.com/office/powerpoint/2010/main" val="31272196"/>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B5ADBA1F-3BF9-4F4F-BF58-955F162CBFEB}" type="datetimeFigureOut">
              <a:rPr lang="en-US" smtClean="0"/>
              <a:t>3/5/2016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569865-CA90-4120-8F6C-73EB8E50C7B0}" type="slidenum">
              <a:rPr lang="en-US" smtClean="0"/>
              <a:t>‹#›</a:t>
            </a:fld>
            <a:endParaRPr lang="en-US"/>
          </a:p>
        </p:txBody>
      </p:sp>
    </p:spTree>
    <p:extLst>
      <p:ext uri="{BB962C8B-B14F-4D97-AF65-F5344CB8AC3E}">
        <p14:creationId xmlns:p14="http://schemas.microsoft.com/office/powerpoint/2010/main" val="21947263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ADBA1F-3BF9-4F4F-BF58-955F162CBFEB}" type="datetimeFigureOut">
              <a:rPr lang="en-US" smtClean="0"/>
              <a:t>3/5/2016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569865-CA90-4120-8F6C-73EB8E50C7B0}" type="slidenum">
              <a:rPr lang="en-US" smtClean="0"/>
              <a:t>‹#›</a:t>
            </a:fld>
            <a:endParaRPr lang="en-US"/>
          </a:p>
        </p:txBody>
      </p:sp>
    </p:spTree>
    <p:extLst>
      <p:ext uri="{BB962C8B-B14F-4D97-AF65-F5344CB8AC3E}">
        <p14:creationId xmlns:p14="http://schemas.microsoft.com/office/powerpoint/2010/main" val="1609876767"/>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ADBA1F-3BF9-4F4F-BF58-955F162CBFEB}" type="datetimeFigureOut">
              <a:rPr lang="en-US" smtClean="0"/>
              <a:t>3/5/2016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569865-CA90-4120-8F6C-73EB8E50C7B0}" type="slidenum">
              <a:rPr lang="en-US" smtClean="0"/>
              <a:t>‹#›</a:t>
            </a:fld>
            <a:endParaRPr lang="en-US"/>
          </a:p>
        </p:txBody>
      </p:sp>
    </p:spTree>
    <p:extLst>
      <p:ext uri="{BB962C8B-B14F-4D97-AF65-F5344CB8AC3E}">
        <p14:creationId xmlns:p14="http://schemas.microsoft.com/office/powerpoint/2010/main" val="36083116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7798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03131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8959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7126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1160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4057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3162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406265"/>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2711902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1397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wo Column Blue Bullet text">
    <p:spTree>
      <p:nvGrpSpPr>
        <p:cNvPr id="1" name=""/>
        <p:cNvGrpSpPr/>
        <p:nvPr/>
      </p:nvGrpSpPr>
      <p:grpSpPr>
        <a:xfrm>
          <a:off x="0" y="0"/>
          <a:ext cx="0" cy="0"/>
          <a:chOff x="0" y="0"/>
          <a:chExt cx="0" cy="0"/>
        </a:xfrm>
      </p:grpSpPr>
      <p:sp>
        <p:nvSpPr>
          <p:cNvPr id="6" name="Text Placeholder 3"/>
          <p:cNvSpPr>
            <a:spLocks noGrp="1"/>
          </p:cNvSpPr>
          <p:nvPr>
            <p:ph type="body" sz="quarter" idx="12"/>
          </p:nvPr>
        </p:nvSpPr>
        <p:spPr>
          <a:xfrm>
            <a:off x="6675439" y="1212849"/>
            <a:ext cx="5486399" cy="2425279"/>
          </a:xfrm>
        </p:spPr>
        <p:txBody>
          <a:bodyPr wrap="square">
            <a:spAutoFit/>
          </a:bodyPr>
          <a:lstStyle>
            <a:lvl1pPr marL="400050" indent="-400050">
              <a:spcBef>
                <a:spcPts val="1224"/>
              </a:spcBef>
              <a:buClr>
                <a:schemeClr val="tx2"/>
              </a:buClr>
              <a:buSzPct val="100000"/>
              <a:buFont typeface="Wingdings" panose="05000000000000000000" pitchFamily="2" charset="2"/>
              <a:buChar char="ü"/>
              <a:defRPr sz="3200"/>
            </a:lvl1pPr>
            <a:lvl2pPr marL="742950" indent="-342900">
              <a:buClr>
                <a:schemeClr val="tx2"/>
              </a:buClr>
              <a:buSzPct val="100000"/>
              <a:buFont typeface="Wingdings" panose="05000000000000000000" pitchFamily="2" charset="2"/>
              <a:buChar char="ü"/>
              <a:defRPr sz="2400"/>
            </a:lvl2pPr>
            <a:lvl3pPr marL="1028700" indent="-285750">
              <a:buClr>
                <a:schemeClr val="tx2"/>
              </a:buClr>
              <a:buSzPct val="100000"/>
              <a:buFont typeface="Wingdings" panose="05000000000000000000" pitchFamily="2" charset="2"/>
              <a:buChar char="ü"/>
              <a:tabLst/>
              <a:defRPr sz="2000"/>
            </a:lvl3pPr>
            <a:lvl4pPr marL="1257300" indent="-228600">
              <a:buClr>
                <a:schemeClr val="tx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chemeClr val="tx2"/>
              </a:buClr>
              <a:buSzPct val="100000"/>
              <a:buFont typeface="Wingdings" panose="05000000000000000000" pitchFamily="2" charset="2"/>
              <a:buChar char="ü"/>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1257300" marR="0" lvl="3" indent="-228600" algn="l" defTabSz="932742" rtl="0" eaLnBrk="1" fontAlgn="auto" latinLnBrk="0" hangingPunct="1">
              <a:lnSpc>
                <a:spcPct val="90000"/>
              </a:lnSpc>
              <a:spcBef>
                <a:spcPct val="20000"/>
              </a:spcBef>
              <a:spcAft>
                <a:spcPts val="0"/>
              </a:spcAft>
              <a:buClr>
                <a:schemeClr val="tx2"/>
              </a:buClr>
              <a:buSzPct val="100000"/>
              <a:buFont typeface="Wingdings" panose="05000000000000000000" pitchFamily="2" charset="2"/>
              <a:buChar char="ü"/>
              <a:tabLst/>
            </a:pPr>
            <a:r>
              <a:rPr lang="en-US" dirty="0"/>
              <a:t>Fifth level</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400050" indent="-400050">
              <a:spcBef>
                <a:spcPts val="1224"/>
              </a:spcBef>
              <a:buClr>
                <a:schemeClr val="tx2"/>
              </a:buClr>
              <a:buSzPct val="100000"/>
              <a:buFont typeface="Wingdings" panose="05000000000000000000" pitchFamily="2" charset="2"/>
              <a:buChar char="ü"/>
              <a:defRPr sz="3200"/>
            </a:lvl1pPr>
            <a:lvl2pPr marL="742950" indent="-342900">
              <a:buClr>
                <a:schemeClr val="tx2"/>
              </a:buClr>
              <a:buSzPct val="100000"/>
              <a:buFont typeface="Wingdings" panose="05000000000000000000" pitchFamily="2" charset="2"/>
              <a:buChar char="ü"/>
              <a:defRPr sz="2400"/>
            </a:lvl2pPr>
            <a:lvl3pPr marL="1028700" indent="-285750">
              <a:buClr>
                <a:schemeClr val="tx2"/>
              </a:buClr>
              <a:buSzPct val="100000"/>
              <a:buFont typeface="Wingdings" panose="05000000000000000000" pitchFamily="2" charset="2"/>
              <a:buChar char="ü"/>
              <a:tabLst/>
              <a:defRPr sz="2000"/>
            </a:lvl3pPr>
            <a:lvl4pPr marL="1257300" indent="-228600">
              <a:buClr>
                <a:schemeClr val="tx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chemeClr val="tx2"/>
              </a:buClr>
              <a:buSzPct val="100000"/>
              <a:buFont typeface="Wingdings" panose="05000000000000000000" pitchFamily="2" charset="2"/>
              <a:buChar char="ü"/>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1257300" marR="0" lvl="3" indent="-228600" algn="l" defTabSz="932742" rtl="0" eaLnBrk="1" fontAlgn="auto" latinLnBrk="0" hangingPunct="1">
              <a:lnSpc>
                <a:spcPct val="90000"/>
              </a:lnSpc>
              <a:spcBef>
                <a:spcPct val="20000"/>
              </a:spcBef>
              <a:spcAft>
                <a:spcPts val="0"/>
              </a:spcAft>
              <a:buClr>
                <a:schemeClr val="tx2"/>
              </a:buClr>
              <a:buSzPct val="100000"/>
              <a:buFont typeface="Wingdings" panose="05000000000000000000" pitchFamily="2" charset="2"/>
              <a:buChar char="ü"/>
              <a:tabLst/>
            </a:pPr>
            <a:r>
              <a:rPr lang="en-US" dirty="0"/>
              <a:t>Fifth level</a:t>
            </a:r>
          </a:p>
        </p:txBody>
      </p:sp>
    </p:spTree>
    <p:extLst>
      <p:ext uri="{BB962C8B-B14F-4D97-AF65-F5344CB8AC3E}">
        <p14:creationId xmlns:p14="http://schemas.microsoft.com/office/powerpoint/2010/main" val="2978834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Color bar Two Column Blue Bullet text">
    <p:spTree>
      <p:nvGrpSpPr>
        <p:cNvPr id="1" name=""/>
        <p:cNvGrpSpPr/>
        <p:nvPr/>
      </p:nvGrpSpPr>
      <p:grpSpPr>
        <a:xfrm>
          <a:off x="0" y="0"/>
          <a:ext cx="0" cy="0"/>
          <a:chOff x="0" y="0"/>
          <a:chExt cx="0" cy="0"/>
        </a:xfrm>
      </p:grpSpPr>
      <p:sp>
        <p:nvSpPr>
          <p:cNvPr id="3" name="Rectangle 2"/>
          <p:cNvSpPr/>
          <p:nvPr userDrawn="1"/>
        </p:nvSpPr>
        <p:spPr bwMode="auto">
          <a:xfrm>
            <a:off x="0" y="0"/>
            <a:ext cx="12436475" cy="12128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p:cNvSpPr>
            <a:spLocks noGrp="1"/>
          </p:cNvSpPr>
          <p:nvPr>
            <p:ph type="body" sz="quarter" idx="12"/>
          </p:nvPr>
        </p:nvSpPr>
        <p:spPr>
          <a:xfrm>
            <a:off x="6675439" y="1212849"/>
            <a:ext cx="5486399" cy="2425279"/>
          </a:xfrm>
        </p:spPr>
        <p:txBody>
          <a:bodyPr wrap="square">
            <a:spAutoFit/>
          </a:bodyPr>
          <a:lstStyle>
            <a:lvl1pPr marL="400050" indent="-400050">
              <a:spcBef>
                <a:spcPts val="1224"/>
              </a:spcBef>
              <a:buClr>
                <a:schemeClr val="tx2"/>
              </a:buClr>
              <a:buSzPct val="100000"/>
              <a:buFont typeface="Wingdings" panose="05000000000000000000" pitchFamily="2" charset="2"/>
              <a:buChar char="ü"/>
              <a:defRPr sz="3200"/>
            </a:lvl1pPr>
            <a:lvl2pPr marL="742950" indent="-342900">
              <a:buClr>
                <a:schemeClr val="tx2"/>
              </a:buClr>
              <a:buSzPct val="100000"/>
              <a:buFont typeface="Wingdings" panose="05000000000000000000" pitchFamily="2" charset="2"/>
              <a:buChar char="ü"/>
              <a:defRPr sz="2400"/>
            </a:lvl2pPr>
            <a:lvl3pPr marL="1028700" indent="-285750">
              <a:buClr>
                <a:schemeClr val="tx2"/>
              </a:buClr>
              <a:buSzPct val="100000"/>
              <a:buFont typeface="Wingdings" panose="05000000000000000000" pitchFamily="2" charset="2"/>
              <a:buChar char="ü"/>
              <a:tabLst/>
              <a:defRPr sz="2000"/>
            </a:lvl3pPr>
            <a:lvl4pPr marL="1257300" indent="-228600">
              <a:buClr>
                <a:schemeClr val="tx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chemeClr val="tx2"/>
              </a:buClr>
              <a:buSzPct val="100000"/>
              <a:buFont typeface="Wingdings" panose="05000000000000000000" pitchFamily="2" charset="2"/>
              <a:buChar char="ü"/>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1257300" marR="0" lvl="3" indent="-228600" algn="l" defTabSz="932742" rtl="0" eaLnBrk="1" fontAlgn="auto" latinLnBrk="0" hangingPunct="1">
              <a:lnSpc>
                <a:spcPct val="90000"/>
              </a:lnSpc>
              <a:spcBef>
                <a:spcPct val="20000"/>
              </a:spcBef>
              <a:spcAft>
                <a:spcPts val="0"/>
              </a:spcAft>
              <a:buClr>
                <a:schemeClr val="tx2"/>
              </a:buClr>
              <a:buSzPct val="100000"/>
              <a:buFont typeface="Wingdings" panose="05000000000000000000" pitchFamily="2" charset="2"/>
              <a:buChar char="ü"/>
              <a:tabLst/>
            </a:pPr>
            <a:r>
              <a:rPr lang="en-US" dirty="0"/>
              <a:t>Fifth level</a:t>
            </a:r>
          </a:p>
        </p:txBody>
      </p:sp>
      <p:sp>
        <p:nvSpPr>
          <p:cNvPr id="2" name="Title 1"/>
          <p:cNvSpPr>
            <a:spLocks noGrp="1"/>
          </p:cNvSpPr>
          <p:nvPr>
            <p:ph type="title"/>
          </p:nvPr>
        </p:nvSpPr>
        <p:spPr/>
        <p:txBody>
          <a:bodyPr/>
          <a:lstStyle>
            <a:lvl1pPr>
              <a:defRPr>
                <a:gradFill>
                  <a:gsLst>
                    <a:gs pos="18750">
                      <a:schemeClr val="bg1"/>
                    </a:gs>
                    <a:gs pos="64000">
                      <a:schemeClr val="bg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400050" indent="-400050">
              <a:spcBef>
                <a:spcPts val="1224"/>
              </a:spcBef>
              <a:buClr>
                <a:schemeClr val="tx2"/>
              </a:buClr>
              <a:buSzPct val="100000"/>
              <a:buFont typeface="Wingdings" panose="05000000000000000000" pitchFamily="2" charset="2"/>
              <a:buChar char="ü"/>
              <a:defRPr sz="3200"/>
            </a:lvl1pPr>
            <a:lvl2pPr marL="742950" indent="-342900">
              <a:buClr>
                <a:schemeClr val="tx2"/>
              </a:buClr>
              <a:buSzPct val="100000"/>
              <a:buFont typeface="Wingdings" panose="05000000000000000000" pitchFamily="2" charset="2"/>
              <a:buChar char="ü"/>
              <a:defRPr sz="2400"/>
            </a:lvl2pPr>
            <a:lvl3pPr marL="1028700" indent="-285750">
              <a:buClr>
                <a:schemeClr val="tx2"/>
              </a:buClr>
              <a:buSzPct val="100000"/>
              <a:buFont typeface="Wingdings" panose="05000000000000000000" pitchFamily="2" charset="2"/>
              <a:buChar char="ü"/>
              <a:tabLst/>
              <a:defRPr sz="2000"/>
            </a:lvl3pPr>
            <a:lvl4pPr marL="1257300" indent="-228600">
              <a:buClr>
                <a:schemeClr val="tx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chemeClr val="tx2"/>
              </a:buClr>
              <a:buSzPct val="100000"/>
              <a:buFont typeface="Wingdings" panose="05000000000000000000" pitchFamily="2" charset="2"/>
              <a:buChar char="ü"/>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1257300" marR="0" lvl="3" indent="-228600" algn="l" defTabSz="932742" rtl="0" eaLnBrk="1" fontAlgn="auto" latinLnBrk="0" hangingPunct="1">
              <a:lnSpc>
                <a:spcPct val="90000"/>
              </a:lnSpc>
              <a:spcBef>
                <a:spcPct val="20000"/>
              </a:spcBef>
              <a:spcAft>
                <a:spcPts val="0"/>
              </a:spcAft>
              <a:buClr>
                <a:schemeClr val="tx2"/>
              </a:buClr>
              <a:buSzPct val="100000"/>
              <a:buFont typeface="Wingdings" panose="05000000000000000000" pitchFamily="2" charset="2"/>
              <a:buChar char="ü"/>
              <a:tabLst/>
            </a:pPr>
            <a:r>
              <a:rPr lang="en-US" dirty="0"/>
              <a:t>Fifth level</a:t>
            </a:r>
          </a:p>
        </p:txBody>
      </p:sp>
    </p:spTree>
    <p:extLst>
      <p:ext uri="{BB962C8B-B14F-4D97-AF65-F5344CB8AC3E}">
        <p14:creationId xmlns:p14="http://schemas.microsoft.com/office/powerpoint/2010/main" val="313382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7968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with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2415993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939846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9755656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547582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6132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435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592311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3314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2604671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63358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40187730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277163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25209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129686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3" y="296863"/>
            <a:ext cx="5486335" cy="1828800"/>
          </a:xfrm>
          <a:noFill/>
        </p:spPr>
        <p:txBody>
          <a:bodyPr lIns="146304" tIns="91440" rIns="146304" bIns="91440"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29743370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6002338" cy="6994525"/>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761038" y="1211263"/>
            <a:ext cx="6400800" cy="600164"/>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311647590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9884041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316346417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3657600"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72550742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6994525"/>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0483794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752093"/>
          </a:xfrm>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3040063"/>
            <a:ext cx="11887200" cy="517065"/>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5"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405273714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214444333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Tree>
    <p:extLst>
      <p:ext uri="{BB962C8B-B14F-4D97-AF65-F5344CB8AC3E}">
        <p14:creationId xmlns:p14="http://schemas.microsoft.com/office/powerpoint/2010/main" val="378888306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999019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0" y="2122488"/>
            <a:ext cx="11889564" cy="2746375"/>
          </a:xfrm>
        </p:spPr>
        <p:txBody>
          <a:bodyPr/>
          <a:lstStyle>
            <a:lvl1pPr>
              <a:defRPr sz="8800">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5135869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3" y="2125663"/>
            <a:ext cx="5486335" cy="3657600"/>
          </a:xfrm>
          <a:noFill/>
        </p:spPr>
        <p:txBody>
          <a:bodyPr lIns="146304" tIns="91440" rIns="146304" bIns="91440" anchor="t" anchorCtr="0"/>
          <a:lstStyle>
            <a:lvl1pPr>
              <a:defRPr sz="6000" spc="-100"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8839799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122488"/>
            <a:ext cx="11889564" cy="2746375"/>
          </a:xfrm>
        </p:spPr>
        <p:txBody>
          <a:bodyPr/>
          <a:lstStyle>
            <a:lvl1pPr>
              <a:defRPr sz="8800">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767992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79658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129449"/>
            <a:ext cx="11889564" cy="917575"/>
          </a:xfrm>
        </p:spPr>
        <p:txBody>
          <a:bodyPr/>
          <a:lstStyle>
            <a:lvl1pPr>
              <a:defRPr sz="6000"/>
            </a:lvl1pPr>
          </a:lstStyle>
          <a:p>
            <a:r>
              <a:rPr lang="en-US" dirty="0"/>
              <a:t>Thank you</a:t>
            </a:r>
          </a:p>
        </p:txBody>
      </p:sp>
    </p:spTree>
    <p:extLst>
      <p:ext uri="{BB962C8B-B14F-4D97-AF65-F5344CB8AC3E}">
        <p14:creationId xmlns:p14="http://schemas.microsoft.com/office/powerpoint/2010/main" val="191133916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443746"/>
          </a:xfrm>
          <a:prstGeom prst="rect">
            <a:avLst/>
          </a:prstGeom>
        </p:spPr>
        <p:txBody>
          <a:bodyPr/>
          <a:lstStyle>
            <a:lvl1pPr marL="290494" indent="-29049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63" indent="-28096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56" indent="-29049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42" indent="-22858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26" indent="-22858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878764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rgbClr val="1B54A5"/>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47196015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_1">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1" y="6565392"/>
            <a:ext cx="3937000" cy="137160"/>
          </a:xfrm>
          <a:prstGeom prst="rect">
            <a:avLst/>
          </a:prstGeom>
        </p:spPr>
        <p:txBody>
          <a:bodyPr/>
          <a:lstStyle>
            <a:lvl1pPr>
              <a:defRPr>
                <a:solidFill>
                  <a:schemeClr val="tx2"/>
                </a:solidFill>
              </a:defRPr>
            </a:lvl1p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595102" y="6565392"/>
            <a:ext cx="566737" cy="137160"/>
          </a:xfrm>
          <a:prstGeom prst="rect">
            <a:avLst/>
          </a:prstGeom>
        </p:spPr>
        <p:txBody>
          <a:bodyPr/>
          <a:lstStyle>
            <a:lvl1pPr>
              <a:defRPr>
                <a:solidFill>
                  <a:schemeClr val="tx2"/>
                </a:solidFill>
              </a:defRPr>
            </a:lvl1pPr>
          </a:lstStyle>
          <a:p>
            <a:fld id="{27258FFF-F925-446B-8502-81C933981705}" type="slidenum">
              <a:rPr smtClean="0">
                <a:solidFill>
                  <a:srgbClr val="505050"/>
                </a:solidFill>
              </a:rPr>
              <a:pPr/>
              <a:t>‹#›</a:t>
            </a:fld>
            <a:endParaRPr dirty="0">
              <a:solidFill>
                <a:srgbClr val="505050"/>
              </a:solidFill>
            </a:endParaRPr>
          </a:p>
        </p:txBody>
      </p:sp>
      <p:sp>
        <p:nvSpPr>
          <p:cNvPr id="5" name="Text Placeholder 4"/>
          <p:cNvSpPr>
            <a:spLocks noGrp="1"/>
          </p:cNvSpPr>
          <p:nvPr>
            <p:ph type="body" sz="quarter" idx="12"/>
          </p:nvPr>
        </p:nvSpPr>
        <p:spPr>
          <a:xfrm>
            <a:off x="274640" y="369116"/>
            <a:ext cx="10972799" cy="1024685"/>
          </a:xfrm>
          <a:prstGeom prst="rect">
            <a:avLst/>
          </a:prstGeom>
        </p:spPr>
        <p:txBody>
          <a:bodyPr lIns="146304" tIns="91440" rIns="146304" bIns="91440">
            <a:noAutofit/>
          </a:bodyPr>
          <a:lstStyle>
            <a:lvl1pPr marL="0" indent="0">
              <a:lnSpc>
                <a:spcPct val="90000"/>
              </a:lnSpc>
              <a:spcBef>
                <a:spcPts val="1199"/>
              </a:spcBef>
              <a:spcAft>
                <a:spcPts val="2400"/>
              </a:spcAft>
              <a:buFontTx/>
              <a:buNone/>
              <a:defRPr lang="en-US" sz="5200" b="0" i="0" kern="1200" spc="0" baseline="0" dirty="0" smtClean="0">
                <a:solidFill>
                  <a:schemeClr val="tx2"/>
                </a:solidFill>
                <a:latin typeface="+mj-lt"/>
                <a:ea typeface="+mn-ea"/>
                <a:cs typeface="+mn-cs"/>
              </a:defRPr>
            </a:lvl1pPr>
          </a:lstStyle>
          <a:p>
            <a:pPr marL="0" marR="0" lvl="0" indent="0" algn="l" defTabSz="932634" rtl="0" eaLnBrk="1" fontAlgn="auto" latinLnBrk="0" hangingPunct="1">
              <a:lnSpc>
                <a:spcPct val="90000"/>
              </a:lnSpc>
              <a:spcBef>
                <a:spcPts val="1199"/>
              </a:spcBef>
              <a:spcAft>
                <a:spcPts val="2400"/>
              </a:spcAft>
              <a:buClrTx/>
              <a:buSzPct val="90000"/>
              <a:buFontTx/>
              <a:buNone/>
              <a:tabLst/>
            </a:pPr>
            <a:r>
              <a:rPr lang="en-US" dirty="0"/>
              <a:t>Click to edit Master text</a:t>
            </a:r>
          </a:p>
        </p:txBody>
      </p:sp>
    </p:spTree>
    <p:extLst>
      <p:ext uri="{BB962C8B-B14F-4D97-AF65-F5344CB8AC3E}">
        <p14:creationId xmlns:p14="http://schemas.microsoft.com/office/powerpoint/2010/main" val="26066746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_Blue Tile Title">
    <p:spTree>
      <p:nvGrpSpPr>
        <p:cNvPr id="1" name=""/>
        <p:cNvGrpSpPr/>
        <p:nvPr/>
      </p:nvGrpSpPr>
      <p:grpSpPr>
        <a:xfrm>
          <a:off x="0" y="0"/>
          <a:ext cx="0" cy="0"/>
          <a:chOff x="0" y="0"/>
          <a:chExt cx="0" cy="0"/>
        </a:xfrm>
      </p:grpSpPr>
      <p:pic>
        <p:nvPicPr>
          <p:cNvPr id="6" name="Picture 5" descr="hanggliders - secondary.png"/>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088" y="0"/>
            <a:ext cx="12435389" cy="6994525"/>
          </a:xfrm>
          <a:prstGeom prst="rect">
            <a:avLst/>
          </a:prstGeom>
        </p:spPr>
      </p:pic>
      <p:sp>
        <p:nvSpPr>
          <p:cNvPr id="9" name="Text Placeholder 8"/>
          <p:cNvSpPr>
            <a:spLocks noGrp="1"/>
          </p:cNvSpPr>
          <p:nvPr>
            <p:ph type="body" sz="quarter" idx="10"/>
          </p:nvPr>
        </p:nvSpPr>
        <p:spPr>
          <a:xfrm>
            <a:off x="285752" y="304800"/>
            <a:ext cx="4556125" cy="2210862"/>
          </a:xfrm>
          <a:solidFill>
            <a:srgbClr val="003963">
              <a:alpha val="90000"/>
            </a:srgbClr>
          </a:solidFill>
        </p:spPr>
        <p:txBody>
          <a:bodyPr/>
          <a:lstStyle>
            <a:lvl1pPr marL="0" indent="0">
              <a:lnSpc>
                <a:spcPts val="4799"/>
              </a:lnSpc>
              <a:spcBef>
                <a:spcPts val="0"/>
              </a:spcBef>
              <a:buFontTx/>
              <a:buNone/>
              <a:defRPr sz="4300">
                <a:solidFill>
                  <a:schemeClr val="bg1"/>
                </a:solidFill>
              </a:defRPr>
            </a:lvl1pPr>
            <a:lvl2pPr marL="0" indent="0">
              <a:lnSpc>
                <a:spcPts val="2600"/>
              </a:lnSpc>
              <a:spcBef>
                <a:spcPts val="3599"/>
              </a:spcBef>
              <a:spcAft>
                <a:spcPts val="2400"/>
              </a:spcAft>
              <a:buFontTx/>
              <a:buNone/>
              <a:defRPr sz="2000">
                <a:solidFill>
                  <a:schemeClr val="bg1"/>
                </a:solidFill>
              </a:defRPr>
            </a:lvl2pPr>
            <a:lvl3pPr marL="230161" indent="-228574">
              <a:lnSpc>
                <a:spcPts val="2700"/>
              </a:lnSpc>
              <a:spcBef>
                <a:spcPts val="0"/>
              </a:spcBef>
              <a:defRPr sz="2000">
                <a:solidFill>
                  <a:schemeClr val="bg1"/>
                </a:solidFill>
              </a:defRPr>
            </a:lvl3pPr>
            <a:lvl4pPr marL="230161" indent="-228574">
              <a:lnSpc>
                <a:spcPts val="2700"/>
              </a:lnSpc>
              <a:spcBef>
                <a:spcPts val="0"/>
              </a:spcBef>
              <a:defRPr sz="2000">
                <a:solidFill>
                  <a:schemeClr val="bg1"/>
                </a:solidFill>
              </a:defRPr>
            </a:lvl4pPr>
            <a:lvl5pPr marL="230161" indent="-228574">
              <a:lnSpc>
                <a:spcPts val="2700"/>
              </a:lnSpc>
              <a:spcBef>
                <a:spcPts val="0"/>
              </a:spcBef>
              <a:defRPr sz="2000">
                <a:solidFill>
                  <a:schemeClr val="bg1"/>
                </a:solidFill>
              </a:defRPr>
            </a:lvl5pPr>
          </a:lstStyle>
          <a:p>
            <a:pPr lvl="0"/>
            <a:r>
              <a:rPr lang="en-US" dirty="0"/>
              <a:t>Click to edit Master text styles</a:t>
            </a:r>
          </a:p>
          <a:p>
            <a:pPr lvl="1"/>
            <a:r>
              <a:rPr lang="en-US" dirty="0"/>
              <a:t>Second level</a:t>
            </a:r>
          </a:p>
        </p:txBody>
      </p:sp>
      <p:sp>
        <p:nvSpPr>
          <p:cNvPr id="3" name="TextBox 2"/>
          <p:cNvSpPr txBox="1"/>
          <p:nvPr userDrawn="1"/>
        </p:nvSpPr>
        <p:spPr>
          <a:xfrm>
            <a:off x="-1819059" y="-457200"/>
            <a:ext cx="914400" cy="914400"/>
          </a:xfrm>
          <a:prstGeom prst="rect">
            <a:avLst/>
          </a:prstGeom>
          <a:noFill/>
        </p:spPr>
        <p:txBody>
          <a:bodyPr wrap="none" lIns="182854" tIns="146283" rIns="182854" bIns="146283" rtlCol="0">
            <a:noAutofit/>
          </a:bodyPr>
          <a:lstStyle/>
          <a:p>
            <a:pPr>
              <a:lnSpc>
                <a:spcPct val="90000"/>
              </a:lnSpc>
              <a:spcAft>
                <a:spcPts val="600"/>
              </a:spcAft>
            </a:pPr>
            <a:endParaRPr lang="en-US" sz="2400" dirty="0">
              <a:gradFill>
                <a:gsLst>
                  <a:gs pos="2917">
                    <a:srgbClr val="000000"/>
                  </a:gs>
                  <a:gs pos="30000">
                    <a:srgbClr val="000000"/>
                  </a:gs>
                </a:gsLst>
                <a:lin ang="5400000" scaled="0"/>
              </a:gradFill>
            </a:endParaRPr>
          </a:p>
        </p:txBody>
      </p:sp>
      <p:sp>
        <p:nvSpPr>
          <p:cNvPr id="2" name="TextBox 1"/>
          <p:cNvSpPr txBox="1"/>
          <p:nvPr userDrawn="1"/>
        </p:nvSpPr>
        <p:spPr>
          <a:xfrm>
            <a:off x="15918690" y="-3259174"/>
            <a:ext cx="914400" cy="914400"/>
          </a:xfrm>
          <a:prstGeom prst="rect">
            <a:avLst/>
          </a:prstGeom>
          <a:noFill/>
        </p:spPr>
        <p:txBody>
          <a:bodyPr wrap="none" lIns="182854" tIns="146283" rIns="182854" bIns="146283" rtlCol="0">
            <a:noAutofit/>
          </a:bodyPr>
          <a:lstStyle/>
          <a:p>
            <a:pPr>
              <a:lnSpc>
                <a:spcPct val="90000"/>
              </a:lnSpc>
              <a:spcAft>
                <a:spcPts val="600"/>
              </a:spcAft>
            </a:pPr>
            <a:endParaRPr lang="en-US" sz="2400" dirty="0">
              <a:gradFill>
                <a:gsLst>
                  <a:gs pos="2917">
                    <a:srgbClr val="000000"/>
                  </a:gs>
                  <a:gs pos="30000">
                    <a:srgbClr val="000000"/>
                  </a:gs>
                </a:gsLst>
                <a:lin ang="5400000" scaled="0"/>
              </a:gradFill>
            </a:endParaRPr>
          </a:p>
        </p:txBody>
      </p:sp>
    </p:spTree>
    <p:extLst>
      <p:ext uri="{BB962C8B-B14F-4D97-AF65-F5344CB8AC3E}">
        <p14:creationId xmlns:p14="http://schemas.microsoft.com/office/powerpoint/2010/main" val="1346549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354" y="479775"/>
            <a:ext cx="1639084" cy="359162"/>
          </a:xfrm>
          <a:prstGeom prst="rect">
            <a:avLst/>
          </a:prstGeom>
        </p:spPr>
      </p:pic>
    </p:spTree>
    <p:extLst>
      <p:ext uri="{BB962C8B-B14F-4D97-AF65-F5344CB8AC3E}">
        <p14:creationId xmlns:p14="http://schemas.microsoft.com/office/powerpoint/2010/main" val="21625054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262937"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257797" y="328910"/>
            <a:ext cx="9915740" cy="6380679"/>
          </a:xfrm>
          <a:prstGeom prst="rect">
            <a:avLst/>
          </a:prstGeom>
          <a:noFill/>
          <a:ln>
            <a:noFill/>
          </a:ln>
        </p:spPr>
      </p:pic>
    </p:spTree>
    <p:extLst>
      <p:ext uri="{BB962C8B-B14F-4D97-AF65-F5344CB8AC3E}">
        <p14:creationId xmlns:p14="http://schemas.microsoft.com/office/powerpoint/2010/main" val="720111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33701907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436475" cy="6994525"/>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4" name="Text Placeholder 5"/>
          <p:cNvSpPr>
            <a:spLocks noGrp="1"/>
          </p:cNvSpPr>
          <p:nvPr>
            <p:ph type="body" sz="quarter" idx="16" hasCustomPrompt="1"/>
          </p:nvPr>
        </p:nvSpPr>
        <p:spPr>
          <a:xfrm>
            <a:off x="9418638" y="723012"/>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5" name="Text Placeholder 5"/>
          <p:cNvSpPr>
            <a:spLocks noGrp="1"/>
          </p:cNvSpPr>
          <p:nvPr>
            <p:ph type="body" sz="quarter" idx="17" hasCustomPrompt="1"/>
          </p:nvPr>
        </p:nvSpPr>
        <p:spPr>
          <a:xfrm>
            <a:off x="9418638" y="3631833"/>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7" name="Title 16"/>
          <p:cNvSpPr>
            <a:spLocks noGrp="1"/>
          </p:cNvSpPr>
          <p:nvPr>
            <p:ph type="title"/>
          </p:nvPr>
        </p:nvSpPr>
        <p:spPr>
          <a:xfrm>
            <a:off x="4394200" y="3628284"/>
            <a:ext cx="2278960" cy="2272453"/>
          </a:xfrm>
          <a:solidFill>
            <a:srgbClr val="68217A"/>
          </a:solidFill>
        </p:spPr>
        <p:txBody>
          <a:bodyPr lIns="182880" tIns="146304" rIns="182880" bIns="146304"/>
          <a:lstStyle>
            <a:lvl1pPr>
              <a:defRPr sz="3200">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110695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3" y="296863"/>
            <a:ext cx="5486335" cy="1828800"/>
          </a:xfrm>
          <a:noFill/>
        </p:spPr>
        <p:txBody>
          <a:bodyPr lIns="146304" tIns="91440" rIns="146304" bIns="91440"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27419404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3" y="2125663"/>
            <a:ext cx="5486335" cy="3657600"/>
          </a:xfrm>
          <a:noFill/>
        </p:spPr>
        <p:txBody>
          <a:bodyPr lIns="146304" tIns="91440" rIns="146304" bIns="91440" anchor="t" anchorCtr="0"/>
          <a:lstStyle>
            <a:lvl1pPr>
              <a:defRPr sz="6000" spc="-100"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1623156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436475" cy="6994525"/>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4" name="Text Placeholder 5"/>
          <p:cNvSpPr>
            <a:spLocks noGrp="1"/>
          </p:cNvSpPr>
          <p:nvPr>
            <p:ph type="body" sz="quarter" idx="16" hasCustomPrompt="1"/>
          </p:nvPr>
        </p:nvSpPr>
        <p:spPr>
          <a:xfrm>
            <a:off x="9418638" y="723012"/>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5" name="Text Placeholder 5"/>
          <p:cNvSpPr>
            <a:spLocks noGrp="1"/>
          </p:cNvSpPr>
          <p:nvPr>
            <p:ph type="body" sz="quarter" idx="17" hasCustomPrompt="1"/>
          </p:nvPr>
        </p:nvSpPr>
        <p:spPr>
          <a:xfrm>
            <a:off x="9418638" y="3631833"/>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7" name="Title 16"/>
          <p:cNvSpPr>
            <a:spLocks noGrp="1"/>
          </p:cNvSpPr>
          <p:nvPr>
            <p:ph type="title"/>
          </p:nvPr>
        </p:nvSpPr>
        <p:spPr>
          <a:xfrm>
            <a:off x="4394200" y="3628284"/>
            <a:ext cx="2278960" cy="2272453"/>
          </a:xfrm>
          <a:solidFill>
            <a:srgbClr val="68217A"/>
          </a:solidFill>
        </p:spPr>
        <p:txBody>
          <a:bodyPr lIns="182880" tIns="146304" rIns="182880" bIns="146304"/>
          <a:lstStyle>
            <a:lvl1pPr>
              <a:defRPr sz="3200">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887627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700" indent="0">
              <a:buNone/>
              <a:defRPr sz="1600"/>
            </a:lvl5pPr>
          </a:lstStyle>
          <a:p>
            <a:pPr lvl="0"/>
            <a:r>
              <a:rPr lang="en-US"/>
              <a:t>Click to edit Master text styles</a:t>
            </a:r>
          </a:p>
        </p:txBody>
      </p:sp>
    </p:spTree>
    <p:extLst>
      <p:ext uri="{BB962C8B-B14F-4D97-AF65-F5344CB8AC3E}">
        <p14:creationId xmlns:p14="http://schemas.microsoft.com/office/powerpoint/2010/main" val="291003353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406265"/>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8852198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6180496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69562801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3628651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809404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961154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700" indent="0">
              <a:buNone/>
              <a:defRPr sz="1600"/>
            </a:lvl5pPr>
          </a:lstStyle>
          <a:p>
            <a:pPr lvl="0"/>
            <a:r>
              <a:rPr lang="en-US"/>
              <a:t>Click to edit Master text styles</a:t>
            </a:r>
          </a:p>
        </p:txBody>
      </p:sp>
    </p:spTree>
    <p:extLst>
      <p:ext uri="{BB962C8B-B14F-4D97-AF65-F5344CB8AC3E}">
        <p14:creationId xmlns:p14="http://schemas.microsoft.com/office/powerpoint/2010/main" val="408555824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6002338" cy="6994525"/>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761038" y="1211263"/>
            <a:ext cx="6400800" cy="600164"/>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117531626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5505931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95491851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3657600"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181543470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6994525"/>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19378804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752093"/>
          </a:xfrm>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3040063"/>
            <a:ext cx="11887200" cy="517065"/>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5"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57608410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85212196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Tree>
    <p:extLst>
      <p:ext uri="{BB962C8B-B14F-4D97-AF65-F5344CB8AC3E}">
        <p14:creationId xmlns:p14="http://schemas.microsoft.com/office/powerpoint/2010/main" val="99352153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071797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0" y="2122488"/>
            <a:ext cx="11889564" cy="2746375"/>
          </a:xfrm>
        </p:spPr>
        <p:txBody>
          <a:bodyPr/>
          <a:lstStyle>
            <a:lvl1pPr>
              <a:defRPr sz="8800">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9968933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406265"/>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4275550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122488"/>
            <a:ext cx="11889564" cy="2746375"/>
          </a:xfrm>
        </p:spPr>
        <p:txBody>
          <a:bodyPr/>
          <a:lstStyle>
            <a:lvl1pPr>
              <a:defRPr sz="8800">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300924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952813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129449"/>
            <a:ext cx="11889564" cy="917575"/>
          </a:xfrm>
        </p:spPr>
        <p:txBody>
          <a:bodyPr/>
          <a:lstStyle>
            <a:lvl1pPr>
              <a:defRPr sz="6000"/>
            </a:lvl1pPr>
          </a:lstStyle>
          <a:p>
            <a:r>
              <a:rPr lang="en-US" dirty="0"/>
              <a:t>Thank you</a:t>
            </a:r>
          </a:p>
        </p:txBody>
      </p:sp>
    </p:spTree>
    <p:extLst>
      <p:ext uri="{BB962C8B-B14F-4D97-AF65-F5344CB8AC3E}">
        <p14:creationId xmlns:p14="http://schemas.microsoft.com/office/powerpoint/2010/main" val="175682727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55008" y="6482889"/>
            <a:ext cx="2798207" cy="372394"/>
          </a:xfrm>
          <a:prstGeom prst="rect">
            <a:avLst/>
          </a:prstGeom>
        </p:spPr>
        <p:txBody>
          <a:bodyPr/>
          <a:lstStyle/>
          <a:p>
            <a:fld id="{7C50AD0B-2388-4445-AFCD-B7D8814FC016}" type="datetimeFigureOut">
              <a:rPr lang="en-US" smtClean="0">
                <a:solidFill>
                  <a:srgbClr val="505050"/>
                </a:solidFill>
              </a:rPr>
              <a:pPr/>
              <a:t>3/5/2016</a:t>
            </a:fld>
            <a:endParaRPr lang="en-US">
              <a:solidFill>
                <a:srgbClr val="505050"/>
              </a:solidFill>
            </a:endParaRPr>
          </a:p>
        </p:txBody>
      </p:sp>
      <p:sp>
        <p:nvSpPr>
          <p:cNvPr id="5" name="Footer Placeholder 4"/>
          <p:cNvSpPr>
            <a:spLocks noGrp="1"/>
          </p:cNvSpPr>
          <p:nvPr>
            <p:ph type="ftr" sz="quarter" idx="11"/>
          </p:nvPr>
        </p:nvSpPr>
        <p:spPr/>
        <p:txBody>
          <a:bodyPr/>
          <a:lstStyle/>
          <a:p>
            <a:endParaRPr>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fld id="{D6E1F34B-605D-4369-B0CF-3C823C3B3B66}"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15279948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pic>
        <p:nvPicPr>
          <p:cNvPr id="7" name="Picture 6" descr="WinAzure_rgb_Wht_S.png"/>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66104" y="6423318"/>
            <a:ext cx="1737341" cy="416792"/>
          </a:xfrm>
          <a:prstGeom prst="rect">
            <a:avLst/>
          </a:prstGeom>
        </p:spPr>
      </p:pic>
      <p:sp>
        <p:nvSpPr>
          <p:cNvPr id="11" name="Slide Number Placeholder 5"/>
          <p:cNvSpPr txBox="1">
            <a:spLocks/>
          </p:cNvSpPr>
          <p:nvPr/>
        </p:nvSpPr>
        <p:spPr>
          <a:xfrm>
            <a:off x="11762710" y="7368877"/>
            <a:ext cx="438755" cy="232711"/>
          </a:xfrm>
          <a:prstGeom prst="rect">
            <a:avLst/>
          </a:prstGeom>
        </p:spPr>
        <p:txBody>
          <a:bodyPr lIns="91419" tIns="45708" rIns="91419" bIns="45708"/>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800" dirty="0">
                <a:solidFill>
                  <a:srgbClr val="FFFFFF"/>
                </a:solidFill>
              </a:rPr>
              <a:t>3</a:t>
            </a:r>
          </a:p>
        </p:txBody>
      </p:sp>
      <p:sp>
        <p:nvSpPr>
          <p:cNvPr id="16" name="Title 1"/>
          <p:cNvSpPr>
            <a:spLocks noGrp="1"/>
          </p:cNvSpPr>
          <p:nvPr>
            <p:ph type="title" hasCustomPrompt="1"/>
          </p:nvPr>
        </p:nvSpPr>
        <p:spPr>
          <a:xfrm>
            <a:off x="272274" y="295274"/>
            <a:ext cx="11889564" cy="825501"/>
          </a:xfrm>
        </p:spPr>
        <p:txBody>
          <a:bodyPr/>
          <a:lstStyle>
            <a:lvl1pPr>
              <a:defRPr>
                <a:solidFill>
                  <a:schemeClr val="bg1">
                    <a:alpha val="99000"/>
                  </a:schemeClr>
                </a:solidFill>
              </a:defRPr>
            </a:lvl1pPr>
          </a:lstStyle>
          <a:p>
            <a:r>
              <a:rPr lang="en-US" dirty="0"/>
              <a:t>Slide title</a:t>
            </a:r>
          </a:p>
        </p:txBody>
      </p:sp>
      <p:sp>
        <p:nvSpPr>
          <p:cNvPr id="17" name="Text Placeholder 4"/>
          <p:cNvSpPr>
            <a:spLocks noGrp="1"/>
          </p:cNvSpPr>
          <p:nvPr>
            <p:ph type="body" sz="quarter" idx="15" hasCustomPrompt="1"/>
          </p:nvPr>
        </p:nvSpPr>
        <p:spPr>
          <a:xfrm>
            <a:off x="272279" y="1028702"/>
            <a:ext cx="11889559" cy="732769"/>
          </a:xfrm>
          <a:noFill/>
        </p:spPr>
        <p:txBody>
          <a:bodyPr lIns="146290" tIns="109717" rIns="146290" bIns="109717">
            <a:noAutofit/>
          </a:bodyPr>
          <a:lstStyle>
            <a:lvl1pPr marL="0" indent="0">
              <a:spcBef>
                <a:spcPts val="0"/>
              </a:spcBef>
              <a:buNone/>
              <a:defRPr sz="2800" spc="0" baseline="0">
                <a:solidFill>
                  <a:srgbClr val="0054A6">
                    <a:alpha val="99000"/>
                  </a:srgbClr>
                </a:solidFill>
                <a:latin typeface="+mj-lt"/>
              </a:defRPr>
            </a:lvl1pPr>
          </a:lstStyle>
          <a:p>
            <a:pPr lvl="0"/>
            <a:r>
              <a:rPr lang="en-US" dirty="0"/>
              <a:t>Secondary title</a:t>
            </a:r>
          </a:p>
        </p:txBody>
      </p:sp>
    </p:spTree>
    <p:extLst>
      <p:ext uri="{BB962C8B-B14F-4D97-AF65-F5344CB8AC3E}">
        <p14:creationId xmlns:p14="http://schemas.microsoft.com/office/powerpoint/2010/main" val="317735349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762905" y="0"/>
            <a:ext cx="10910667" cy="1463669"/>
          </a:xfrm>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335247798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2" y="274320"/>
            <a:ext cx="9143999" cy="1097302"/>
          </a:xfrm>
        </p:spPr>
        <p:txBody>
          <a:bodyPr lIns="0" tIns="0" rIns="0" bIns="0"/>
          <a:lstStyle>
            <a:lvl1pPr>
              <a:lnSpc>
                <a:spcPts val="6299"/>
              </a:lnSpc>
              <a:defRPr sz="4799" baseline="0">
                <a:solidFill>
                  <a:schemeClr val="accent2"/>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365760" y="1554480"/>
            <a:ext cx="9144000" cy="2646878"/>
          </a:xfrm>
        </p:spPr>
        <p:txBody>
          <a:bodyPr lIns="0" tIns="0"/>
          <a:lstStyle>
            <a:lvl1pPr marL="233318" indent="-233318">
              <a:spcBef>
                <a:spcPts val="1199"/>
              </a:spcBef>
              <a:defRPr sz="2600">
                <a:latin typeface="+mn-lt"/>
              </a:defRPr>
            </a:lvl1pPr>
            <a:lvl2pPr marL="690430" indent="-233318">
              <a:spcBef>
                <a:spcPts val="1199"/>
              </a:spcBef>
              <a:buSzPct val="100000"/>
              <a:buFont typeface="Segoe UI" pitchFamily="34" charset="0"/>
              <a:buChar char="‐"/>
              <a:defRPr/>
            </a:lvl2pPr>
            <a:lvl3pPr marL="1147543" indent="-233318">
              <a:spcBef>
                <a:spcPts val="1199"/>
              </a:spcBef>
              <a:buFont typeface="Wingdings" pitchFamily="2" charset="2"/>
              <a:buChar char="§"/>
              <a:defRPr/>
            </a:lvl3pPr>
            <a:lvl4pPr marL="1599893" indent="-342834">
              <a:spcBef>
                <a:spcPts val="1199"/>
              </a:spcBef>
              <a:buFont typeface="+mj-lt"/>
              <a:buAutoNum type="arabicPeriod"/>
              <a:defRPr/>
            </a:lvl4pPr>
            <a:lvl5pPr marL="1945901" indent="-342834">
              <a:spcBef>
                <a:spcPts val="1199"/>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828149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gradFill>
                  <a:gsLst>
                    <a:gs pos="2920">
                      <a:schemeClr val="tx1"/>
                    </a:gs>
                    <a:gs pos="100000">
                      <a:schemeClr val="tx1"/>
                    </a:gs>
                  </a:gsLst>
                  <a:lin ang="5400000" scaled="0"/>
                </a:gra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933567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2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3931" y="222886"/>
            <a:ext cx="11889564" cy="917575"/>
          </a:xfrm>
        </p:spPr>
        <p:txBody>
          <a:bodyPr/>
          <a:lstStyle>
            <a:lvl1pPr>
              <a:defRPr sz="5606">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6830177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lvl1pPr>
              <a:defRPr>
                <a:solidFill>
                  <a:schemeClr val="tx2"/>
                </a:solidFill>
              </a:defRPr>
            </a:lvl1pPr>
          </a:lstStyle>
          <a:p>
            <a:r>
              <a:rPr dirty="0">
                <a:solidFill>
                  <a:srgbClr val="505050"/>
                </a:solidFill>
              </a:rPr>
              <a:t>Microsoft Confidential</a:t>
            </a: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27258FFF-F925-446B-8502-81C933981705}" type="slidenum">
              <a:rPr smtClean="0">
                <a:solidFill>
                  <a:srgbClr val="505050"/>
                </a:solidFill>
              </a:rPr>
              <a:pPr/>
              <a:t>‹#›</a:t>
            </a:fld>
            <a:endParaRPr dirty="0">
              <a:solidFill>
                <a:srgbClr val="505050"/>
              </a:solidFill>
            </a:endParaRPr>
          </a:p>
        </p:txBody>
      </p:sp>
      <p:sp>
        <p:nvSpPr>
          <p:cNvPr id="7" name="Text Placeholder 4"/>
          <p:cNvSpPr>
            <a:spLocks noGrp="1"/>
          </p:cNvSpPr>
          <p:nvPr>
            <p:ph type="body" sz="quarter" idx="13"/>
          </p:nvPr>
        </p:nvSpPr>
        <p:spPr>
          <a:xfrm>
            <a:off x="274638" y="369116"/>
            <a:ext cx="10972800" cy="1024684"/>
          </a:xfrm>
          <a:prstGeom prst="rect">
            <a:avLst/>
          </a:prstGeom>
        </p:spPr>
        <p:txBody>
          <a:bodyPr lIns="146304" tIns="91440" rIns="146304" bIns="91440">
            <a:noAutofit/>
          </a:bodyPr>
          <a:lstStyle>
            <a:lvl1pPr marL="0" indent="0">
              <a:lnSpc>
                <a:spcPct val="90000"/>
              </a:lnSpc>
              <a:spcBef>
                <a:spcPts val="1199"/>
              </a:spcBef>
              <a:spcAft>
                <a:spcPts val="2400"/>
              </a:spcAft>
              <a:buFontTx/>
              <a:buNone/>
              <a:defRPr lang="en-US" sz="5100" b="0" i="0" kern="1200" spc="0" baseline="0" dirty="0" smtClean="0">
                <a:solidFill>
                  <a:schemeClr val="tx2"/>
                </a:solidFill>
                <a:latin typeface="+mj-lt"/>
                <a:ea typeface="+mn-ea"/>
                <a:cs typeface="+mn-cs"/>
              </a:defRPr>
            </a:lvl1pPr>
          </a:lstStyle>
          <a:p>
            <a:pPr marL="0" marR="0" lvl="0" indent="0" algn="l" defTabSz="932563" rtl="0" eaLnBrk="1" fontAlgn="auto" latinLnBrk="0" hangingPunct="1">
              <a:lnSpc>
                <a:spcPct val="90000"/>
              </a:lnSpc>
              <a:spcBef>
                <a:spcPts val="1199"/>
              </a:spcBef>
              <a:spcAft>
                <a:spcPts val="2400"/>
              </a:spcAft>
              <a:buClrTx/>
              <a:buSzPct val="90000"/>
              <a:buFontTx/>
              <a:buNone/>
              <a:tabLst/>
            </a:pPr>
            <a:r>
              <a:rPr lang="en-US" dirty="0"/>
              <a:t>Click to edit Master text</a:t>
            </a:r>
          </a:p>
        </p:txBody>
      </p:sp>
    </p:spTree>
    <p:extLst>
      <p:ext uri="{BB962C8B-B14F-4D97-AF65-F5344CB8AC3E}">
        <p14:creationId xmlns:p14="http://schemas.microsoft.com/office/powerpoint/2010/main" val="142409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0546653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2" y="3145043"/>
            <a:ext cx="3288505" cy="704445"/>
          </a:xfrm>
          <a:prstGeom prst="rect">
            <a:avLst/>
          </a:prstGeom>
        </p:spPr>
      </p:pic>
    </p:spTree>
    <p:extLst>
      <p:ext uri="{BB962C8B-B14F-4D97-AF65-F5344CB8AC3E}">
        <p14:creationId xmlns:p14="http://schemas.microsoft.com/office/powerpoint/2010/main" val="69473886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354" y="479775"/>
            <a:ext cx="1639084" cy="359162"/>
          </a:xfrm>
          <a:prstGeom prst="rect">
            <a:avLst/>
          </a:prstGeom>
        </p:spPr>
      </p:pic>
    </p:spTree>
    <p:extLst>
      <p:ext uri="{BB962C8B-B14F-4D97-AF65-F5344CB8AC3E}">
        <p14:creationId xmlns:p14="http://schemas.microsoft.com/office/powerpoint/2010/main" val="12757462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262937"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257797" y="328910"/>
            <a:ext cx="9915740" cy="6380679"/>
          </a:xfrm>
          <a:prstGeom prst="rect">
            <a:avLst/>
          </a:prstGeom>
          <a:noFill/>
          <a:ln>
            <a:noFill/>
          </a:ln>
        </p:spPr>
      </p:pic>
    </p:spTree>
    <p:extLst>
      <p:ext uri="{BB962C8B-B14F-4D97-AF65-F5344CB8AC3E}">
        <p14:creationId xmlns:p14="http://schemas.microsoft.com/office/powerpoint/2010/main" val="10380269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26367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3" y="296863"/>
            <a:ext cx="5486335" cy="1828800"/>
          </a:xfrm>
          <a:noFill/>
        </p:spPr>
        <p:txBody>
          <a:bodyPr lIns="146304" tIns="91440" rIns="146304" bIns="91440"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34312329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3" y="2125663"/>
            <a:ext cx="5486335" cy="3657600"/>
          </a:xfrm>
          <a:noFill/>
        </p:spPr>
        <p:txBody>
          <a:bodyPr lIns="146304" tIns="91440" rIns="146304" bIns="91440" anchor="t" anchorCtr="0"/>
          <a:lstStyle>
            <a:lvl1pPr>
              <a:defRPr sz="6000" spc="-100"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2240330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436475" cy="6994525"/>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4" name="Text Placeholder 5"/>
          <p:cNvSpPr>
            <a:spLocks noGrp="1"/>
          </p:cNvSpPr>
          <p:nvPr>
            <p:ph type="body" sz="quarter" idx="16" hasCustomPrompt="1"/>
          </p:nvPr>
        </p:nvSpPr>
        <p:spPr>
          <a:xfrm>
            <a:off x="9418638" y="723012"/>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5" name="Text Placeholder 5"/>
          <p:cNvSpPr>
            <a:spLocks noGrp="1"/>
          </p:cNvSpPr>
          <p:nvPr>
            <p:ph type="body" sz="quarter" idx="17" hasCustomPrompt="1"/>
          </p:nvPr>
        </p:nvSpPr>
        <p:spPr>
          <a:xfrm>
            <a:off x="9418638" y="3631833"/>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7" name="Title 16"/>
          <p:cNvSpPr>
            <a:spLocks noGrp="1"/>
          </p:cNvSpPr>
          <p:nvPr>
            <p:ph type="title"/>
          </p:nvPr>
        </p:nvSpPr>
        <p:spPr>
          <a:xfrm>
            <a:off x="4394200" y="3628284"/>
            <a:ext cx="2278960" cy="2272453"/>
          </a:xfrm>
          <a:solidFill>
            <a:srgbClr val="68217A"/>
          </a:solidFill>
        </p:spPr>
        <p:txBody>
          <a:bodyPr lIns="182880" tIns="146304" rIns="182880" bIns="146304"/>
          <a:lstStyle>
            <a:lvl1pPr>
              <a:defRPr sz="3200">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639114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700" indent="0">
              <a:buNone/>
              <a:defRPr sz="1600"/>
            </a:lvl5pPr>
          </a:lstStyle>
          <a:p>
            <a:pPr lvl="0"/>
            <a:r>
              <a:rPr lang="en-US"/>
              <a:t>Click to edit Master text styles</a:t>
            </a:r>
          </a:p>
        </p:txBody>
      </p:sp>
    </p:spTree>
    <p:extLst>
      <p:ext uri="{BB962C8B-B14F-4D97-AF65-F5344CB8AC3E}">
        <p14:creationId xmlns:p14="http://schemas.microsoft.com/office/powerpoint/2010/main" val="221691505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406265"/>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8620572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100607604"/>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66.xml"/><Relationship Id="rId13" Type="http://schemas.openxmlformats.org/officeDocument/2006/relationships/slideLayout" Target="../slideLayouts/slideLayout271.xml"/><Relationship Id="rId18" Type="http://schemas.openxmlformats.org/officeDocument/2006/relationships/slideLayout" Target="../slideLayouts/slideLayout276.xml"/><Relationship Id="rId26" Type="http://schemas.openxmlformats.org/officeDocument/2006/relationships/slideLayout" Target="../slideLayouts/slideLayout284.xml"/><Relationship Id="rId3" Type="http://schemas.openxmlformats.org/officeDocument/2006/relationships/slideLayout" Target="../slideLayouts/slideLayout261.xml"/><Relationship Id="rId21" Type="http://schemas.openxmlformats.org/officeDocument/2006/relationships/slideLayout" Target="../slideLayouts/slideLayout279.xml"/><Relationship Id="rId7" Type="http://schemas.openxmlformats.org/officeDocument/2006/relationships/slideLayout" Target="../slideLayouts/slideLayout265.xml"/><Relationship Id="rId12" Type="http://schemas.openxmlformats.org/officeDocument/2006/relationships/slideLayout" Target="../slideLayouts/slideLayout270.xml"/><Relationship Id="rId17" Type="http://schemas.openxmlformats.org/officeDocument/2006/relationships/slideLayout" Target="../slideLayouts/slideLayout275.xml"/><Relationship Id="rId25" Type="http://schemas.openxmlformats.org/officeDocument/2006/relationships/slideLayout" Target="../slideLayouts/slideLayout283.xml"/><Relationship Id="rId2" Type="http://schemas.openxmlformats.org/officeDocument/2006/relationships/slideLayout" Target="../slideLayouts/slideLayout260.xml"/><Relationship Id="rId16" Type="http://schemas.openxmlformats.org/officeDocument/2006/relationships/slideLayout" Target="../slideLayouts/slideLayout274.xml"/><Relationship Id="rId20" Type="http://schemas.openxmlformats.org/officeDocument/2006/relationships/slideLayout" Target="../slideLayouts/slideLayout278.xml"/><Relationship Id="rId29" Type="http://schemas.openxmlformats.org/officeDocument/2006/relationships/slideLayout" Target="../slideLayouts/slideLayout287.xml"/><Relationship Id="rId1" Type="http://schemas.openxmlformats.org/officeDocument/2006/relationships/slideLayout" Target="../slideLayouts/slideLayout259.xml"/><Relationship Id="rId6" Type="http://schemas.openxmlformats.org/officeDocument/2006/relationships/slideLayout" Target="../slideLayouts/slideLayout264.xml"/><Relationship Id="rId11" Type="http://schemas.openxmlformats.org/officeDocument/2006/relationships/slideLayout" Target="../slideLayouts/slideLayout269.xml"/><Relationship Id="rId24" Type="http://schemas.openxmlformats.org/officeDocument/2006/relationships/slideLayout" Target="../slideLayouts/slideLayout282.xml"/><Relationship Id="rId32" Type="http://schemas.openxmlformats.org/officeDocument/2006/relationships/image" Target="../media/image13.png"/><Relationship Id="rId5" Type="http://schemas.openxmlformats.org/officeDocument/2006/relationships/slideLayout" Target="../slideLayouts/slideLayout263.xml"/><Relationship Id="rId15" Type="http://schemas.openxmlformats.org/officeDocument/2006/relationships/slideLayout" Target="../slideLayouts/slideLayout273.xml"/><Relationship Id="rId23" Type="http://schemas.openxmlformats.org/officeDocument/2006/relationships/slideLayout" Target="../slideLayouts/slideLayout281.xml"/><Relationship Id="rId28" Type="http://schemas.openxmlformats.org/officeDocument/2006/relationships/slideLayout" Target="../slideLayouts/slideLayout286.xml"/><Relationship Id="rId10" Type="http://schemas.openxmlformats.org/officeDocument/2006/relationships/slideLayout" Target="../slideLayouts/slideLayout268.xml"/><Relationship Id="rId19" Type="http://schemas.openxmlformats.org/officeDocument/2006/relationships/slideLayout" Target="../slideLayouts/slideLayout277.xml"/><Relationship Id="rId31" Type="http://schemas.openxmlformats.org/officeDocument/2006/relationships/theme" Target="../theme/theme10.xml"/><Relationship Id="rId4" Type="http://schemas.openxmlformats.org/officeDocument/2006/relationships/slideLayout" Target="../slideLayouts/slideLayout262.xml"/><Relationship Id="rId9" Type="http://schemas.openxmlformats.org/officeDocument/2006/relationships/slideLayout" Target="../slideLayouts/slideLayout267.xml"/><Relationship Id="rId14" Type="http://schemas.openxmlformats.org/officeDocument/2006/relationships/slideLayout" Target="../slideLayouts/slideLayout272.xml"/><Relationship Id="rId22" Type="http://schemas.openxmlformats.org/officeDocument/2006/relationships/slideLayout" Target="../slideLayouts/slideLayout280.xml"/><Relationship Id="rId27" Type="http://schemas.openxmlformats.org/officeDocument/2006/relationships/slideLayout" Target="../slideLayouts/slideLayout285.xml"/><Relationship Id="rId30" Type="http://schemas.openxmlformats.org/officeDocument/2006/relationships/slideLayout" Target="../slideLayouts/slideLayout28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96.xml"/><Relationship Id="rId13" Type="http://schemas.openxmlformats.org/officeDocument/2006/relationships/slideLayout" Target="../slideLayouts/slideLayout301.xml"/><Relationship Id="rId18" Type="http://schemas.openxmlformats.org/officeDocument/2006/relationships/slideLayout" Target="../slideLayouts/slideLayout306.xml"/><Relationship Id="rId26" Type="http://schemas.openxmlformats.org/officeDocument/2006/relationships/slideLayout" Target="../slideLayouts/slideLayout314.xml"/><Relationship Id="rId3" Type="http://schemas.openxmlformats.org/officeDocument/2006/relationships/slideLayout" Target="../slideLayouts/slideLayout291.xml"/><Relationship Id="rId21" Type="http://schemas.openxmlformats.org/officeDocument/2006/relationships/slideLayout" Target="../slideLayouts/slideLayout309.xml"/><Relationship Id="rId7" Type="http://schemas.openxmlformats.org/officeDocument/2006/relationships/slideLayout" Target="../slideLayouts/slideLayout295.xml"/><Relationship Id="rId12" Type="http://schemas.openxmlformats.org/officeDocument/2006/relationships/slideLayout" Target="../slideLayouts/slideLayout300.xml"/><Relationship Id="rId17" Type="http://schemas.openxmlformats.org/officeDocument/2006/relationships/slideLayout" Target="../slideLayouts/slideLayout305.xml"/><Relationship Id="rId25" Type="http://schemas.openxmlformats.org/officeDocument/2006/relationships/slideLayout" Target="../slideLayouts/slideLayout313.xml"/><Relationship Id="rId2" Type="http://schemas.openxmlformats.org/officeDocument/2006/relationships/slideLayout" Target="../slideLayouts/slideLayout290.xml"/><Relationship Id="rId16" Type="http://schemas.openxmlformats.org/officeDocument/2006/relationships/slideLayout" Target="../slideLayouts/slideLayout304.xml"/><Relationship Id="rId20" Type="http://schemas.openxmlformats.org/officeDocument/2006/relationships/slideLayout" Target="../slideLayouts/slideLayout308.xml"/><Relationship Id="rId29" Type="http://schemas.openxmlformats.org/officeDocument/2006/relationships/slideLayout" Target="../slideLayouts/slideLayout317.xml"/><Relationship Id="rId1" Type="http://schemas.openxmlformats.org/officeDocument/2006/relationships/slideLayout" Target="../slideLayouts/slideLayout289.xml"/><Relationship Id="rId6" Type="http://schemas.openxmlformats.org/officeDocument/2006/relationships/slideLayout" Target="../slideLayouts/slideLayout294.xml"/><Relationship Id="rId11" Type="http://schemas.openxmlformats.org/officeDocument/2006/relationships/slideLayout" Target="../slideLayouts/slideLayout299.xml"/><Relationship Id="rId24" Type="http://schemas.openxmlformats.org/officeDocument/2006/relationships/slideLayout" Target="../slideLayouts/slideLayout312.xml"/><Relationship Id="rId5" Type="http://schemas.openxmlformats.org/officeDocument/2006/relationships/slideLayout" Target="../slideLayouts/slideLayout293.xml"/><Relationship Id="rId15" Type="http://schemas.openxmlformats.org/officeDocument/2006/relationships/slideLayout" Target="../slideLayouts/slideLayout303.xml"/><Relationship Id="rId23" Type="http://schemas.openxmlformats.org/officeDocument/2006/relationships/slideLayout" Target="../slideLayouts/slideLayout311.xml"/><Relationship Id="rId28" Type="http://schemas.openxmlformats.org/officeDocument/2006/relationships/slideLayout" Target="../slideLayouts/slideLayout316.xml"/><Relationship Id="rId10" Type="http://schemas.openxmlformats.org/officeDocument/2006/relationships/slideLayout" Target="../slideLayouts/slideLayout298.xml"/><Relationship Id="rId19" Type="http://schemas.openxmlformats.org/officeDocument/2006/relationships/slideLayout" Target="../slideLayouts/slideLayout307.xml"/><Relationship Id="rId4" Type="http://schemas.openxmlformats.org/officeDocument/2006/relationships/slideLayout" Target="../slideLayouts/slideLayout292.xml"/><Relationship Id="rId9" Type="http://schemas.openxmlformats.org/officeDocument/2006/relationships/slideLayout" Target="../slideLayouts/slideLayout297.xml"/><Relationship Id="rId14" Type="http://schemas.openxmlformats.org/officeDocument/2006/relationships/slideLayout" Target="../slideLayouts/slideLayout302.xml"/><Relationship Id="rId22" Type="http://schemas.openxmlformats.org/officeDocument/2006/relationships/slideLayout" Target="../slideLayouts/slideLayout310.xml"/><Relationship Id="rId27" Type="http://schemas.openxmlformats.org/officeDocument/2006/relationships/slideLayout" Target="../slideLayouts/slideLayout315.xml"/><Relationship Id="rId30"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320.xml"/><Relationship Id="rId2" Type="http://schemas.openxmlformats.org/officeDocument/2006/relationships/slideLayout" Target="../slideLayouts/slideLayout319.xml"/><Relationship Id="rId1" Type="http://schemas.openxmlformats.org/officeDocument/2006/relationships/slideLayout" Target="../slideLayouts/slideLayout318.xml"/><Relationship Id="rId6" Type="http://schemas.openxmlformats.org/officeDocument/2006/relationships/image" Target="../media/image27.png"/><Relationship Id="rId5" Type="http://schemas.openxmlformats.org/officeDocument/2006/relationships/theme" Target="../theme/theme12.xml"/><Relationship Id="rId4" Type="http://schemas.openxmlformats.org/officeDocument/2006/relationships/slideLayout" Target="../slideLayouts/slideLayout32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29.xml"/><Relationship Id="rId3" Type="http://schemas.openxmlformats.org/officeDocument/2006/relationships/slideLayout" Target="../slideLayouts/slideLayout324.xml"/><Relationship Id="rId7" Type="http://schemas.openxmlformats.org/officeDocument/2006/relationships/slideLayout" Target="../slideLayouts/slideLayout328.xml"/><Relationship Id="rId12" Type="http://schemas.openxmlformats.org/officeDocument/2006/relationships/theme" Target="../theme/theme13.xml"/><Relationship Id="rId2" Type="http://schemas.openxmlformats.org/officeDocument/2006/relationships/slideLayout" Target="../slideLayouts/slideLayout323.xml"/><Relationship Id="rId1" Type="http://schemas.openxmlformats.org/officeDocument/2006/relationships/slideLayout" Target="../slideLayouts/slideLayout322.xml"/><Relationship Id="rId6" Type="http://schemas.openxmlformats.org/officeDocument/2006/relationships/slideLayout" Target="../slideLayouts/slideLayout327.xml"/><Relationship Id="rId11" Type="http://schemas.openxmlformats.org/officeDocument/2006/relationships/slideLayout" Target="../slideLayouts/slideLayout332.xml"/><Relationship Id="rId5" Type="http://schemas.openxmlformats.org/officeDocument/2006/relationships/slideLayout" Target="../slideLayouts/slideLayout326.xml"/><Relationship Id="rId10" Type="http://schemas.openxmlformats.org/officeDocument/2006/relationships/slideLayout" Target="../slideLayouts/slideLayout331.xml"/><Relationship Id="rId4" Type="http://schemas.openxmlformats.org/officeDocument/2006/relationships/slideLayout" Target="../slideLayouts/slideLayout325.xml"/><Relationship Id="rId9" Type="http://schemas.openxmlformats.org/officeDocument/2006/relationships/slideLayout" Target="../slideLayouts/slideLayout330.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40.xml"/><Relationship Id="rId13" Type="http://schemas.openxmlformats.org/officeDocument/2006/relationships/slideLayout" Target="../slideLayouts/slideLayout345.xml"/><Relationship Id="rId18" Type="http://schemas.openxmlformats.org/officeDocument/2006/relationships/slideLayout" Target="../slideLayouts/slideLayout350.xml"/><Relationship Id="rId3" Type="http://schemas.openxmlformats.org/officeDocument/2006/relationships/slideLayout" Target="../slideLayouts/slideLayout335.xml"/><Relationship Id="rId21" Type="http://schemas.openxmlformats.org/officeDocument/2006/relationships/theme" Target="../theme/theme14.xml"/><Relationship Id="rId7" Type="http://schemas.openxmlformats.org/officeDocument/2006/relationships/slideLayout" Target="../slideLayouts/slideLayout339.xml"/><Relationship Id="rId12" Type="http://schemas.openxmlformats.org/officeDocument/2006/relationships/slideLayout" Target="../slideLayouts/slideLayout344.xml"/><Relationship Id="rId17" Type="http://schemas.openxmlformats.org/officeDocument/2006/relationships/slideLayout" Target="../slideLayouts/slideLayout349.xml"/><Relationship Id="rId2" Type="http://schemas.openxmlformats.org/officeDocument/2006/relationships/slideLayout" Target="../slideLayouts/slideLayout334.xml"/><Relationship Id="rId16" Type="http://schemas.openxmlformats.org/officeDocument/2006/relationships/slideLayout" Target="../slideLayouts/slideLayout348.xml"/><Relationship Id="rId20" Type="http://schemas.openxmlformats.org/officeDocument/2006/relationships/slideLayout" Target="../slideLayouts/slideLayout352.xml"/><Relationship Id="rId1" Type="http://schemas.openxmlformats.org/officeDocument/2006/relationships/slideLayout" Target="../slideLayouts/slideLayout333.xml"/><Relationship Id="rId6" Type="http://schemas.openxmlformats.org/officeDocument/2006/relationships/slideLayout" Target="../slideLayouts/slideLayout338.xml"/><Relationship Id="rId11" Type="http://schemas.openxmlformats.org/officeDocument/2006/relationships/slideLayout" Target="../slideLayouts/slideLayout343.xml"/><Relationship Id="rId5" Type="http://schemas.openxmlformats.org/officeDocument/2006/relationships/slideLayout" Target="../slideLayouts/slideLayout337.xml"/><Relationship Id="rId15" Type="http://schemas.openxmlformats.org/officeDocument/2006/relationships/slideLayout" Target="../slideLayouts/slideLayout347.xml"/><Relationship Id="rId10" Type="http://schemas.openxmlformats.org/officeDocument/2006/relationships/slideLayout" Target="../slideLayouts/slideLayout342.xml"/><Relationship Id="rId19" Type="http://schemas.openxmlformats.org/officeDocument/2006/relationships/slideLayout" Target="../slideLayouts/slideLayout351.xml"/><Relationship Id="rId4" Type="http://schemas.openxmlformats.org/officeDocument/2006/relationships/slideLayout" Target="../slideLayouts/slideLayout336.xml"/><Relationship Id="rId9" Type="http://schemas.openxmlformats.org/officeDocument/2006/relationships/slideLayout" Target="../slideLayouts/slideLayout341.xml"/><Relationship Id="rId14" Type="http://schemas.openxmlformats.org/officeDocument/2006/relationships/slideLayout" Target="../slideLayouts/slideLayout346.xml"/><Relationship Id="rId22" Type="http://schemas.openxmlformats.org/officeDocument/2006/relationships/image" Target="../media/image13.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slideLayout" Target="../slideLayouts/slideLayout55.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theme" Target="../theme/theme2.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34" Type="http://schemas.openxmlformats.org/officeDocument/2006/relationships/slideLayout" Target="../slideLayouts/slideLayout90.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33" Type="http://schemas.openxmlformats.org/officeDocument/2006/relationships/slideLayout" Target="../slideLayouts/slideLayout89.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29" Type="http://schemas.openxmlformats.org/officeDocument/2006/relationships/slideLayout" Target="../slideLayouts/slideLayout85.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32" Type="http://schemas.openxmlformats.org/officeDocument/2006/relationships/slideLayout" Target="../slideLayouts/slideLayout88.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slideLayout" Target="../slideLayouts/slideLayout84.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31" Type="http://schemas.openxmlformats.org/officeDocument/2006/relationships/slideLayout" Target="../slideLayouts/slideLayout87.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 Id="rId30" Type="http://schemas.openxmlformats.org/officeDocument/2006/relationships/slideLayout" Target="../slideLayouts/slideLayout86.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26" Type="http://schemas.openxmlformats.org/officeDocument/2006/relationships/slideLayout" Target="../slideLayouts/slideLayout116.xml"/><Relationship Id="rId3" Type="http://schemas.openxmlformats.org/officeDocument/2006/relationships/slideLayout" Target="../slideLayouts/slideLayout93.xml"/><Relationship Id="rId21" Type="http://schemas.openxmlformats.org/officeDocument/2006/relationships/slideLayout" Target="../slideLayouts/slideLayout111.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slideLayout" Target="../slideLayouts/slideLayout115.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29" Type="http://schemas.openxmlformats.org/officeDocument/2006/relationships/theme" Target="../theme/theme4.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24" Type="http://schemas.openxmlformats.org/officeDocument/2006/relationships/slideLayout" Target="../slideLayouts/slideLayout114.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slideLayout" Target="../slideLayouts/slideLayout113.xml"/><Relationship Id="rId28" Type="http://schemas.openxmlformats.org/officeDocument/2006/relationships/slideLayout" Target="../slideLayouts/slideLayout118.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 Id="rId27" Type="http://schemas.openxmlformats.org/officeDocument/2006/relationships/slideLayout" Target="../slideLayouts/slideLayout11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slideLayout" Target="../slideLayouts/slideLayout147.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5.xml"/><Relationship Id="rId13" Type="http://schemas.openxmlformats.org/officeDocument/2006/relationships/slideLayout" Target="../slideLayouts/slideLayout160.xml"/><Relationship Id="rId18" Type="http://schemas.openxmlformats.org/officeDocument/2006/relationships/slideLayout" Target="../slideLayouts/slideLayout165.xml"/><Relationship Id="rId26" Type="http://schemas.openxmlformats.org/officeDocument/2006/relationships/slideLayout" Target="../slideLayouts/slideLayout173.xml"/><Relationship Id="rId3" Type="http://schemas.openxmlformats.org/officeDocument/2006/relationships/slideLayout" Target="../slideLayouts/slideLayout150.xml"/><Relationship Id="rId21" Type="http://schemas.openxmlformats.org/officeDocument/2006/relationships/slideLayout" Target="../slideLayouts/slideLayout168.xml"/><Relationship Id="rId7" Type="http://schemas.openxmlformats.org/officeDocument/2006/relationships/slideLayout" Target="../slideLayouts/slideLayout154.xml"/><Relationship Id="rId12" Type="http://schemas.openxmlformats.org/officeDocument/2006/relationships/slideLayout" Target="../slideLayouts/slideLayout159.xml"/><Relationship Id="rId17" Type="http://schemas.openxmlformats.org/officeDocument/2006/relationships/slideLayout" Target="../slideLayouts/slideLayout164.xml"/><Relationship Id="rId25" Type="http://schemas.openxmlformats.org/officeDocument/2006/relationships/slideLayout" Target="../slideLayouts/slideLayout172.xml"/><Relationship Id="rId2" Type="http://schemas.openxmlformats.org/officeDocument/2006/relationships/slideLayout" Target="../slideLayouts/slideLayout149.xml"/><Relationship Id="rId16" Type="http://schemas.openxmlformats.org/officeDocument/2006/relationships/slideLayout" Target="../slideLayouts/slideLayout163.xml"/><Relationship Id="rId20" Type="http://schemas.openxmlformats.org/officeDocument/2006/relationships/slideLayout" Target="../slideLayouts/slideLayout167.x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slideLayout" Target="../slideLayouts/slideLayout158.xml"/><Relationship Id="rId24" Type="http://schemas.openxmlformats.org/officeDocument/2006/relationships/slideLayout" Target="../slideLayouts/slideLayout171.xml"/><Relationship Id="rId5" Type="http://schemas.openxmlformats.org/officeDocument/2006/relationships/slideLayout" Target="../slideLayouts/slideLayout152.xml"/><Relationship Id="rId15" Type="http://schemas.openxmlformats.org/officeDocument/2006/relationships/slideLayout" Target="../slideLayouts/slideLayout162.xml"/><Relationship Id="rId23" Type="http://schemas.openxmlformats.org/officeDocument/2006/relationships/slideLayout" Target="../slideLayouts/slideLayout170.xml"/><Relationship Id="rId28" Type="http://schemas.openxmlformats.org/officeDocument/2006/relationships/image" Target="../media/image13.png"/><Relationship Id="rId10" Type="http://schemas.openxmlformats.org/officeDocument/2006/relationships/slideLayout" Target="../slideLayouts/slideLayout157.xml"/><Relationship Id="rId19" Type="http://schemas.openxmlformats.org/officeDocument/2006/relationships/slideLayout" Target="../slideLayouts/slideLayout166.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14" Type="http://schemas.openxmlformats.org/officeDocument/2006/relationships/slideLayout" Target="../slideLayouts/slideLayout161.xml"/><Relationship Id="rId22" Type="http://schemas.openxmlformats.org/officeDocument/2006/relationships/slideLayout" Target="../slideLayouts/slideLayout169.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81.xml"/><Relationship Id="rId13" Type="http://schemas.openxmlformats.org/officeDocument/2006/relationships/slideLayout" Target="../slideLayouts/slideLayout186.xml"/><Relationship Id="rId18" Type="http://schemas.openxmlformats.org/officeDocument/2006/relationships/slideLayout" Target="../slideLayouts/slideLayout191.xml"/><Relationship Id="rId26" Type="http://schemas.openxmlformats.org/officeDocument/2006/relationships/slideLayout" Target="../slideLayouts/slideLayout199.xml"/><Relationship Id="rId3" Type="http://schemas.openxmlformats.org/officeDocument/2006/relationships/slideLayout" Target="../slideLayouts/slideLayout176.xml"/><Relationship Id="rId21" Type="http://schemas.openxmlformats.org/officeDocument/2006/relationships/slideLayout" Target="../slideLayouts/slideLayout194.xml"/><Relationship Id="rId7" Type="http://schemas.openxmlformats.org/officeDocument/2006/relationships/slideLayout" Target="../slideLayouts/slideLayout180.xml"/><Relationship Id="rId12" Type="http://schemas.openxmlformats.org/officeDocument/2006/relationships/slideLayout" Target="../slideLayouts/slideLayout185.xml"/><Relationship Id="rId17" Type="http://schemas.openxmlformats.org/officeDocument/2006/relationships/slideLayout" Target="../slideLayouts/slideLayout190.xml"/><Relationship Id="rId25" Type="http://schemas.openxmlformats.org/officeDocument/2006/relationships/slideLayout" Target="../slideLayouts/slideLayout198.xml"/><Relationship Id="rId2" Type="http://schemas.openxmlformats.org/officeDocument/2006/relationships/slideLayout" Target="../slideLayouts/slideLayout175.xml"/><Relationship Id="rId16" Type="http://schemas.openxmlformats.org/officeDocument/2006/relationships/slideLayout" Target="../slideLayouts/slideLayout189.xml"/><Relationship Id="rId20" Type="http://schemas.openxmlformats.org/officeDocument/2006/relationships/slideLayout" Target="../slideLayouts/slideLayout193.xml"/><Relationship Id="rId29" Type="http://schemas.openxmlformats.org/officeDocument/2006/relationships/image" Target="../media/image13.png"/><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slideLayout" Target="../slideLayouts/slideLayout184.xml"/><Relationship Id="rId24" Type="http://schemas.openxmlformats.org/officeDocument/2006/relationships/slideLayout" Target="../slideLayouts/slideLayout197.xml"/><Relationship Id="rId5" Type="http://schemas.openxmlformats.org/officeDocument/2006/relationships/slideLayout" Target="../slideLayouts/slideLayout178.xml"/><Relationship Id="rId15" Type="http://schemas.openxmlformats.org/officeDocument/2006/relationships/slideLayout" Target="../slideLayouts/slideLayout188.xml"/><Relationship Id="rId23" Type="http://schemas.openxmlformats.org/officeDocument/2006/relationships/slideLayout" Target="../slideLayouts/slideLayout196.xml"/><Relationship Id="rId28" Type="http://schemas.openxmlformats.org/officeDocument/2006/relationships/theme" Target="../theme/theme7.xml"/><Relationship Id="rId10" Type="http://schemas.openxmlformats.org/officeDocument/2006/relationships/slideLayout" Target="../slideLayouts/slideLayout183.xml"/><Relationship Id="rId19" Type="http://schemas.openxmlformats.org/officeDocument/2006/relationships/slideLayout" Target="../slideLayouts/slideLayout192.xml"/><Relationship Id="rId4" Type="http://schemas.openxmlformats.org/officeDocument/2006/relationships/slideLayout" Target="../slideLayouts/slideLayout177.xml"/><Relationship Id="rId9" Type="http://schemas.openxmlformats.org/officeDocument/2006/relationships/slideLayout" Target="../slideLayouts/slideLayout182.xml"/><Relationship Id="rId14" Type="http://schemas.openxmlformats.org/officeDocument/2006/relationships/slideLayout" Target="../slideLayouts/slideLayout187.xml"/><Relationship Id="rId22" Type="http://schemas.openxmlformats.org/officeDocument/2006/relationships/slideLayout" Target="../slideLayouts/slideLayout195.xml"/><Relationship Id="rId27" Type="http://schemas.openxmlformats.org/officeDocument/2006/relationships/slideLayout" Target="../slideLayouts/slideLayout20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08.xml"/><Relationship Id="rId13" Type="http://schemas.openxmlformats.org/officeDocument/2006/relationships/slideLayout" Target="../slideLayouts/slideLayout213.xml"/><Relationship Id="rId18" Type="http://schemas.openxmlformats.org/officeDocument/2006/relationships/slideLayout" Target="../slideLayouts/slideLayout218.xml"/><Relationship Id="rId26" Type="http://schemas.openxmlformats.org/officeDocument/2006/relationships/slideLayout" Target="../slideLayouts/slideLayout226.xml"/><Relationship Id="rId3" Type="http://schemas.openxmlformats.org/officeDocument/2006/relationships/slideLayout" Target="../slideLayouts/slideLayout203.xml"/><Relationship Id="rId21" Type="http://schemas.openxmlformats.org/officeDocument/2006/relationships/slideLayout" Target="../slideLayouts/slideLayout221.xml"/><Relationship Id="rId7" Type="http://schemas.openxmlformats.org/officeDocument/2006/relationships/slideLayout" Target="../slideLayouts/slideLayout207.xml"/><Relationship Id="rId12" Type="http://schemas.openxmlformats.org/officeDocument/2006/relationships/slideLayout" Target="../slideLayouts/slideLayout212.xml"/><Relationship Id="rId17" Type="http://schemas.openxmlformats.org/officeDocument/2006/relationships/slideLayout" Target="../slideLayouts/slideLayout217.xml"/><Relationship Id="rId25" Type="http://schemas.openxmlformats.org/officeDocument/2006/relationships/slideLayout" Target="../slideLayouts/slideLayout225.xml"/><Relationship Id="rId2" Type="http://schemas.openxmlformats.org/officeDocument/2006/relationships/slideLayout" Target="../slideLayouts/slideLayout202.xml"/><Relationship Id="rId16" Type="http://schemas.openxmlformats.org/officeDocument/2006/relationships/slideLayout" Target="../slideLayouts/slideLayout216.xml"/><Relationship Id="rId20" Type="http://schemas.openxmlformats.org/officeDocument/2006/relationships/slideLayout" Target="../slideLayouts/slideLayout220.xml"/><Relationship Id="rId29" Type="http://schemas.openxmlformats.org/officeDocument/2006/relationships/theme" Target="../theme/theme8.xml"/><Relationship Id="rId1" Type="http://schemas.openxmlformats.org/officeDocument/2006/relationships/slideLayout" Target="../slideLayouts/slideLayout201.xml"/><Relationship Id="rId6" Type="http://schemas.openxmlformats.org/officeDocument/2006/relationships/slideLayout" Target="../slideLayouts/slideLayout206.xml"/><Relationship Id="rId11" Type="http://schemas.openxmlformats.org/officeDocument/2006/relationships/slideLayout" Target="../slideLayouts/slideLayout211.xml"/><Relationship Id="rId24" Type="http://schemas.openxmlformats.org/officeDocument/2006/relationships/slideLayout" Target="../slideLayouts/slideLayout224.xml"/><Relationship Id="rId5" Type="http://schemas.openxmlformats.org/officeDocument/2006/relationships/slideLayout" Target="../slideLayouts/slideLayout205.xml"/><Relationship Id="rId15" Type="http://schemas.openxmlformats.org/officeDocument/2006/relationships/slideLayout" Target="../slideLayouts/slideLayout215.xml"/><Relationship Id="rId23" Type="http://schemas.openxmlformats.org/officeDocument/2006/relationships/slideLayout" Target="../slideLayouts/slideLayout223.xml"/><Relationship Id="rId28" Type="http://schemas.openxmlformats.org/officeDocument/2006/relationships/slideLayout" Target="../slideLayouts/slideLayout228.xml"/><Relationship Id="rId10" Type="http://schemas.openxmlformats.org/officeDocument/2006/relationships/slideLayout" Target="../slideLayouts/slideLayout210.xml"/><Relationship Id="rId19" Type="http://schemas.openxmlformats.org/officeDocument/2006/relationships/slideLayout" Target="../slideLayouts/slideLayout219.xml"/><Relationship Id="rId4" Type="http://schemas.openxmlformats.org/officeDocument/2006/relationships/slideLayout" Target="../slideLayouts/slideLayout204.xml"/><Relationship Id="rId9" Type="http://schemas.openxmlformats.org/officeDocument/2006/relationships/slideLayout" Target="../slideLayouts/slideLayout209.xml"/><Relationship Id="rId14" Type="http://schemas.openxmlformats.org/officeDocument/2006/relationships/slideLayout" Target="../slideLayouts/slideLayout214.xml"/><Relationship Id="rId22" Type="http://schemas.openxmlformats.org/officeDocument/2006/relationships/slideLayout" Target="../slideLayouts/slideLayout222.xml"/><Relationship Id="rId27" Type="http://schemas.openxmlformats.org/officeDocument/2006/relationships/slideLayout" Target="../slideLayouts/slideLayout227.xml"/><Relationship Id="rId30" Type="http://schemas.openxmlformats.org/officeDocument/2006/relationships/image" Target="../media/image13.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36.xml"/><Relationship Id="rId13" Type="http://schemas.openxmlformats.org/officeDocument/2006/relationships/slideLayout" Target="../slideLayouts/slideLayout241.xml"/><Relationship Id="rId18" Type="http://schemas.openxmlformats.org/officeDocument/2006/relationships/slideLayout" Target="../slideLayouts/slideLayout246.xml"/><Relationship Id="rId26" Type="http://schemas.openxmlformats.org/officeDocument/2006/relationships/slideLayout" Target="../slideLayouts/slideLayout254.xml"/><Relationship Id="rId3" Type="http://schemas.openxmlformats.org/officeDocument/2006/relationships/slideLayout" Target="../slideLayouts/slideLayout231.xml"/><Relationship Id="rId21" Type="http://schemas.openxmlformats.org/officeDocument/2006/relationships/slideLayout" Target="../slideLayouts/slideLayout249.xml"/><Relationship Id="rId7" Type="http://schemas.openxmlformats.org/officeDocument/2006/relationships/slideLayout" Target="../slideLayouts/slideLayout235.xml"/><Relationship Id="rId12" Type="http://schemas.openxmlformats.org/officeDocument/2006/relationships/slideLayout" Target="../slideLayouts/slideLayout240.xml"/><Relationship Id="rId17" Type="http://schemas.openxmlformats.org/officeDocument/2006/relationships/slideLayout" Target="../slideLayouts/slideLayout245.xml"/><Relationship Id="rId25" Type="http://schemas.openxmlformats.org/officeDocument/2006/relationships/slideLayout" Target="../slideLayouts/slideLayout253.xml"/><Relationship Id="rId2" Type="http://schemas.openxmlformats.org/officeDocument/2006/relationships/slideLayout" Target="../slideLayouts/slideLayout230.xml"/><Relationship Id="rId16" Type="http://schemas.openxmlformats.org/officeDocument/2006/relationships/slideLayout" Target="../slideLayouts/slideLayout244.xml"/><Relationship Id="rId20" Type="http://schemas.openxmlformats.org/officeDocument/2006/relationships/slideLayout" Target="../slideLayouts/slideLayout248.xml"/><Relationship Id="rId29" Type="http://schemas.openxmlformats.org/officeDocument/2006/relationships/slideLayout" Target="../slideLayouts/slideLayout257.xml"/><Relationship Id="rId1" Type="http://schemas.openxmlformats.org/officeDocument/2006/relationships/slideLayout" Target="../slideLayouts/slideLayout229.xml"/><Relationship Id="rId6" Type="http://schemas.openxmlformats.org/officeDocument/2006/relationships/slideLayout" Target="../slideLayouts/slideLayout234.xml"/><Relationship Id="rId11" Type="http://schemas.openxmlformats.org/officeDocument/2006/relationships/slideLayout" Target="../slideLayouts/slideLayout239.xml"/><Relationship Id="rId24" Type="http://schemas.openxmlformats.org/officeDocument/2006/relationships/slideLayout" Target="../slideLayouts/slideLayout252.xml"/><Relationship Id="rId32" Type="http://schemas.openxmlformats.org/officeDocument/2006/relationships/image" Target="../media/image13.png"/><Relationship Id="rId5" Type="http://schemas.openxmlformats.org/officeDocument/2006/relationships/slideLayout" Target="../slideLayouts/slideLayout233.xml"/><Relationship Id="rId15" Type="http://schemas.openxmlformats.org/officeDocument/2006/relationships/slideLayout" Target="../slideLayouts/slideLayout243.xml"/><Relationship Id="rId23" Type="http://schemas.openxmlformats.org/officeDocument/2006/relationships/slideLayout" Target="../slideLayouts/slideLayout251.xml"/><Relationship Id="rId28" Type="http://schemas.openxmlformats.org/officeDocument/2006/relationships/slideLayout" Target="../slideLayouts/slideLayout256.xml"/><Relationship Id="rId10" Type="http://schemas.openxmlformats.org/officeDocument/2006/relationships/slideLayout" Target="../slideLayouts/slideLayout238.xml"/><Relationship Id="rId19" Type="http://schemas.openxmlformats.org/officeDocument/2006/relationships/slideLayout" Target="../slideLayouts/slideLayout247.xml"/><Relationship Id="rId31" Type="http://schemas.openxmlformats.org/officeDocument/2006/relationships/theme" Target="../theme/theme9.xml"/><Relationship Id="rId4" Type="http://schemas.openxmlformats.org/officeDocument/2006/relationships/slideLayout" Target="../slideLayouts/slideLayout232.xml"/><Relationship Id="rId9" Type="http://schemas.openxmlformats.org/officeDocument/2006/relationships/slideLayout" Target="../slideLayouts/slideLayout237.xml"/><Relationship Id="rId14" Type="http://schemas.openxmlformats.org/officeDocument/2006/relationships/slideLayout" Target="../slideLayouts/slideLayout242.xml"/><Relationship Id="rId22" Type="http://schemas.openxmlformats.org/officeDocument/2006/relationships/slideLayout" Target="../slideLayouts/slideLayout250.xml"/><Relationship Id="rId27" Type="http://schemas.openxmlformats.org/officeDocument/2006/relationships/slideLayout" Target="../slideLayouts/slideLayout255.xml"/><Relationship Id="rId30" Type="http://schemas.openxmlformats.org/officeDocument/2006/relationships/slideLayout" Target="../slideLayouts/slideLayout2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312664"/>
            <a:ext cx="11889564" cy="898600"/>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28617"/>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38" y="6720897"/>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595101" y="6720897"/>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761676302"/>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Lst>
  <p:transition>
    <p:fade/>
  </p:transition>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41" userDrawn="1">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5" userDrawn="1">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2" y="1212852"/>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2"/>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395617700"/>
      </p:ext>
    </p:extLst>
  </p:cSld>
  <p:clrMap bg1="dk1" tx1="lt1" bg2="dk2" tx2="lt2" accent1="accent1" accent2="accent2" accent3="accent3" accent4="accent4" accent5="accent5" accent6="accent6" hlink="hlink" folHlink="folHlink"/>
  <p:sldLayoutIdLst>
    <p:sldLayoutId id="2147484314" r:id="rId1"/>
    <p:sldLayoutId id="2147484315" r:id="rId2"/>
    <p:sldLayoutId id="2147484316" r:id="rId3"/>
    <p:sldLayoutId id="2147484317" r:id="rId4"/>
    <p:sldLayoutId id="2147484318" r:id="rId5"/>
    <p:sldLayoutId id="2147484319" r:id="rId6"/>
    <p:sldLayoutId id="2147484320" r:id="rId7"/>
    <p:sldLayoutId id="2147484321" r:id="rId8"/>
    <p:sldLayoutId id="2147484322" r:id="rId9"/>
    <p:sldLayoutId id="2147484323" r:id="rId10"/>
    <p:sldLayoutId id="2147484324" r:id="rId11"/>
    <p:sldLayoutId id="2147484325" r:id="rId12"/>
    <p:sldLayoutId id="2147484326" r:id="rId13"/>
    <p:sldLayoutId id="2147484327" r:id="rId14"/>
    <p:sldLayoutId id="2147484328" r:id="rId15"/>
    <p:sldLayoutId id="2147484329" r:id="rId16"/>
    <p:sldLayoutId id="2147484330" r:id="rId17"/>
    <p:sldLayoutId id="2147484331" r:id="rId18"/>
    <p:sldLayoutId id="2147484332" r:id="rId19"/>
    <p:sldLayoutId id="2147484333" r:id="rId20"/>
    <p:sldLayoutId id="2147484334" r:id="rId21"/>
    <p:sldLayoutId id="2147484335" r:id="rId22"/>
    <p:sldLayoutId id="2147484336" r:id="rId23"/>
    <p:sldLayoutId id="2147484337" r:id="rId24"/>
    <p:sldLayoutId id="2147484338" r:id="rId25"/>
    <p:sldLayoutId id="2147484339" r:id="rId26"/>
    <p:sldLayoutId id="2147484340" r:id="rId27"/>
    <p:sldLayoutId id="2147484341" r:id="rId28"/>
    <p:sldLayoutId id="2147484342" r:id="rId29"/>
    <p:sldLayoutId id="2147484343" r:id="rId30"/>
  </p:sldLayoutIdLst>
  <p:transition>
    <p:fade/>
  </p:transition>
  <p:txStyles>
    <p:titleStyle>
      <a:lvl1pPr algn="l" defTabSz="932308"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41" marR="0" indent="-342741" algn="l" defTabSz="93230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8" kern="1200" spc="0" baseline="0">
          <a:gradFill>
            <a:gsLst>
              <a:gs pos="1250">
                <a:schemeClr val="tx1"/>
              </a:gs>
              <a:gs pos="100000">
                <a:schemeClr val="tx1"/>
              </a:gs>
            </a:gsLst>
            <a:lin ang="5400000" scaled="0"/>
          </a:gradFill>
          <a:latin typeface="+mj-lt"/>
          <a:ea typeface="+mn-ea"/>
          <a:cs typeface="+mn-cs"/>
        </a:defRPr>
      </a:lvl1pPr>
      <a:lvl2pPr marL="583929" marR="0" indent="-241189" algn="l" defTabSz="93230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728" marR="0" indent="-228494" algn="l" defTabSz="93230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222" marR="0" indent="-228494" algn="l" defTabSz="93230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6716" marR="0" indent="-228494" algn="l" defTabSz="93230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3849" indent="-233078" algn="l" defTabSz="93230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006" indent="-233078" algn="l" defTabSz="93230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159" indent="-233078" algn="l" defTabSz="93230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315" indent="-233078" algn="l" defTabSz="93230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08" rtl="0" eaLnBrk="1" latinLnBrk="0" hangingPunct="1">
        <a:defRPr sz="1800" kern="1200">
          <a:solidFill>
            <a:schemeClr val="tx1"/>
          </a:solidFill>
          <a:latin typeface="+mn-lt"/>
          <a:ea typeface="+mn-ea"/>
          <a:cs typeface="+mn-cs"/>
        </a:defRPr>
      </a:lvl1pPr>
      <a:lvl2pPr marL="466154" algn="l" defTabSz="932308" rtl="0" eaLnBrk="1" latinLnBrk="0" hangingPunct="1">
        <a:defRPr sz="1800" kern="1200">
          <a:solidFill>
            <a:schemeClr val="tx1"/>
          </a:solidFill>
          <a:latin typeface="+mn-lt"/>
          <a:ea typeface="+mn-ea"/>
          <a:cs typeface="+mn-cs"/>
        </a:defRPr>
      </a:lvl2pPr>
      <a:lvl3pPr marL="932308" algn="l" defTabSz="932308" rtl="0" eaLnBrk="1" latinLnBrk="0" hangingPunct="1">
        <a:defRPr sz="1800" kern="1200">
          <a:solidFill>
            <a:schemeClr val="tx1"/>
          </a:solidFill>
          <a:latin typeface="+mn-lt"/>
          <a:ea typeface="+mn-ea"/>
          <a:cs typeface="+mn-cs"/>
        </a:defRPr>
      </a:lvl3pPr>
      <a:lvl4pPr marL="1398464" algn="l" defTabSz="932308" rtl="0" eaLnBrk="1" latinLnBrk="0" hangingPunct="1">
        <a:defRPr sz="1800" kern="1200">
          <a:solidFill>
            <a:schemeClr val="tx1"/>
          </a:solidFill>
          <a:latin typeface="+mn-lt"/>
          <a:ea typeface="+mn-ea"/>
          <a:cs typeface="+mn-cs"/>
        </a:defRPr>
      </a:lvl4pPr>
      <a:lvl5pPr marL="1864618" algn="l" defTabSz="932308" rtl="0" eaLnBrk="1" latinLnBrk="0" hangingPunct="1">
        <a:defRPr sz="1800" kern="1200">
          <a:solidFill>
            <a:schemeClr val="tx1"/>
          </a:solidFill>
          <a:latin typeface="+mn-lt"/>
          <a:ea typeface="+mn-ea"/>
          <a:cs typeface="+mn-cs"/>
        </a:defRPr>
      </a:lvl5pPr>
      <a:lvl6pPr marL="2330774" algn="l" defTabSz="932308" rtl="0" eaLnBrk="1" latinLnBrk="0" hangingPunct="1">
        <a:defRPr sz="1800" kern="1200">
          <a:solidFill>
            <a:schemeClr val="tx1"/>
          </a:solidFill>
          <a:latin typeface="+mn-lt"/>
          <a:ea typeface="+mn-ea"/>
          <a:cs typeface="+mn-cs"/>
        </a:defRPr>
      </a:lvl6pPr>
      <a:lvl7pPr marL="2796927" algn="l" defTabSz="932308" rtl="0" eaLnBrk="1" latinLnBrk="0" hangingPunct="1">
        <a:defRPr sz="1800" kern="1200">
          <a:solidFill>
            <a:schemeClr val="tx1"/>
          </a:solidFill>
          <a:latin typeface="+mn-lt"/>
          <a:ea typeface="+mn-ea"/>
          <a:cs typeface="+mn-cs"/>
        </a:defRPr>
      </a:lvl7pPr>
      <a:lvl8pPr marL="3263083" algn="l" defTabSz="932308" rtl="0" eaLnBrk="1" latinLnBrk="0" hangingPunct="1">
        <a:defRPr sz="1800" kern="1200">
          <a:solidFill>
            <a:schemeClr val="tx1"/>
          </a:solidFill>
          <a:latin typeface="+mn-lt"/>
          <a:ea typeface="+mn-ea"/>
          <a:cs typeface="+mn-cs"/>
        </a:defRPr>
      </a:lvl8pPr>
      <a:lvl9pPr marL="3729238" algn="l" defTabSz="93230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93">
          <p15:clr>
            <a:srgbClr val="C35EA4"/>
          </p15:clr>
        </p15:guide>
        <p15:guide id="17" pos="7541">
          <p15:clr>
            <a:srgbClr val="C35EA4"/>
          </p15:clr>
        </p15:guide>
        <p15:guide id="18" orient="horz" pos="778">
          <p15:clr>
            <a:srgbClr val="5ACBF0"/>
          </p15:clr>
        </p15:guide>
        <p15:guide id="19" orient="horz" pos="1366">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7">
          <p15:clr>
            <a:srgbClr val="C35EA4"/>
          </p15:clr>
        </p15:guide>
        <p15:guide id="26" orient="horz" pos="4099">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312664"/>
            <a:ext cx="11889564" cy="898600"/>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3" y="1228617"/>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38" y="6720900"/>
            <a:ext cx="3937000" cy="137160"/>
          </a:xfrm>
          <a:prstGeom prst="rect">
            <a:avLst/>
          </a:prstGeom>
        </p:spPr>
        <p:txBody>
          <a:bodyPr vert="horz" lIns="0" tIns="0" rIns="91440" bIns="0" rtlCol="0" anchor="ctr"/>
          <a:lstStyle>
            <a:lvl1pPr marL="0" algn="l" defTabSz="914016"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595101" y="6720900"/>
            <a:ext cx="566737" cy="137160"/>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016"/>
            <a:fld id="{27258FFF-F925-446B-8502-81C933981705}" type="slidenum">
              <a:rPr>
                <a:gradFill>
                  <a:gsLst>
                    <a:gs pos="2239">
                      <a:srgbClr val="505050"/>
                    </a:gs>
                    <a:gs pos="11940">
                      <a:srgbClr val="505050"/>
                    </a:gs>
                  </a:gsLst>
                  <a:lin ang="5400000" scaled="0"/>
                </a:gradFill>
              </a:rPr>
              <a:pPr defTabSz="914016"/>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494813379"/>
      </p:ext>
    </p:extLst>
  </p:cSld>
  <p:clrMap bg1="lt1" tx1="dk1" bg2="lt2" tx2="dk2" accent1="accent1" accent2="accent2" accent3="accent3" accent4="accent4" accent5="accent5" accent6="accent6" hlink="hlink" folHlink="folHlink"/>
  <p:sldLayoutIdLst>
    <p:sldLayoutId id="2147484345" r:id="rId1"/>
    <p:sldLayoutId id="2147484346" r:id="rId2"/>
    <p:sldLayoutId id="2147484347" r:id="rId3"/>
    <p:sldLayoutId id="2147484348" r:id="rId4"/>
    <p:sldLayoutId id="2147484349" r:id="rId5"/>
    <p:sldLayoutId id="2147484350" r:id="rId6"/>
    <p:sldLayoutId id="2147484351" r:id="rId7"/>
    <p:sldLayoutId id="2147484352" r:id="rId8"/>
    <p:sldLayoutId id="2147484353" r:id="rId9"/>
    <p:sldLayoutId id="2147484354" r:id="rId10"/>
    <p:sldLayoutId id="2147484355" r:id="rId11"/>
    <p:sldLayoutId id="2147484356" r:id="rId12"/>
    <p:sldLayoutId id="2147484357" r:id="rId13"/>
    <p:sldLayoutId id="2147484358" r:id="rId14"/>
    <p:sldLayoutId id="2147484359" r:id="rId15"/>
    <p:sldLayoutId id="2147484360" r:id="rId16"/>
    <p:sldLayoutId id="2147484361" r:id="rId17"/>
    <p:sldLayoutId id="2147484362" r:id="rId18"/>
    <p:sldLayoutId id="2147484363" r:id="rId19"/>
    <p:sldLayoutId id="2147484364" r:id="rId20"/>
    <p:sldLayoutId id="2147484365" r:id="rId21"/>
    <p:sldLayoutId id="2147484366" r:id="rId22"/>
    <p:sldLayoutId id="2147484367" r:id="rId23"/>
    <p:sldLayoutId id="2147484368" r:id="rId24"/>
    <p:sldLayoutId id="2147484369" r:id="rId25"/>
    <p:sldLayoutId id="2147484370" r:id="rId26"/>
    <p:sldLayoutId id="2147484371" r:id="rId27"/>
    <p:sldLayoutId id="2147484372" r:id="rId28"/>
    <p:sldLayoutId id="2147484373" r:id="rId29"/>
  </p:sldLayoutIdLst>
  <p:transition>
    <p:fade/>
  </p:transition>
  <p:hf sldNum="0" hdr="0" dt="0"/>
  <p:txStyles>
    <p:titleStyle>
      <a:lvl1pPr algn="l" defTabSz="914016"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orient="horz" pos="778">
          <p15:clr>
            <a:srgbClr val="A4A3A4"/>
          </p15:clr>
        </p15:guide>
        <p15:guide id="3" orient="horz" pos="1368">
          <p15:clr>
            <a:srgbClr val="A4A3A4"/>
          </p15:clr>
        </p15:guide>
        <p15:guide id="4" orient="horz" pos="1953">
          <p15:clr>
            <a:srgbClr val="A4A3A4"/>
          </p15:clr>
        </p15:guide>
        <p15:guide id="5" orient="horz" pos="2541">
          <p15:clr>
            <a:srgbClr val="A4A3A4"/>
          </p15:clr>
        </p15:guide>
        <p15:guide id="6" orient="horz" pos="3128">
          <p15:clr>
            <a:srgbClr val="A4A3A4"/>
          </p15:clr>
        </p15:guide>
        <p15:guide id="7" orient="horz" pos="3718">
          <p15:clr>
            <a:srgbClr val="A4A3A4"/>
          </p15:clr>
        </p15:guide>
        <p15:guide id="8" orient="horz" pos="4303">
          <p15:clr>
            <a:srgbClr val="5ACBF0"/>
          </p15:clr>
        </p15:guide>
        <p15:guide id="9" pos="764">
          <p15:clr>
            <a:srgbClr val="A4A3A4"/>
          </p15:clr>
        </p15:guide>
        <p15:guide id="10" pos="1352">
          <p15:clr>
            <a:srgbClr val="A4A3A4"/>
          </p15:clr>
        </p15:guide>
        <p15:guide id="11" pos="1939">
          <p15:clr>
            <a:srgbClr val="A4A3A4"/>
          </p15:clr>
        </p15:guide>
        <p15:guide id="12" pos="2527">
          <p15:clr>
            <a:srgbClr val="A4A3A4"/>
          </p15:clr>
        </p15:guide>
        <p15:guide id="13" pos="3114">
          <p15:clr>
            <a:srgbClr val="A4A3A4"/>
          </p15:clr>
        </p15:guide>
        <p15:guide id="14" pos="3702">
          <p15:clr>
            <a:srgbClr val="A4A3A4"/>
          </p15:clr>
        </p15:guide>
        <p15:guide id="15" pos="4289">
          <p15:clr>
            <a:srgbClr val="A4A3A4"/>
          </p15:clr>
        </p15:guide>
        <p15:guide id="16" pos="4877">
          <p15:clr>
            <a:srgbClr val="A4A3A4"/>
          </p15:clr>
        </p15:guide>
        <p15:guide id="17" pos="5464">
          <p15:clr>
            <a:srgbClr val="A4A3A4"/>
          </p15:clr>
        </p15:guide>
        <p15:guide id="18" pos="6052">
          <p15:clr>
            <a:srgbClr val="A4A3A4"/>
          </p15:clr>
        </p15:guide>
        <p15:guide id="19" pos="6640">
          <p15:clr>
            <a:srgbClr val="A4A3A4"/>
          </p15:clr>
        </p15:guide>
        <p15:guide id="20" pos="7227">
          <p15:clr>
            <a:srgbClr val="A4A3A4"/>
          </p15:clr>
        </p15:guide>
        <p15:guide id="21" pos="7815">
          <p15:clr>
            <a:srgbClr val="5ACBF0"/>
          </p15:clr>
        </p15:guide>
        <p15:guide id="22" pos="176">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hidden="1"/>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438775" cy="6994525"/>
          </a:xfrm>
          <a:prstGeom prst="rect">
            <a:avLst/>
          </a:prstGeom>
        </p:spPr>
      </p:pic>
      <p:sp>
        <p:nvSpPr>
          <p:cNvPr id="2" name="Title Placeholder 1"/>
          <p:cNvSpPr>
            <a:spLocks noGrp="1"/>
          </p:cNvSpPr>
          <p:nvPr>
            <p:ph type="title"/>
          </p:nvPr>
        </p:nvSpPr>
        <p:spPr>
          <a:xfrm>
            <a:off x="274321" y="296898"/>
            <a:ext cx="11865720"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63360"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9554052"/>
      </p:ext>
    </p:extLst>
  </p:cSld>
  <p:clrMap bg1="lt1" tx1="dk1" bg2="lt2" tx2="dk2" accent1="accent1" accent2="accent2" accent3="accent3" accent4="accent4" accent5="accent5" accent6="accent6" hlink="hlink" folHlink="folHlink"/>
  <p:sldLayoutIdLst>
    <p:sldLayoutId id="2147484375" r:id="rId1"/>
    <p:sldLayoutId id="2147484376" r:id="rId2"/>
    <p:sldLayoutId id="2147484378" r:id="rId3"/>
    <p:sldLayoutId id="2147484379" r:id="rId4"/>
  </p:sldLayoutIdLst>
  <p:transition>
    <p:fade/>
  </p:transition>
  <p:hf sldNum="0" hdr="0" dt="0"/>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68">
          <p15:clr>
            <a:srgbClr val="F26B43"/>
          </p15:clr>
        </p15:guide>
        <p15:guide id="2" pos="7661">
          <p15:clr>
            <a:srgbClr val="F26B43"/>
          </p15:clr>
        </p15:guide>
        <p15:guide id="3" orient="horz" pos="4128">
          <p15:clr>
            <a:srgbClr val="F26B43"/>
          </p15:clr>
        </p15:guide>
        <p15:guide id="4" orient="horz" pos="168">
          <p15:clr>
            <a:srgbClr val="F26B43"/>
          </p15:clr>
        </p15:guide>
        <p15:guide id="5" pos="269">
          <p15:clr>
            <a:srgbClr val="5ACBF0"/>
          </p15:clr>
        </p15:guide>
        <p15:guide id="6" pos="7565">
          <p15:clr>
            <a:srgbClr val="5ACBF0"/>
          </p15:clr>
        </p15:guide>
        <p15:guide id="7" orient="horz" pos="744">
          <p15:clr>
            <a:srgbClr val="A4A3A4"/>
          </p15:clr>
        </p15:guide>
        <p15:guide id="8" orient="horz" pos="1320">
          <p15:clr>
            <a:srgbClr val="A4A3A4"/>
          </p15:clr>
        </p15:guide>
        <p15:guide id="9" orient="horz" pos="1882">
          <p15:clr>
            <a:srgbClr val="A4A3A4"/>
          </p15:clr>
        </p15:guide>
        <p15:guide id="10" orient="horz" pos="2435">
          <p15:clr>
            <a:srgbClr val="A4A3A4"/>
          </p15:clr>
        </p15:guide>
        <p15:guide id="11" orient="horz" pos="3000">
          <p15:clr>
            <a:srgbClr val="A4A3A4"/>
          </p15:clr>
        </p15:guide>
        <p15:guide id="12" orient="horz" pos="3564">
          <p15:clr>
            <a:srgbClr val="A4A3A4"/>
          </p15:clr>
        </p15:guide>
        <p15:guide id="13" pos="749">
          <p15:clr>
            <a:srgbClr val="A4A3A4"/>
          </p15:clr>
        </p15:guide>
        <p15:guide id="14" pos="1325">
          <p15:clr>
            <a:srgbClr val="A4A3A4"/>
          </p15:clr>
        </p15:guide>
        <p15:guide id="15" pos="1901">
          <p15:clr>
            <a:srgbClr val="A4A3A4"/>
          </p15:clr>
        </p15:guide>
        <p15:guide id="16" pos="2477">
          <p15:clr>
            <a:srgbClr val="A4A3A4"/>
          </p15:clr>
        </p15:guide>
        <p15:guide id="17" pos="3053">
          <p15:clr>
            <a:srgbClr val="A4A3A4"/>
          </p15:clr>
        </p15:guide>
        <p15:guide id="18" pos="3629">
          <p15:clr>
            <a:srgbClr val="A4A3A4"/>
          </p15:clr>
        </p15:guide>
        <p15:guide id="19" pos="4205">
          <p15:clr>
            <a:srgbClr val="A4A3A4"/>
          </p15:clr>
        </p15:guide>
        <p15:guide id="20" pos="4781">
          <p15:clr>
            <a:srgbClr val="A4A3A4"/>
          </p15:clr>
        </p15:guide>
        <p15:guide id="21" pos="5933">
          <p15:clr>
            <a:srgbClr val="A4A3A4"/>
          </p15:clr>
        </p15:guide>
        <p15:guide id="22" pos="6509">
          <p15:clr>
            <a:srgbClr val="A4A3A4"/>
          </p15:clr>
        </p15:guide>
        <p15:guide id="23" pos="7085">
          <p15:clr>
            <a:srgbClr val="A4A3A4"/>
          </p15:clr>
        </p15:guide>
        <p15:guide id="24" pos="5357">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B5ADBA1F-3BF9-4F4F-BF58-955F162CBFEB}" type="datetimeFigureOut">
              <a:rPr lang="en-US" smtClean="0"/>
              <a:t>3/5/2016</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D3569865-CA90-4120-8F6C-73EB8E50C7B0}" type="slidenum">
              <a:rPr lang="en-US" smtClean="0"/>
              <a:t>‹#›</a:t>
            </a:fld>
            <a:endParaRPr lang="en-US"/>
          </a:p>
        </p:txBody>
      </p:sp>
    </p:spTree>
    <p:extLst>
      <p:ext uri="{BB962C8B-B14F-4D97-AF65-F5344CB8AC3E}">
        <p14:creationId xmlns:p14="http://schemas.microsoft.com/office/powerpoint/2010/main" val="1613987977"/>
      </p:ext>
    </p:extLst>
  </p:cSld>
  <p:clrMap bg1="lt1" tx1="dk1" bg2="lt2" tx2="dk2" accent1="accent1" accent2="accent2" accent3="accent3" accent4="accent4" accent5="accent5" accent6="accent6" hlink="hlink" folHlink="folHlink"/>
  <p:sldLayoutIdLst>
    <p:sldLayoutId id="2147484381" r:id="rId1"/>
    <p:sldLayoutId id="2147484382" r:id="rId2"/>
    <p:sldLayoutId id="2147484383" r:id="rId3"/>
    <p:sldLayoutId id="2147484384" r:id="rId4"/>
    <p:sldLayoutId id="2147484385" r:id="rId5"/>
    <p:sldLayoutId id="2147484386" r:id="rId6"/>
    <p:sldLayoutId id="2147484387" r:id="rId7"/>
    <p:sldLayoutId id="2147484388" r:id="rId8"/>
    <p:sldLayoutId id="2147484389" r:id="rId9"/>
    <p:sldLayoutId id="2147484390" r:id="rId10"/>
    <p:sldLayoutId id="2147484391"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025166794"/>
      </p:ext>
    </p:extLst>
  </p:cSld>
  <p:clrMap bg1="lt1" tx1="dk1" bg2="lt2" tx2="dk2" accent1="accent1" accent2="accent2" accent3="accent3" accent4="accent4" accent5="accent5" accent6="accent6" hlink="hlink" folHlink="fol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 id="2147484404" r:id="rId12"/>
    <p:sldLayoutId id="2147484405" r:id="rId13"/>
    <p:sldLayoutId id="2147484406" r:id="rId14"/>
    <p:sldLayoutId id="2147484407" r:id="rId15"/>
    <p:sldLayoutId id="2147484408" r:id="rId16"/>
    <p:sldLayoutId id="2147484409" r:id="rId17"/>
    <p:sldLayoutId id="2147484410" r:id="rId18"/>
    <p:sldLayoutId id="2147484411" r:id="rId19"/>
    <p:sldLayoutId id="2147484412"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257563503"/>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 id="2147483998" r:id="rId12"/>
    <p:sldLayoutId id="2147483999" r:id="rId13"/>
    <p:sldLayoutId id="2147484000" r:id="rId14"/>
    <p:sldLayoutId id="2147484001" r:id="rId15"/>
    <p:sldLayoutId id="2147484002" r:id="rId16"/>
    <p:sldLayoutId id="2147484003" r:id="rId17"/>
    <p:sldLayoutId id="2147484004" r:id="rId18"/>
    <p:sldLayoutId id="2147484005" r:id="rId19"/>
    <p:sldLayoutId id="2147484006" r:id="rId20"/>
    <p:sldLayoutId id="2147484007" r:id="rId21"/>
    <p:sldLayoutId id="2147484008" r:id="rId22"/>
    <p:sldLayoutId id="2147484009" r:id="rId23"/>
    <p:sldLayoutId id="2147484010" r:id="rId24"/>
    <p:sldLayoutId id="2147484011" r:id="rId25"/>
    <p:sldLayoutId id="2147484012" r:id="rId26"/>
    <p:sldLayoutId id="2147484013" r:id="rId27"/>
    <p:sldLayoutId id="2147484014" r:id="rId28"/>
    <p:sldLayoutId id="2147484015" r:id="rId29"/>
    <p:sldLayoutId id="2147484016" r:id="rId30"/>
  </p:sldLayoutIdLst>
  <p:transition>
    <p:fade/>
  </p:transition>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39">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3">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guide id="23">
          <p15:clr>
            <a:srgbClr val="F26B43"/>
          </p15:clr>
        </p15:guide>
        <p15:guide id="24" pos="7834">
          <p15:clr>
            <a:srgbClr val="F26B43"/>
          </p15:clr>
        </p15:guide>
        <p15:guide id="25" orient="horz" pos="4406">
          <p15:clr>
            <a:srgbClr val="F26B43"/>
          </p15:clr>
        </p15:guide>
        <p15:guide id="26" orient="horz">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3186513510"/>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 id="2147484026" r:id="rId9"/>
    <p:sldLayoutId id="2147484027" r:id="rId10"/>
    <p:sldLayoutId id="2147484028" r:id="rId11"/>
    <p:sldLayoutId id="2147484029" r:id="rId12"/>
    <p:sldLayoutId id="2147484030" r:id="rId13"/>
    <p:sldLayoutId id="2147484031" r:id="rId14"/>
    <p:sldLayoutId id="2147484032" r:id="rId15"/>
    <p:sldLayoutId id="2147484033" r:id="rId16"/>
    <p:sldLayoutId id="2147484034" r:id="rId17"/>
    <p:sldLayoutId id="2147484035" r:id="rId18"/>
    <p:sldLayoutId id="2147484036" r:id="rId19"/>
    <p:sldLayoutId id="2147484037" r:id="rId20"/>
    <p:sldLayoutId id="2147484038" r:id="rId21"/>
    <p:sldLayoutId id="2147484039" r:id="rId22"/>
    <p:sldLayoutId id="2147484040" r:id="rId23"/>
    <p:sldLayoutId id="2147484041" r:id="rId24"/>
    <p:sldLayoutId id="2147484042" r:id="rId25"/>
    <p:sldLayoutId id="2147484043" r:id="rId26"/>
    <p:sldLayoutId id="2147484044" r:id="rId27"/>
    <p:sldLayoutId id="2147484045" r:id="rId28"/>
    <p:sldLayoutId id="2147484046" r:id="rId29"/>
    <p:sldLayoutId id="2147484047" r:id="rId30"/>
    <p:sldLayoutId id="2147484048" r:id="rId31"/>
    <p:sldLayoutId id="2147484049" r:id="rId32"/>
    <p:sldLayoutId id="2147484050" r:id="rId33"/>
    <p:sldLayoutId id="2147484051" r:id="rId34"/>
  </p:sldLayoutIdLst>
  <p:transition>
    <p:fade/>
  </p:transition>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39">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3">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guide id="23">
          <p15:clr>
            <a:srgbClr val="F26B43"/>
          </p15:clr>
        </p15:guide>
        <p15:guide id="24" pos="7834">
          <p15:clr>
            <a:srgbClr val="F26B43"/>
          </p15:clr>
        </p15:guide>
        <p15:guide id="25" orient="horz" pos="4406">
          <p15:clr>
            <a:srgbClr val="F26B43"/>
          </p15:clr>
        </p15:guide>
        <p15:guide id="26" orient="horz">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312664"/>
            <a:ext cx="11889564" cy="898600"/>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28617"/>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38" y="6720897"/>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595101" y="6720897"/>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648981505"/>
      </p:ext>
    </p:extLst>
  </p:cSld>
  <p:clrMap bg1="lt1" tx1="dk1" bg2="lt2" tx2="dk2" accent1="accent1" accent2="accent2" accent3="accent3" accent4="accent4" accent5="accent5" accent6="accent6" hlink="hlink" folHlink="folHlink"/>
  <p:sldLayoutIdLst>
    <p:sldLayoutId id="2147484054" r:id="rId1"/>
    <p:sldLayoutId id="2147484055" r:id="rId2"/>
    <p:sldLayoutId id="2147484056" r:id="rId3"/>
    <p:sldLayoutId id="2147484057" r:id="rId4"/>
    <p:sldLayoutId id="2147484058" r:id="rId5"/>
    <p:sldLayoutId id="2147484059" r:id="rId6"/>
    <p:sldLayoutId id="2147484060" r:id="rId7"/>
    <p:sldLayoutId id="2147484061" r:id="rId8"/>
    <p:sldLayoutId id="2147484062" r:id="rId9"/>
    <p:sldLayoutId id="2147484063" r:id="rId10"/>
    <p:sldLayoutId id="2147484064" r:id="rId11"/>
    <p:sldLayoutId id="2147484065" r:id="rId12"/>
    <p:sldLayoutId id="2147484066" r:id="rId13"/>
    <p:sldLayoutId id="2147484067" r:id="rId14"/>
    <p:sldLayoutId id="2147484068" r:id="rId15"/>
    <p:sldLayoutId id="2147484069" r:id="rId16"/>
    <p:sldLayoutId id="2147484070" r:id="rId17"/>
    <p:sldLayoutId id="2147484071" r:id="rId18"/>
    <p:sldLayoutId id="2147484072" r:id="rId19"/>
    <p:sldLayoutId id="2147484073" r:id="rId20"/>
    <p:sldLayoutId id="2147484074" r:id="rId21"/>
    <p:sldLayoutId id="2147484075" r:id="rId22"/>
    <p:sldLayoutId id="2147484076" r:id="rId23"/>
    <p:sldLayoutId id="2147484077" r:id="rId24"/>
    <p:sldLayoutId id="2147484078" r:id="rId25"/>
    <p:sldLayoutId id="2147484079" r:id="rId26"/>
    <p:sldLayoutId id="2147484080" r:id="rId27"/>
    <p:sldLayoutId id="2147484081" r:id="rId28"/>
  </p:sldLayoutIdLst>
  <p:transition>
    <p:fade/>
  </p:transition>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41">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5">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312664"/>
            <a:ext cx="11889564" cy="898600"/>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28617"/>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38" y="6720897"/>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595101" y="6720897"/>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023087839"/>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6" r:id="rId4"/>
    <p:sldLayoutId id="2147484087" r:id="rId5"/>
    <p:sldLayoutId id="2147484088" r:id="rId6"/>
    <p:sldLayoutId id="2147484089" r:id="rId7"/>
    <p:sldLayoutId id="2147484090" r:id="rId8"/>
    <p:sldLayoutId id="2147484091" r:id="rId9"/>
    <p:sldLayoutId id="2147484092" r:id="rId10"/>
    <p:sldLayoutId id="2147484093" r:id="rId11"/>
    <p:sldLayoutId id="2147484094" r:id="rId12"/>
    <p:sldLayoutId id="2147484095" r:id="rId13"/>
    <p:sldLayoutId id="2147484096" r:id="rId14"/>
    <p:sldLayoutId id="2147484097" r:id="rId15"/>
    <p:sldLayoutId id="2147484098" r:id="rId16"/>
    <p:sldLayoutId id="2147484099" r:id="rId17"/>
    <p:sldLayoutId id="2147484100" r:id="rId18"/>
    <p:sldLayoutId id="2147484101" r:id="rId19"/>
    <p:sldLayoutId id="2147484102" r:id="rId20"/>
    <p:sldLayoutId id="2147484103" r:id="rId21"/>
    <p:sldLayoutId id="2147484104" r:id="rId22"/>
    <p:sldLayoutId id="2147484105" r:id="rId23"/>
    <p:sldLayoutId id="2147484106" r:id="rId24"/>
    <p:sldLayoutId id="2147484107" r:id="rId25"/>
    <p:sldLayoutId id="2147484108" r:id="rId26"/>
    <p:sldLayoutId id="2147484109" r:id="rId27"/>
    <p:sldLayoutId id="2147484110" r:id="rId28"/>
    <p:sldLayoutId id="2147484140" r:id="rId29"/>
  </p:sldLayoutIdLst>
  <p:transition>
    <p:fade/>
  </p:transition>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41">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5">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8"/>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227683034"/>
      </p:ext>
    </p:extLst>
  </p:cSld>
  <p:clrMap bg1="lt1" tx1="dk1" bg2="lt2" tx2="dk2" accent1="accent1" accent2="accent2" accent3="accent3" accent4="accent4" accent5="accent5" accent6="accent6" hlink="hlink" folHlink="folHlink"/>
  <p:sldLayoutIdLst>
    <p:sldLayoutId id="2147484199" r:id="rId1"/>
    <p:sldLayoutId id="2147484200" r:id="rId2"/>
    <p:sldLayoutId id="2147484201" r:id="rId3"/>
    <p:sldLayoutId id="2147484202" r:id="rId4"/>
    <p:sldLayoutId id="2147484203" r:id="rId5"/>
    <p:sldLayoutId id="2147484204" r:id="rId6"/>
    <p:sldLayoutId id="2147484205" r:id="rId7"/>
    <p:sldLayoutId id="2147484206" r:id="rId8"/>
    <p:sldLayoutId id="2147484207" r:id="rId9"/>
    <p:sldLayoutId id="2147484208" r:id="rId10"/>
    <p:sldLayoutId id="2147484209" r:id="rId11"/>
    <p:sldLayoutId id="2147484210" r:id="rId12"/>
    <p:sldLayoutId id="2147484211" r:id="rId13"/>
    <p:sldLayoutId id="2147484212" r:id="rId14"/>
    <p:sldLayoutId id="2147484213" r:id="rId15"/>
    <p:sldLayoutId id="2147484214" r:id="rId16"/>
    <p:sldLayoutId id="2147484215" r:id="rId17"/>
    <p:sldLayoutId id="2147484216" r:id="rId18"/>
    <p:sldLayoutId id="2147484217" r:id="rId19"/>
    <p:sldLayoutId id="2147484218" r:id="rId20"/>
    <p:sldLayoutId id="2147484219" r:id="rId21"/>
    <p:sldLayoutId id="2147484220" r:id="rId22"/>
    <p:sldLayoutId id="2147484221" r:id="rId23"/>
    <p:sldLayoutId id="2147484222" r:id="rId24"/>
    <p:sldLayoutId id="2147484223" r:id="rId25"/>
    <p:sldLayoutId id="2147484224" r:id="rId26"/>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1039777420"/>
      </p:ext>
    </p:extLst>
  </p:cSld>
  <p:clrMap bg1="lt1" tx1="dk1" bg2="lt2" tx2="dk2" accent1="accent1" accent2="accent2" accent3="accent3" accent4="accent4" accent5="accent5" accent6="accent6" hlink="hlink" folHlink="folHlink"/>
  <p:sldLayoutIdLst>
    <p:sldLayoutId id="2147484226" r:id="rId1"/>
    <p:sldLayoutId id="2147484227" r:id="rId2"/>
    <p:sldLayoutId id="2147484228" r:id="rId3"/>
    <p:sldLayoutId id="2147484229" r:id="rId4"/>
    <p:sldLayoutId id="2147484230" r:id="rId5"/>
    <p:sldLayoutId id="2147484231" r:id="rId6"/>
    <p:sldLayoutId id="2147484232" r:id="rId7"/>
    <p:sldLayoutId id="2147484233" r:id="rId8"/>
    <p:sldLayoutId id="2147484234" r:id="rId9"/>
    <p:sldLayoutId id="2147484235" r:id="rId10"/>
    <p:sldLayoutId id="2147484236" r:id="rId11"/>
    <p:sldLayoutId id="2147484237" r:id="rId12"/>
    <p:sldLayoutId id="2147484238" r:id="rId13"/>
    <p:sldLayoutId id="2147484239" r:id="rId14"/>
    <p:sldLayoutId id="2147484240" r:id="rId15"/>
    <p:sldLayoutId id="2147484241" r:id="rId16"/>
    <p:sldLayoutId id="2147484242" r:id="rId17"/>
    <p:sldLayoutId id="2147484243" r:id="rId18"/>
    <p:sldLayoutId id="2147484244" r:id="rId19"/>
    <p:sldLayoutId id="2147484245" r:id="rId20"/>
    <p:sldLayoutId id="2147484246" r:id="rId21"/>
    <p:sldLayoutId id="2147484247" r:id="rId22"/>
    <p:sldLayoutId id="2147484248" r:id="rId23"/>
    <p:sldLayoutId id="2147484249" r:id="rId24"/>
    <p:sldLayoutId id="2147484250" r:id="rId25"/>
    <p:sldLayoutId id="2147484251" r:id="rId26"/>
    <p:sldLayoutId id="2147484252" r:id="rId27"/>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996507673"/>
      </p:ext>
    </p:extLst>
  </p:cSld>
  <p:clrMap bg1="lt1" tx1="dk1" bg2="lt2" tx2="dk2" accent1="accent1" accent2="accent2" accent3="accent3" accent4="accent4" accent5="accent5" accent6="accent6" hlink="hlink" folHlink="folHlink"/>
  <p:sldLayoutIdLst>
    <p:sldLayoutId id="2147484254" r:id="rId1"/>
    <p:sldLayoutId id="2147484255" r:id="rId2"/>
    <p:sldLayoutId id="2147484256" r:id="rId3"/>
    <p:sldLayoutId id="2147484257" r:id="rId4"/>
    <p:sldLayoutId id="2147484258" r:id="rId5"/>
    <p:sldLayoutId id="2147484259" r:id="rId6"/>
    <p:sldLayoutId id="2147484260" r:id="rId7"/>
    <p:sldLayoutId id="2147484261" r:id="rId8"/>
    <p:sldLayoutId id="2147484262" r:id="rId9"/>
    <p:sldLayoutId id="2147484263" r:id="rId10"/>
    <p:sldLayoutId id="2147484264" r:id="rId11"/>
    <p:sldLayoutId id="2147484265" r:id="rId12"/>
    <p:sldLayoutId id="2147484266" r:id="rId13"/>
    <p:sldLayoutId id="2147484267" r:id="rId14"/>
    <p:sldLayoutId id="2147484268" r:id="rId15"/>
    <p:sldLayoutId id="2147484269" r:id="rId16"/>
    <p:sldLayoutId id="2147484270" r:id="rId17"/>
    <p:sldLayoutId id="2147484271" r:id="rId18"/>
    <p:sldLayoutId id="2147484272" r:id="rId19"/>
    <p:sldLayoutId id="2147484273" r:id="rId20"/>
    <p:sldLayoutId id="2147484274" r:id="rId21"/>
    <p:sldLayoutId id="2147484275" r:id="rId22"/>
    <p:sldLayoutId id="2147484276" r:id="rId23"/>
    <p:sldLayoutId id="2147484277" r:id="rId24"/>
    <p:sldLayoutId id="2147484278" r:id="rId25"/>
    <p:sldLayoutId id="2147484279" r:id="rId26"/>
    <p:sldLayoutId id="2147484280" r:id="rId27"/>
    <p:sldLayoutId id="2147484281"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2"/>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2"/>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1314375399"/>
      </p:ext>
    </p:extLst>
  </p:cSld>
  <p:clrMap bg1="dk1" tx1="lt1" bg2="dk2" tx2="lt2" accent1="accent1" accent2="accent2" accent3="accent3" accent4="accent4" accent5="accent5" accent6="accent6" hlink="hlink" folHlink="folHlink"/>
  <p:sldLayoutIdLst>
    <p:sldLayoutId id="2147484283" r:id="rId1"/>
    <p:sldLayoutId id="2147484284" r:id="rId2"/>
    <p:sldLayoutId id="2147484285" r:id="rId3"/>
    <p:sldLayoutId id="2147484286" r:id="rId4"/>
    <p:sldLayoutId id="2147484287" r:id="rId5"/>
    <p:sldLayoutId id="2147484288" r:id="rId6"/>
    <p:sldLayoutId id="2147484289" r:id="rId7"/>
    <p:sldLayoutId id="2147484290" r:id="rId8"/>
    <p:sldLayoutId id="2147484291" r:id="rId9"/>
    <p:sldLayoutId id="2147484292" r:id="rId10"/>
    <p:sldLayoutId id="2147484293" r:id="rId11"/>
    <p:sldLayoutId id="2147484294" r:id="rId12"/>
    <p:sldLayoutId id="2147484295" r:id="rId13"/>
    <p:sldLayoutId id="2147484296" r:id="rId14"/>
    <p:sldLayoutId id="2147484297" r:id="rId15"/>
    <p:sldLayoutId id="2147484298" r:id="rId16"/>
    <p:sldLayoutId id="2147484299" r:id="rId17"/>
    <p:sldLayoutId id="2147484300" r:id="rId18"/>
    <p:sldLayoutId id="2147484301" r:id="rId19"/>
    <p:sldLayoutId id="2147484302" r:id="rId20"/>
    <p:sldLayoutId id="2147484303" r:id="rId21"/>
    <p:sldLayoutId id="2147484304" r:id="rId22"/>
    <p:sldLayoutId id="2147484305" r:id="rId23"/>
    <p:sldLayoutId id="2147484306" r:id="rId24"/>
    <p:sldLayoutId id="2147484307" r:id="rId25"/>
    <p:sldLayoutId id="2147484308" r:id="rId26"/>
    <p:sldLayoutId id="2147484309" r:id="rId27"/>
    <p:sldLayoutId id="2147484310" r:id="rId28"/>
    <p:sldLayoutId id="2147484311" r:id="rId29"/>
    <p:sldLayoutId id="2147484312" r:id="rId30"/>
  </p:sldLayoutIdLst>
  <p:transition>
    <p:fade/>
  </p:transition>
  <p:txStyles>
    <p:titleStyle>
      <a:lvl1pPr algn="l" defTabSz="932487"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7" marR="0" indent="-342807"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42" marR="0" indent="-241235"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882" marR="0" indent="-228538"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420" marR="0" indent="-228538"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6957" marR="0" indent="-228538"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342"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88"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831"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076"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87" rtl="0" eaLnBrk="1" latinLnBrk="0" hangingPunct="1">
        <a:defRPr sz="1800" kern="1200">
          <a:solidFill>
            <a:schemeClr val="tx1"/>
          </a:solidFill>
          <a:latin typeface="+mn-lt"/>
          <a:ea typeface="+mn-ea"/>
          <a:cs typeface="+mn-cs"/>
        </a:defRPr>
      </a:lvl1pPr>
      <a:lvl2pPr marL="466244" algn="l" defTabSz="932487" rtl="0" eaLnBrk="1" latinLnBrk="0" hangingPunct="1">
        <a:defRPr sz="1800" kern="1200">
          <a:solidFill>
            <a:schemeClr val="tx1"/>
          </a:solidFill>
          <a:latin typeface="+mn-lt"/>
          <a:ea typeface="+mn-ea"/>
          <a:cs typeface="+mn-cs"/>
        </a:defRPr>
      </a:lvl2pPr>
      <a:lvl3pPr marL="932487" algn="l" defTabSz="932487" rtl="0" eaLnBrk="1" latinLnBrk="0" hangingPunct="1">
        <a:defRPr sz="1800" kern="1200">
          <a:solidFill>
            <a:schemeClr val="tx1"/>
          </a:solidFill>
          <a:latin typeface="+mn-lt"/>
          <a:ea typeface="+mn-ea"/>
          <a:cs typeface="+mn-cs"/>
        </a:defRPr>
      </a:lvl3pPr>
      <a:lvl4pPr marL="1398733" algn="l" defTabSz="932487" rtl="0" eaLnBrk="1" latinLnBrk="0" hangingPunct="1">
        <a:defRPr sz="1800" kern="1200">
          <a:solidFill>
            <a:schemeClr val="tx1"/>
          </a:solidFill>
          <a:latin typeface="+mn-lt"/>
          <a:ea typeface="+mn-ea"/>
          <a:cs typeface="+mn-cs"/>
        </a:defRPr>
      </a:lvl4pPr>
      <a:lvl5pPr marL="1864976" algn="l" defTabSz="932487" rtl="0" eaLnBrk="1" latinLnBrk="0" hangingPunct="1">
        <a:defRPr sz="1800" kern="1200">
          <a:solidFill>
            <a:schemeClr val="tx1"/>
          </a:solidFill>
          <a:latin typeface="+mn-lt"/>
          <a:ea typeface="+mn-ea"/>
          <a:cs typeface="+mn-cs"/>
        </a:defRPr>
      </a:lvl5pPr>
      <a:lvl6pPr marL="2331222" algn="l" defTabSz="932487" rtl="0" eaLnBrk="1" latinLnBrk="0" hangingPunct="1">
        <a:defRPr sz="1800" kern="1200">
          <a:solidFill>
            <a:schemeClr val="tx1"/>
          </a:solidFill>
          <a:latin typeface="+mn-lt"/>
          <a:ea typeface="+mn-ea"/>
          <a:cs typeface="+mn-cs"/>
        </a:defRPr>
      </a:lvl6pPr>
      <a:lvl7pPr marL="2797464" algn="l" defTabSz="932487" rtl="0" eaLnBrk="1" latinLnBrk="0" hangingPunct="1">
        <a:defRPr sz="1800" kern="1200">
          <a:solidFill>
            <a:schemeClr val="tx1"/>
          </a:solidFill>
          <a:latin typeface="+mn-lt"/>
          <a:ea typeface="+mn-ea"/>
          <a:cs typeface="+mn-cs"/>
        </a:defRPr>
      </a:lvl7pPr>
      <a:lvl8pPr marL="3263710" algn="l" defTabSz="932487" rtl="0" eaLnBrk="1" latinLnBrk="0" hangingPunct="1">
        <a:defRPr sz="1800" kern="1200">
          <a:solidFill>
            <a:schemeClr val="tx1"/>
          </a:solidFill>
          <a:latin typeface="+mn-lt"/>
          <a:ea typeface="+mn-ea"/>
          <a:cs typeface="+mn-cs"/>
        </a:defRPr>
      </a:lvl8pPr>
      <a:lvl9pPr marL="3729954" algn="l" defTabSz="93248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93">
          <p15:clr>
            <a:srgbClr val="C35EA4"/>
          </p15:clr>
        </p15:guide>
        <p15:guide id="17" pos="7541">
          <p15:clr>
            <a:srgbClr val="C35EA4"/>
          </p15:clr>
        </p15:guide>
        <p15:guide id="18" orient="horz" pos="778">
          <p15:clr>
            <a:srgbClr val="5ACBF0"/>
          </p15:clr>
        </p15:guide>
        <p15:guide id="19" orient="horz" pos="1366">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7">
          <p15:clr>
            <a:srgbClr val="C35EA4"/>
          </p15:clr>
        </p15:guide>
        <p15:guide id="26" orient="horz" pos="4099">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5.xml"/><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1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0.png"/><Relationship Id="rId7"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46.png"/><Relationship Id="rId5" Type="http://schemas.openxmlformats.org/officeDocument/2006/relationships/image" Target="../media/image49.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47.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343.xml"/><Relationship Id="rId5" Type="http://schemas.openxmlformats.org/officeDocument/2006/relationships/image" Target="../media/image54.jpe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4.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21.xml"/><Relationship Id="rId1" Type="http://schemas.openxmlformats.org/officeDocument/2006/relationships/slideLayout" Target="../slideLayouts/slideLayout328.xml"/><Relationship Id="rId6" Type="http://schemas.openxmlformats.org/officeDocument/2006/relationships/image" Target="../media/image58.emf"/><Relationship Id="rId5" Type="http://schemas.openxmlformats.org/officeDocument/2006/relationships/image" Target="../media/image57.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274638" y="321818"/>
            <a:ext cx="5486401" cy="546462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274702" y="2313888"/>
            <a:ext cx="5486337" cy="1828786"/>
          </a:xfrm>
        </p:spPr>
        <p:txBody>
          <a:bodyPr/>
          <a:lstStyle/>
          <a:p>
            <a:pPr defTabSz="932901" fontAlgn="auto">
              <a:spcAft>
                <a:spcPts val="0"/>
              </a:spcAft>
              <a:defRPr/>
            </a:pPr>
            <a:r>
              <a:rPr lang="en-US" sz="6000" dirty="0">
                <a:gradFill>
                  <a:gsLst>
                    <a:gs pos="50442">
                      <a:schemeClr val="tx1"/>
                    </a:gs>
                    <a:gs pos="83000">
                      <a:schemeClr val="tx1"/>
                    </a:gs>
                  </a:gsLst>
                  <a:lin ang="5400000" scaled="1"/>
                </a:gradFill>
                <a:ea typeface="+mn-ea"/>
              </a:rPr>
              <a:t>Containers</a:t>
            </a:r>
            <a:endParaRPr sz="3200" dirty="0">
              <a:gradFill>
                <a:gsLst>
                  <a:gs pos="50442">
                    <a:schemeClr val="tx1"/>
                  </a:gs>
                  <a:gs pos="83000">
                    <a:schemeClr val="tx1"/>
                  </a:gs>
                </a:gsLst>
                <a:lin ang="5400000" scaled="1"/>
              </a:gradFill>
              <a:ea typeface="+mn-ea"/>
            </a:endParaRPr>
          </a:p>
        </p:txBody>
      </p:sp>
      <p:sp>
        <p:nvSpPr>
          <p:cNvPr id="2" name="Text Placeholder 1"/>
          <p:cNvSpPr>
            <a:spLocks noGrp="1"/>
          </p:cNvSpPr>
          <p:nvPr>
            <p:ph type="body" sz="quarter" idx="12"/>
          </p:nvPr>
        </p:nvSpPr>
        <p:spPr>
          <a:xfrm>
            <a:off x="346364" y="4142673"/>
            <a:ext cx="5414675" cy="1643765"/>
          </a:xfrm>
        </p:spPr>
        <p:txBody>
          <a:bodyPr/>
          <a:lstStyle/>
          <a:p>
            <a:r>
              <a:rPr lang="en-US" sz="2800" dirty="0"/>
              <a:t>Faruk Çelik		</a:t>
            </a:r>
            <a:endParaRPr lang="tr-TR" sz="2800" dirty="0"/>
          </a:p>
          <a:p>
            <a:r>
              <a:rPr lang="en-US" sz="2400" dirty="0" err="1"/>
              <a:t>Sr</a:t>
            </a:r>
            <a:r>
              <a:rPr lang="en-US" sz="2400" dirty="0"/>
              <a:t> Technical Evangelist Azure</a:t>
            </a:r>
          </a:p>
          <a:p>
            <a:r>
              <a:rPr lang="en-US" sz="2400" dirty="0"/>
              <a:t>Microsoft </a:t>
            </a:r>
            <a:r>
              <a:rPr lang="en-US" sz="2400" dirty="0" err="1"/>
              <a:t>Türkiye</a:t>
            </a:r>
            <a:endParaRPr lang="tr-TR" sz="2400" dirty="0"/>
          </a:p>
          <a:p>
            <a:r>
              <a:rPr lang="tr-TR" sz="2400" dirty="0"/>
              <a:t>			      </a:t>
            </a:r>
            <a:r>
              <a:rPr lang="en-US" sz="2400" dirty="0"/>
              <a:t>@</a:t>
            </a:r>
            <a:r>
              <a:rPr lang="en-US" sz="2400" dirty="0" err="1"/>
              <a:t>faruk_celik</a:t>
            </a:r>
            <a:r>
              <a:rPr lang="en-US" sz="2400" dirty="0"/>
              <a:t>_</a:t>
            </a:r>
            <a:endParaRPr lang="en-US" sz="3200" dirty="0"/>
          </a:p>
          <a:p>
            <a:endParaRPr lang="en-US" sz="2400"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invGray">
          <a:xfrm>
            <a:off x="464354" y="580775"/>
            <a:ext cx="1178157" cy="258162"/>
          </a:xfrm>
          <a:prstGeom prst="rect">
            <a:avLst/>
          </a:prstGeom>
        </p:spPr>
      </p:pic>
    </p:spTree>
    <p:extLst>
      <p:ext uri="{BB962C8B-B14F-4D97-AF65-F5344CB8AC3E}">
        <p14:creationId xmlns:p14="http://schemas.microsoft.com/office/powerpoint/2010/main" val="1289360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2866" y="2446263"/>
            <a:ext cx="11889564" cy="1696245"/>
          </a:xfrm>
        </p:spPr>
        <p:txBody>
          <a:bodyPr/>
          <a:lstStyle/>
          <a:p>
            <a:pPr algn="ctr"/>
            <a:r>
              <a:rPr lang="tr-TR" b="1" dirty="0"/>
              <a:t>Demo :  </a:t>
            </a:r>
            <a:br>
              <a:rPr lang="tr-TR" b="1" dirty="0"/>
            </a:br>
            <a:r>
              <a:rPr lang="tr-TR" b="1" dirty="0"/>
              <a:t>Containers on Linux</a:t>
            </a:r>
          </a:p>
        </p:txBody>
      </p:sp>
      <p:pic>
        <p:nvPicPr>
          <p:cNvPr id="1026" name="Picture 2" descr="https://upload.wikimedia.org/wikipedia/commons/a/af/Tux.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863658" y="4233496"/>
            <a:ext cx="1235942" cy="14644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arge_v-trans.png (1354×1208)"/>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3950133" y="3718726"/>
            <a:ext cx="2795442" cy="2494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40607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6775450" y="2577982"/>
            <a:ext cx="5124450" cy="339938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6946388" y="2699902"/>
            <a:ext cx="1551653" cy="1599499"/>
          </a:xfrm>
          <a:prstGeom prst="rect">
            <a:avLst/>
          </a:prstGeom>
          <a:solidFill>
            <a:schemeClr val="bg1">
              <a:alpha val="44000"/>
            </a:schemeClr>
          </a:solidFill>
          <a:ln w="28575">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8557323" y="2699902"/>
            <a:ext cx="1551653" cy="1599499"/>
          </a:xfrm>
          <a:prstGeom prst="rect">
            <a:avLst/>
          </a:prstGeom>
          <a:solidFill>
            <a:schemeClr val="bg1">
              <a:alpha val="44000"/>
            </a:schemeClr>
          </a:solidFill>
          <a:ln w="28575">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p:cNvSpPr/>
          <p:nvPr/>
        </p:nvSpPr>
        <p:spPr bwMode="auto">
          <a:xfrm>
            <a:off x="10168257" y="2699902"/>
            <a:ext cx="1551653" cy="1599499"/>
          </a:xfrm>
          <a:prstGeom prst="rect">
            <a:avLst/>
          </a:prstGeom>
          <a:solidFill>
            <a:schemeClr val="bg1">
              <a:alpha val="44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5163" y="313117"/>
            <a:ext cx="12055670" cy="898472"/>
          </a:xfrm>
        </p:spPr>
        <p:txBody>
          <a:bodyPr>
            <a:normAutofit fontScale="90000"/>
          </a:bodyPr>
          <a:lstStyle/>
          <a:p>
            <a:r>
              <a:rPr lang="en-US" sz="5800" dirty="0"/>
              <a:t>Windows Server Containers</a:t>
            </a:r>
            <a:br>
              <a:rPr lang="en-US" dirty="0"/>
            </a:br>
            <a:r>
              <a:rPr lang="en-US" sz="3199" dirty="0">
                <a:gradFill>
                  <a:gsLst>
                    <a:gs pos="7619">
                      <a:srgbClr val="00188F"/>
                    </a:gs>
                    <a:gs pos="35000">
                      <a:srgbClr val="00188F"/>
                    </a:gs>
                  </a:gsLst>
                  <a:lin ang="5400000" scaled="0"/>
                </a:gradFill>
              </a:rPr>
              <a:t>Anatomy and key capabilities</a:t>
            </a:r>
            <a:endParaRPr lang="en-US" dirty="0">
              <a:gradFill>
                <a:gsLst>
                  <a:gs pos="7619">
                    <a:srgbClr val="00188F"/>
                  </a:gs>
                  <a:gs pos="35000">
                    <a:srgbClr val="00188F"/>
                  </a:gs>
                </a:gsLst>
                <a:lin ang="5400000" scaled="0"/>
              </a:gradFill>
            </a:endParaRPr>
          </a:p>
        </p:txBody>
      </p:sp>
      <p:sp>
        <p:nvSpPr>
          <p:cNvPr id="645" name="Rectangle 644"/>
          <p:cNvSpPr/>
          <p:nvPr/>
        </p:nvSpPr>
        <p:spPr>
          <a:xfrm>
            <a:off x="275164" y="2809018"/>
            <a:ext cx="6080229" cy="3829618"/>
          </a:xfrm>
          <a:prstGeom prst="rect">
            <a:avLst/>
          </a:prstGeom>
          <a:noFill/>
          <a:ln w="12700" cap="flat" cmpd="sng" algn="ctr">
            <a:noFill/>
            <a:prstDash val="solid"/>
            <a:miter lim="800000"/>
          </a:ln>
          <a:effectLst/>
        </p:spPr>
        <p:txBody>
          <a:bodyPr lIns="182854" tIns="182854" rIns="182854" bIns="91427"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471494">
              <a:lnSpc>
                <a:spcPct val="90000"/>
              </a:lnSpc>
              <a:spcBef>
                <a:spcPts val="306"/>
              </a:spcBef>
              <a:spcAft>
                <a:spcPts val="612"/>
              </a:spcAft>
              <a:buClr>
                <a:srgbClr val="EFEFEF"/>
              </a:buClr>
            </a:pPr>
            <a:r>
              <a:rPr lang="en-US" sz="1700" b="1" dirty="0">
                <a:gradFill>
                  <a:gsLst>
                    <a:gs pos="7619">
                      <a:srgbClr val="00188F"/>
                    </a:gs>
                    <a:gs pos="35000">
                      <a:srgbClr val="00188F"/>
                    </a:gs>
                  </a:gsLst>
                  <a:lin ang="5400000" scaled="0"/>
                </a:gradFill>
                <a:cs typeface="Segoe UI" pitchFamily="34" charset="0"/>
              </a:rPr>
              <a:t>Build: </a:t>
            </a:r>
            <a:r>
              <a:rPr lang="en-US" sz="1700" dirty="0">
                <a:gradFill>
                  <a:gsLst>
                    <a:gs pos="19048">
                      <a:schemeClr val="tx1"/>
                    </a:gs>
                    <a:gs pos="65000">
                      <a:schemeClr val="tx1"/>
                    </a:gs>
                  </a:gsLst>
                  <a:lin ang="5400000" scaled="0"/>
                </a:gradFill>
                <a:cs typeface="Segoe UI" pitchFamily="34" charset="0"/>
              </a:rPr>
              <a:t>Developers will use familiar development tools, such as Visual Studio, to write apps to run within containers.</a:t>
            </a:r>
          </a:p>
          <a:p>
            <a:pPr marL="0" lvl="1" defTabSz="471494">
              <a:lnSpc>
                <a:spcPct val="90000"/>
              </a:lnSpc>
              <a:spcBef>
                <a:spcPts val="306"/>
              </a:spcBef>
              <a:spcAft>
                <a:spcPts val="612"/>
              </a:spcAft>
              <a:buClr>
                <a:srgbClr val="EFEFEF"/>
              </a:buClr>
            </a:pPr>
            <a:r>
              <a:rPr lang="en-US" sz="1700" dirty="0">
                <a:gradFill>
                  <a:gsLst>
                    <a:gs pos="19048">
                      <a:schemeClr val="tx1"/>
                    </a:gs>
                    <a:gs pos="65000">
                      <a:schemeClr val="tx1"/>
                    </a:gs>
                  </a:gsLst>
                  <a:lin ang="5400000" scaled="0"/>
                </a:gradFill>
                <a:cs typeface="Segoe UI" pitchFamily="34" charset="0"/>
              </a:rPr>
              <a:t>By building modular apps leveraging containers, modules can scale independently, and be updated on independent cadences.</a:t>
            </a:r>
          </a:p>
          <a:p>
            <a:pPr marL="0" lvl="1" defTabSz="471494">
              <a:lnSpc>
                <a:spcPct val="90000"/>
              </a:lnSpc>
              <a:spcBef>
                <a:spcPts val="306"/>
              </a:spcBef>
              <a:spcAft>
                <a:spcPts val="612"/>
              </a:spcAft>
              <a:buClr>
                <a:srgbClr val="EFEFEF"/>
              </a:buClr>
            </a:pPr>
            <a:r>
              <a:rPr lang="en-US" sz="1700" b="1" dirty="0">
                <a:gradFill>
                  <a:gsLst>
                    <a:gs pos="7619">
                      <a:srgbClr val="00188F"/>
                    </a:gs>
                    <a:gs pos="35000">
                      <a:srgbClr val="00188F"/>
                    </a:gs>
                  </a:gsLst>
                  <a:lin ang="5400000" scaled="0"/>
                </a:gradFill>
                <a:cs typeface="Segoe UI" pitchFamily="34" charset="0"/>
              </a:rPr>
              <a:t>Run: </a:t>
            </a:r>
            <a:r>
              <a:rPr lang="en-US" sz="1700" dirty="0">
                <a:gradFill>
                  <a:gsLst>
                    <a:gs pos="19048">
                      <a:schemeClr val="tx1"/>
                    </a:gs>
                    <a:gs pos="65000">
                      <a:schemeClr val="tx1"/>
                    </a:gs>
                  </a:gsLst>
                  <a:lin ang="5400000" scaled="0"/>
                </a:gradFill>
                <a:cs typeface="Segoe UI" pitchFamily="34" charset="0"/>
              </a:rPr>
              <a:t>Container capabilities built into Windows Server</a:t>
            </a:r>
          </a:p>
          <a:p>
            <a:pPr marL="0" lvl="1" defTabSz="471494">
              <a:lnSpc>
                <a:spcPct val="90000"/>
              </a:lnSpc>
              <a:spcBef>
                <a:spcPts val="306"/>
              </a:spcBef>
              <a:spcAft>
                <a:spcPts val="612"/>
              </a:spcAft>
              <a:buClr>
                <a:srgbClr val="EFEFEF"/>
              </a:buClr>
            </a:pPr>
            <a:r>
              <a:rPr lang="en-US" sz="1700" b="1" dirty="0">
                <a:gradFill>
                  <a:gsLst>
                    <a:gs pos="7619">
                      <a:srgbClr val="00188F"/>
                    </a:gs>
                    <a:gs pos="35000">
                      <a:srgbClr val="00188F"/>
                    </a:gs>
                  </a:gsLst>
                  <a:lin ang="5400000" scaled="0"/>
                </a:gradFill>
                <a:cs typeface="Segoe UI" pitchFamily="34" charset="0"/>
              </a:rPr>
              <a:t>Manage: </a:t>
            </a:r>
            <a:r>
              <a:rPr lang="en-US" sz="1700" dirty="0">
                <a:gradFill>
                  <a:gsLst>
                    <a:gs pos="19048">
                      <a:schemeClr val="tx1"/>
                    </a:gs>
                    <a:gs pos="65000">
                      <a:schemeClr val="tx1"/>
                    </a:gs>
                  </a:gsLst>
                  <a:lin ang="5400000" scaled="0"/>
                </a:gradFill>
                <a:cs typeface="Segoe UI" pitchFamily="34" charset="0"/>
              </a:rPr>
              <a:t>Deploy and manage containers using PowerShell, </a:t>
            </a:r>
            <a:br>
              <a:rPr lang="en-US" sz="1700" dirty="0">
                <a:gradFill>
                  <a:gsLst>
                    <a:gs pos="19048">
                      <a:schemeClr val="tx1"/>
                    </a:gs>
                    <a:gs pos="65000">
                      <a:schemeClr val="tx1"/>
                    </a:gs>
                  </a:gsLst>
                  <a:lin ang="5400000" scaled="0"/>
                </a:gradFill>
                <a:cs typeface="Segoe UI" pitchFamily="34" charset="0"/>
              </a:rPr>
            </a:br>
            <a:r>
              <a:rPr lang="en-US" sz="1700" dirty="0">
                <a:gradFill>
                  <a:gsLst>
                    <a:gs pos="19048">
                      <a:schemeClr val="tx1"/>
                    </a:gs>
                    <a:gs pos="65000">
                      <a:schemeClr val="tx1"/>
                    </a:gs>
                  </a:gsLst>
                  <a:lin ang="5400000" scaled="0"/>
                </a:gradFill>
                <a:cs typeface="Segoe UI" pitchFamily="34" charset="0"/>
              </a:rPr>
              <a:t>or using Docker.</a:t>
            </a:r>
          </a:p>
          <a:p>
            <a:pPr marL="0" lvl="1" defTabSz="471494">
              <a:lnSpc>
                <a:spcPct val="90000"/>
              </a:lnSpc>
              <a:spcBef>
                <a:spcPts val="306"/>
              </a:spcBef>
              <a:spcAft>
                <a:spcPts val="612"/>
              </a:spcAft>
              <a:buClr>
                <a:srgbClr val="EFEFEF"/>
              </a:buClr>
            </a:pPr>
            <a:r>
              <a:rPr lang="en-US" sz="1700" b="1" dirty="0">
                <a:gradFill>
                  <a:gsLst>
                    <a:gs pos="7619">
                      <a:srgbClr val="00188F"/>
                    </a:gs>
                    <a:gs pos="35000">
                      <a:srgbClr val="00188F"/>
                    </a:gs>
                  </a:gsLst>
                  <a:lin ang="5400000" scaled="0"/>
                </a:gradFill>
                <a:cs typeface="Segoe UI" pitchFamily="34" charset="0"/>
              </a:rPr>
              <a:t>Resources: </a:t>
            </a:r>
            <a:r>
              <a:rPr lang="en-US" sz="1700" dirty="0">
                <a:gradFill>
                  <a:gsLst>
                    <a:gs pos="19048">
                      <a:schemeClr val="tx1"/>
                    </a:gs>
                    <a:gs pos="65000">
                      <a:schemeClr val="tx1"/>
                    </a:gs>
                  </a:gsLst>
                  <a:lin ang="5400000" scaled="0"/>
                </a:gradFill>
                <a:cs typeface="Segoe UI" pitchFamily="34" charset="0"/>
              </a:rPr>
              <a:t>Define CPU and memory resources per container along with storage and network throughput.</a:t>
            </a:r>
          </a:p>
          <a:p>
            <a:pPr marL="0" lvl="1" defTabSz="471494">
              <a:lnSpc>
                <a:spcPct val="90000"/>
              </a:lnSpc>
              <a:spcBef>
                <a:spcPts val="306"/>
              </a:spcBef>
              <a:spcAft>
                <a:spcPts val="612"/>
              </a:spcAft>
              <a:buClr>
                <a:srgbClr val="EFEFEF"/>
              </a:buClr>
            </a:pPr>
            <a:r>
              <a:rPr lang="en-US" sz="1700" b="1" dirty="0">
                <a:gradFill>
                  <a:gsLst>
                    <a:gs pos="7619">
                      <a:srgbClr val="00188F"/>
                    </a:gs>
                    <a:gs pos="35000">
                      <a:srgbClr val="00188F"/>
                    </a:gs>
                  </a:gsLst>
                  <a:lin ang="5400000" scaled="0"/>
                </a:gradFill>
                <a:cs typeface="Segoe UI" pitchFamily="34" charset="0"/>
              </a:rPr>
              <a:t>Network: </a:t>
            </a:r>
            <a:r>
              <a:rPr lang="en-US" sz="1700" dirty="0">
                <a:gradFill>
                  <a:gsLst>
                    <a:gs pos="19048">
                      <a:schemeClr val="tx1"/>
                    </a:gs>
                    <a:gs pos="65000">
                      <a:schemeClr val="tx1"/>
                    </a:gs>
                  </a:gsLst>
                  <a:lin ang="5400000" scaled="0"/>
                </a:gradFill>
                <a:cs typeface="Segoe UI" pitchFamily="34" charset="0"/>
              </a:rPr>
              <a:t>Provide NAT or DHCP/static IP for network connectivity.</a:t>
            </a:r>
          </a:p>
        </p:txBody>
      </p:sp>
      <p:sp>
        <p:nvSpPr>
          <p:cNvPr id="14" name="Pentagon 13"/>
          <p:cNvSpPr/>
          <p:nvPr/>
        </p:nvSpPr>
        <p:spPr bwMode="auto">
          <a:xfrm>
            <a:off x="881" y="2033796"/>
            <a:ext cx="6312819" cy="690942"/>
          </a:xfrm>
          <a:prstGeom prst="homePlat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05" tIns="146283" rIns="182854" bIns="14628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pPr>
            <a:r>
              <a:rPr lang="en-US" sz="2800" i="1" dirty="0">
                <a:ln w="3175">
                  <a:noFill/>
                </a:ln>
                <a:solidFill>
                  <a:schemeClr val="accent1"/>
                </a:solidFill>
                <a:latin typeface="+mj-lt"/>
                <a:cs typeface="Segoe UI" pitchFamily="34" charset="0"/>
              </a:rPr>
              <a:t>Spotlight capabilities</a:t>
            </a:r>
          </a:p>
        </p:txBody>
      </p:sp>
      <p:sp>
        <p:nvSpPr>
          <p:cNvPr id="15" name="Rectangle 14"/>
          <p:cNvSpPr/>
          <p:nvPr/>
        </p:nvSpPr>
        <p:spPr bwMode="auto">
          <a:xfrm>
            <a:off x="449192" y="2033796"/>
            <a:ext cx="685017" cy="6831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Freeform 5"/>
          <p:cNvSpPr>
            <a:spLocks noEditPoints="1"/>
          </p:cNvSpPr>
          <p:nvPr/>
        </p:nvSpPr>
        <p:spPr bwMode="auto">
          <a:xfrm>
            <a:off x="583991" y="2172776"/>
            <a:ext cx="415421" cy="405206"/>
          </a:xfrm>
          <a:custGeom>
            <a:avLst/>
            <a:gdLst>
              <a:gd name="T0" fmla="*/ 1697 w 1739"/>
              <a:gd name="T1" fmla="*/ 541 h 1697"/>
              <a:gd name="T2" fmla="*/ 1388 w 1739"/>
              <a:gd name="T3" fmla="*/ 18 h 1697"/>
              <a:gd name="T4" fmla="*/ 1374 w 1739"/>
              <a:gd name="T5" fmla="*/ 21 h 1697"/>
              <a:gd name="T6" fmla="*/ 1374 w 1739"/>
              <a:gd name="T7" fmla="*/ 20 h 1697"/>
              <a:gd name="T8" fmla="*/ 200 w 1739"/>
              <a:gd name="T9" fmla="*/ 179 h 1697"/>
              <a:gd name="T10" fmla="*/ 42 w 1739"/>
              <a:gd name="T11" fmla="*/ 766 h 1697"/>
              <a:gd name="T12" fmla="*/ 351 w 1739"/>
              <a:gd name="T13" fmla="*/ 1289 h 1697"/>
              <a:gd name="T14" fmla="*/ 748 w 1739"/>
              <a:gd name="T15" fmla="*/ 1235 h 1697"/>
              <a:gd name="T16" fmla="*/ 748 w 1739"/>
              <a:gd name="T17" fmla="*/ 1490 h 1697"/>
              <a:gd name="T18" fmla="*/ 430 w 1739"/>
              <a:gd name="T19" fmla="*/ 1490 h 1697"/>
              <a:gd name="T20" fmla="*/ 430 w 1739"/>
              <a:gd name="T21" fmla="*/ 1697 h 1697"/>
              <a:gd name="T22" fmla="*/ 1318 w 1739"/>
              <a:gd name="T23" fmla="*/ 1697 h 1697"/>
              <a:gd name="T24" fmla="*/ 1318 w 1739"/>
              <a:gd name="T25" fmla="*/ 1490 h 1697"/>
              <a:gd name="T26" fmla="*/ 1000 w 1739"/>
              <a:gd name="T27" fmla="*/ 1490 h 1697"/>
              <a:gd name="T28" fmla="*/ 1000 w 1739"/>
              <a:gd name="T29" fmla="*/ 1201 h 1697"/>
              <a:gd name="T30" fmla="*/ 1525 w 1739"/>
              <a:gd name="T31" fmla="*/ 1130 h 1697"/>
              <a:gd name="T32" fmla="*/ 1525 w 1739"/>
              <a:gd name="T33" fmla="*/ 1129 h 1697"/>
              <a:gd name="T34" fmla="*/ 1538 w 1739"/>
              <a:gd name="T35" fmla="*/ 1128 h 1697"/>
              <a:gd name="T36" fmla="*/ 1697 w 1739"/>
              <a:gd name="T37" fmla="*/ 541 h 1697"/>
              <a:gd name="T38" fmla="*/ 1111 w 1739"/>
              <a:gd name="T39" fmla="*/ 255 h 1697"/>
              <a:gd name="T40" fmla="*/ 206 w 1739"/>
              <a:gd name="T41" fmla="*/ 378 h 1697"/>
              <a:gd name="T42" fmla="*/ 165 w 1739"/>
              <a:gd name="T43" fmla="*/ 384 h 1697"/>
              <a:gd name="T44" fmla="*/ 190 w 1739"/>
              <a:gd name="T45" fmla="*/ 297 h 1697"/>
              <a:gd name="T46" fmla="*/ 256 w 1739"/>
              <a:gd name="T47" fmla="*/ 288 h 1697"/>
              <a:gd name="T48" fmla="*/ 1135 w 1739"/>
              <a:gd name="T49" fmla="*/ 168 h 1697"/>
              <a:gd name="T50" fmla="*/ 1135 w 1739"/>
              <a:gd name="T51" fmla="*/ 171 h 1697"/>
              <a:gd name="T52" fmla="*/ 1111 w 1739"/>
              <a:gd name="T53" fmla="*/ 255 h 1697"/>
              <a:gd name="T54" fmla="*/ 1506 w 1739"/>
              <a:gd name="T55" fmla="*/ 993 h 1697"/>
              <a:gd name="T56" fmla="*/ 1312 w 1739"/>
              <a:gd name="T57" fmla="*/ 593 h 1697"/>
              <a:gd name="T58" fmla="*/ 1392 w 1739"/>
              <a:gd name="T59" fmla="*/ 156 h 1697"/>
              <a:gd name="T60" fmla="*/ 1586 w 1739"/>
              <a:gd name="T61" fmla="*/ 556 h 1697"/>
              <a:gd name="T62" fmla="*/ 1506 w 1739"/>
              <a:gd name="T63" fmla="*/ 993 h 1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39" h="1697">
                <a:moveTo>
                  <a:pt x="1697" y="541"/>
                </a:moveTo>
                <a:cubicBezTo>
                  <a:pt x="1656" y="235"/>
                  <a:pt x="1517" y="0"/>
                  <a:pt x="1388" y="18"/>
                </a:cubicBezTo>
                <a:cubicBezTo>
                  <a:pt x="1383" y="19"/>
                  <a:pt x="1378" y="20"/>
                  <a:pt x="1374" y="21"/>
                </a:cubicBezTo>
                <a:cubicBezTo>
                  <a:pt x="1374" y="20"/>
                  <a:pt x="1374" y="20"/>
                  <a:pt x="1374" y="20"/>
                </a:cubicBezTo>
                <a:cubicBezTo>
                  <a:pt x="200" y="179"/>
                  <a:pt x="200" y="179"/>
                  <a:pt x="200" y="179"/>
                </a:cubicBezTo>
                <a:cubicBezTo>
                  <a:pt x="71" y="197"/>
                  <a:pt x="0" y="460"/>
                  <a:pt x="42" y="766"/>
                </a:cubicBezTo>
                <a:cubicBezTo>
                  <a:pt x="83" y="1073"/>
                  <a:pt x="222" y="1307"/>
                  <a:pt x="351" y="1289"/>
                </a:cubicBezTo>
                <a:cubicBezTo>
                  <a:pt x="748" y="1235"/>
                  <a:pt x="748" y="1235"/>
                  <a:pt x="748" y="1235"/>
                </a:cubicBezTo>
                <a:cubicBezTo>
                  <a:pt x="748" y="1490"/>
                  <a:pt x="748" y="1490"/>
                  <a:pt x="748" y="1490"/>
                </a:cubicBezTo>
                <a:cubicBezTo>
                  <a:pt x="430" y="1490"/>
                  <a:pt x="430" y="1490"/>
                  <a:pt x="430" y="1490"/>
                </a:cubicBezTo>
                <a:cubicBezTo>
                  <a:pt x="430" y="1697"/>
                  <a:pt x="430" y="1697"/>
                  <a:pt x="430" y="1697"/>
                </a:cubicBezTo>
                <a:cubicBezTo>
                  <a:pt x="1318" y="1697"/>
                  <a:pt x="1318" y="1697"/>
                  <a:pt x="1318" y="1697"/>
                </a:cubicBezTo>
                <a:cubicBezTo>
                  <a:pt x="1318" y="1490"/>
                  <a:pt x="1318" y="1490"/>
                  <a:pt x="1318" y="1490"/>
                </a:cubicBezTo>
                <a:cubicBezTo>
                  <a:pt x="1000" y="1490"/>
                  <a:pt x="1000" y="1490"/>
                  <a:pt x="1000" y="1490"/>
                </a:cubicBezTo>
                <a:cubicBezTo>
                  <a:pt x="1000" y="1201"/>
                  <a:pt x="1000" y="1201"/>
                  <a:pt x="1000" y="1201"/>
                </a:cubicBezTo>
                <a:cubicBezTo>
                  <a:pt x="1525" y="1130"/>
                  <a:pt x="1525" y="1130"/>
                  <a:pt x="1525" y="1130"/>
                </a:cubicBezTo>
                <a:cubicBezTo>
                  <a:pt x="1525" y="1129"/>
                  <a:pt x="1525" y="1129"/>
                  <a:pt x="1525" y="1129"/>
                </a:cubicBezTo>
                <a:cubicBezTo>
                  <a:pt x="1529" y="1129"/>
                  <a:pt x="1534" y="1129"/>
                  <a:pt x="1538" y="1128"/>
                </a:cubicBezTo>
                <a:cubicBezTo>
                  <a:pt x="1668" y="1110"/>
                  <a:pt x="1739" y="848"/>
                  <a:pt x="1697" y="541"/>
                </a:cubicBezTo>
                <a:close/>
                <a:moveTo>
                  <a:pt x="1111" y="255"/>
                </a:moveTo>
                <a:cubicBezTo>
                  <a:pt x="206" y="378"/>
                  <a:pt x="206" y="378"/>
                  <a:pt x="206" y="378"/>
                </a:cubicBezTo>
                <a:cubicBezTo>
                  <a:pt x="165" y="384"/>
                  <a:pt x="165" y="384"/>
                  <a:pt x="165" y="384"/>
                </a:cubicBezTo>
                <a:cubicBezTo>
                  <a:pt x="171" y="352"/>
                  <a:pt x="180" y="323"/>
                  <a:pt x="190" y="297"/>
                </a:cubicBezTo>
                <a:cubicBezTo>
                  <a:pt x="256" y="288"/>
                  <a:pt x="256" y="288"/>
                  <a:pt x="256" y="288"/>
                </a:cubicBezTo>
                <a:cubicBezTo>
                  <a:pt x="1135" y="168"/>
                  <a:pt x="1135" y="168"/>
                  <a:pt x="1135" y="168"/>
                </a:cubicBezTo>
                <a:cubicBezTo>
                  <a:pt x="1135" y="171"/>
                  <a:pt x="1135" y="171"/>
                  <a:pt x="1135" y="171"/>
                </a:cubicBezTo>
                <a:cubicBezTo>
                  <a:pt x="1125" y="196"/>
                  <a:pt x="1117" y="224"/>
                  <a:pt x="1111" y="255"/>
                </a:cubicBezTo>
                <a:close/>
                <a:moveTo>
                  <a:pt x="1506" y="993"/>
                </a:moveTo>
                <a:cubicBezTo>
                  <a:pt x="1431" y="1004"/>
                  <a:pt x="1344" y="825"/>
                  <a:pt x="1312" y="593"/>
                </a:cubicBezTo>
                <a:cubicBezTo>
                  <a:pt x="1281" y="362"/>
                  <a:pt x="1317" y="167"/>
                  <a:pt x="1392" y="156"/>
                </a:cubicBezTo>
                <a:cubicBezTo>
                  <a:pt x="1468" y="146"/>
                  <a:pt x="1555" y="325"/>
                  <a:pt x="1586" y="556"/>
                </a:cubicBezTo>
                <a:cubicBezTo>
                  <a:pt x="1618" y="787"/>
                  <a:pt x="1582" y="983"/>
                  <a:pt x="1506" y="993"/>
                </a:cubicBezTo>
                <a:close/>
              </a:path>
            </a:pathLst>
          </a:custGeom>
          <a:solidFill>
            <a:schemeClr val="bg1"/>
          </a:solidFill>
          <a:ln>
            <a:noFill/>
          </a:ln>
        </p:spPr>
        <p:txBody>
          <a:bodyPr vert="horz" wrap="square" lIns="89629" tIns="44815" rIns="89629" bIns="44815" numCol="1" anchor="t" anchorCtr="0" compatLnSpc="1">
            <a:prstTxWarp prst="textNoShape">
              <a:avLst/>
            </a:prstTxWarp>
          </a:bodyPr>
          <a:lstStyle/>
          <a:p>
            <a:pPr defTabSz="914191"/>
            <a:endParaRPr lang="en-US" sz="1764">
              <a:solidFill>
                <a:srgbClr val="505050"/>
              </a:solidFill>
            </a:endParaRPr>
          </a:p>
        </p:txBody>
      </p:sp>
      <p:sp>
        <p:nvSpPr>
          <p:cNvPr id="10" name="Rectangle 9"/>
          <p:cNvSpPr/>
          <p:nvPr/>
        </p:nvSpPr>
        <p:spPr bwMode="auto">
          <a:xfrm>
            <a:off x="7023672" y="3153420"/>
            <a:ext cx="1418235" cy="596585"/>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3" rIns="0"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LOB app</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1399" dirty="0">
                <a:gradFill>
                  <a:gsLst>
                    <a:gs pos="0">
                      <a:srgbClr val="FFFFFF"/>
                    </a:gs>
                    <a:gs pos="100000">
                      <a:srgbClr val="FFFFFF"/>
                    </a:gs>
                  </a:gsLst>
                  <a:lin ang="5400000" scaled="0"/>
                </a:gradFill>
                <a:ea typeface="Segoe UI" pitchFamily="34" charset="0"/>
                <a:cs typeface="Segoe UI" pitchFamily="34" charset="0"/>
              </a:rPr>
              <a:t>(+Binaries)</a:t>
            </a: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6944264" y="4389568"/>
            <a:ext cx="4786822" cy="687946"/>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Host OS</a:t>
            </a:r>
            <a:br>
              <a:rPr lang="en-US" sz="28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w/Container Support</a:t>
            </a:r>
          </a:p>
        </p:txBody>
      </p:sp>
      <p:sp>
        <p:nvSpPr>
          <p:cNvPr id="16" name="Rectangle 15"/>
          <p:cNvSpPr/>
          <p:nvPr/>
        </p:nvSpPr>
        <p:spPr bwMode="auto">
          <a:xfrm>
            <a:off x="6944264" y="5167681"/>
            <a:ext cx="4786822" cy="687946"/>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Server</a:t>
            </a:r>
            <a:br>
              <a:rPr lang="en-US" sz="2800" dirty="0">
                <a:gradFill>
                  <a:gsLst>
                    <a:gs pos="0">
                      <a:srgbClr val="FFFFFF"/>
                    </a:gs>
                    <a:gs pos="100000">
                      <a:srgbClr val="FFFFFF"/>
                    </a:gs>
                  </a:gsLst>
                  <a:lin ang="5400000" scaled="0"/>
                </a:gradFill>
                <a:ea typeface="Segoe UI" pitchFamily="34" charset="0"/>
                <a:cs typeface="Segoe UI" pitchFamily="34" charset="0"/>
              </a:rPr>
            </a:br>
            <a:r>
              <a:rPr lang="en-US" sz="1600" dirty="0">
                <a:gradFill>
                  <a:gsLst>
                    <a:gs pos="0">
                      <a:srgbClr val="FFFFFF"/>
                    </a:gs>
                    <a:gs pos="100000">
                      <a:srgbClr val="FFFFFF"/>
                    </a:gs>
                  </a:gsLst>
                  <a:lin ang="5400000" scaled="0"/>
                </a:gradFill>
                <a:ea typeface="Segoe UI" pitchFamily="34" charset="0"/>
                <a:cs typeface="Segoe UI" pitchFamily="34" charset="0"/>
              </a:rPr>
              <a:t>(Physical or Virtual)</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p:cNvSpPr txBox="1"/>
          <p:nvPr/>
        </p:nvSpPr>
        <p:spPr>
          <a:xfrm>
            <a:off x="7118317" y="2685040"/>
            <a:ext cx="1210738" cy="521303"/>
          </a:xfrm>
          <a:prstGeom prst="rect">
            <a:avLst/>
          </a:prstGeom>
          <a:noFill/>
        </p:spPr>
        <p:txBody>
          <a:bodyPr wrap="none" lIns="182854" tIns="146283" rIns="182854" bIns="146283" rtlCol="0">
            <a:spAutoFit/>
          </a:bodyPr>
          <a:lstStyle/>
          <a:p>
            <a:pPr>
              <a:lnSpc>
                <a:spcPct val="90000"/>
              </a:lnSpc>
              <a:spcAft>
                <a:spcPts val="600"/>
              </a:spcAft>
            </a:pPr>
            <a:r>
              <a:rPr lang="en-US" sz="1599" b="1" dirty="0">
                <a:solidFill>
                  <a:srgbClr val="002060"/>
                </a:solidFill>
              </a:rPr>
              <a:t>Web tier</a:t>
            </a:r>
          </a:p>
        </p:txBody>
      </p:sp>
      <p:sp>
        <p:nvSpPr>
          <p:cNvPr id="28" name="TextBox 27"/>
          <p:cNvSpPr txBox="1"/>
          <p:nvPr/>
        </p:nvSpPr>
        <p:spPr>
          <a:xfrm>
            <a:off x="6946387" y="1708124"/>
            <a:ext cx="1569929" cy="544722"/>
          </a:xfrm>
          <a:prstGeom prst="rect">
            <a:avLst/>
          </a:prstGeom>
          <a:noFill/>
        </p:spPr>
        <p:txBody>
          <a:bodyPr wrap="none" lIns="182854" tIns="146283" rIns="182854" bIns="146283" rtlCol="0">
            <a:spAutoFit/>
          </a:bodyPr>
          <a:lstStyle/>
          <a:p>
            <a:pPr>
              <a:lnSpc>
                <a:spcPct val="90000"/>
              </a:lnSpc>
              <a:spcAft>
                <a:spcPts val="600"/>
              </a:spcAft>
            </a:pPr>
            <a:r>
              <a:rPr lang="en-US" dirty="0"/>
              <a:t>Container A</a:t>
            </a:r>
          </a:p>
        </p:txBody>
      </p:sp>
      <p:sp>
        <p:nvSpPr>
          <p:cNvPr id="20" name="Rectangle 19"/>
          <p:cNvSpPr/>
          <p:nvPr/>
        </p:nvSpPr>
        <p:spPr bwMode="auto">
          <a:xfrm>
            <a:off x="7023672" y="3791129"/>
            <a:ext cx="3018660" cy="453273"/>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3" rIns="0"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99" dirty="0">
                <a:gradFill>
                  <a:gsLst>
                    <a:gs pos="0">
                      <a:srgbClr val="FFFFFF"/>
                    </a:gs>
                    <a:gs pos="100000">
                      <a:srgbClr val="FFFFFF"/>
                    </a:gs>
                  </a:gsLst>
                  <a:lin ang="5400000" scaled="0"/>
                </a:gradFill>
                <a:ea typeface="Segoe UI" pitchFamily="34" charset="0"/>
                <a:cs typeface="Segoe UI" pitchFamily="34" charset="0"/>
              </a:rPr>
              <a:t>Libraries</a:t>
            </a:r>
            <a:br>
              <a:rPr lang="en-US" dirty="0">
                <a:gradFill>
                  <a:gsLst>
                    <a:gs pos="0">
                      <a:srgbClr val="FFFFFF"/>
                    </a:gs>
                    <a:gs pos="100000">
                      <a:srgbClr val="FFFFFF"/>
                    </a:gs>
                  </a:gsLst>
                  <a:lin ang="5400000" scaled="0"/>
                </a:gradFill>
                <a:ea typeface="Segoe UI" pitchFamily="34" charset="0"/>
                <a:cs typeface="Segoe UI" pitchFamily="34" charset="0"/>
              </a:rPr>
            </a:br>
            <a:r>
              <a:rPr lang="en-US" sz="1199" dirty="0">
                <a:gradFill>
                  <a:gsLst>
                    <a:gs pos="0">
                      <a:srgbClr val="FFFFFF"/>
                    </a:gs>
                    <a:gs pos="100000">
                      <a:srgbClr val="FFFFFF"/>
                    </a:gs>
                  </a:gsLst>
                  <a:lin ang="5400000" scaled="0"/>
                </a:gradFill>
                <a:ea typeface="Segoe UI" pitchFamily="34" charset="0"/>
                <a:cs typeface="Segoe UI" pitchFamily="34" charset="0"/>
              </a:rPr>
              <a:t>(Shared across containers)</a:t>
            </a:r>
            <a:endParaRPr lang="en-US" sz="1399" dirty="0">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p:cNvSpPr txBox="1"/>
          <p:nvPr/>
        </p:nvSpPr>
        <p:spPr>
          <a:xfrm>
            <a:off x="8587434" y="1708124"/>
            <a:ext cx="1553899" cy="544722"/>
          </a:xfrm>
          <a:prstGeom prst="rect">
            <a:avLst/>
          </a:prstGeom>
          <a:noFill/>
        </p:spPr>
        <p:txBody>
          <a:bodyPr wrap="none" lIns="182854" tIns="146283" rIns="182854" bIns="146283" rtlCol="0">
            <a:spAutoFit/>
          </a:bodyPr>
          <a:lstStyle/>
          <a:p>
            <a:pPr>
              <a:lnSpc>
                <a:spcPct val="90000"/>
              </a:lnSpc>
              <a:spcAft>
                <a:spcPts val="600"/>
              </a:spcAft>
            </a:pPr>
            <a:r>
              <a:rPr lang="en-US" dirty="0"/>
              <a:t>Container B</a:t>
            </a:r>
          </a:p>
        </p:txBody>
      </p:sp>
      <p:sp>
        <p:nvSpPr>
          <p:cNvPr id="40" name="TextBox 39"/>
          <p:cNvSpPr txBox="1"/>
          <p:nvPr/>
        </p:nvSpPr>
        <p:spPr>
          <a:xfrm>
            <a:off x="10155572" y="1708124"/>
            <a:ext cx="1563517" cy="544722"/>
          </a:xfrm>
          <a:prstGeom prst="rect">
            <a:avLst/>
          </a:prstGeom>
          <a:noFill/>
        </p:spPr>
        <p:txBody>
          <a:bodyPr wrap="none" lIns="182854" tIns="146283" rIns="182854" bIns="146283" rtlCol="0">
            <a:spAutoFit/>
          </a:bodyPr>
          <a:lstStyle/>
          <a:p>
            <a:pPr>
              <a:lnSpc>
                <a:spcPct val="90000"/>
              </a:lnSpc>
              <a:spcAft>
                <a:spcPts val="600"/>
              </a:spcAft>
            </a:pPr>
            <a:r>
              <a:rPr lang="en-US" dirty="0"/>
              <a:t>Container C</a:t>
            </a:r>
          </a:p>
        </p:txBody>
      </p:sp>
      <p:sp>
        <p:nvSpPr>
          <p:cNvPr id="41" name="Rectangle 40"/>
          <p:cNvSpPr/>
          <p:nvPr/>
        </p:nvSpPr>
        <p:spPr bwMode="auto">
          <a:xfrm>
            <a:off x="8634606" y="3153420"/>
            <a:ext cx="1407725" cy="596585"/>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3" rIns="0"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LOB app</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1399" dirty="0">
                <a:gradFill>
                  <a:gsLst>
                    <a:gs pos="0">
                      <a:srgbClr val="FFFFFF"/>
                    </a:gs>
                    <a:gs pos="100000">
                      <a:srgbClr val="FFFFFF"/>
                    </a:gs>
                  </a:gsLst>
                  <a:lin ang="5400000" scaled="0"/>
                </a:gradFill>
                <a:ea typeface="Segoe UI" pitchFamily="34" charset="0"/>
                <a:cs typeface="Segoe UI" pitchFamily="34" charset="0"/>
              </a:rPr>
              <a:t>(+Binaries)</a:t>
            </a: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p:cNvSpPr txBox="1"/>
          <p:nvPr/>
        </p:nvSpPr>
        <p:spPr>
          <a:xfrm>
            <a:off x="8755435" y="2685039"/>
            <a:ext cx="1168754" cy="521303"/>
          </a:xfrm>
          <a:prstGeom prst="rect">
            <a:avLst/>
          </a:prstGeom>
          <a:noFill/>
        </p:spPr>
        <p:txBody>
          <a:bodyPr wrap="none" lIns="182854" tIns="146283" rIns="182854" bIns="146283" rtlCol="0">
            <a:spAutoFit/>
          </a:bodyPr>
          <a:lstStyle/>
          <a:p>
            <a:pPr>
              <a:lnSpc>
                <a:spcPct val="90000"/>
              </a:lnSpc>
              <a:spcAft>
                <a:spcPts val="600"/>
              </a:spcAft>
            </a:pPr>
            <a:r>
              <a:rPr lang="en-US" sz="1599" b="1" dirty="0">
                <a:solidFill>
                  <a:srgbClr val="002060"/>
                </a:solidFill>
              </a:rPr>
              <a:t>App tier</a:t>
            </a:r>
          </a:p>
        </p:txBody>
      </p:sp>
      <p:sp>
        <p:nvSpPr>
          <p:cNvPr id="43" name="Rectangle 42"/>
          <p:cNvSpPr/>
          <p:nvPr/>
        </p:nvSpPr>
        <p:spPr bwMode="auto">
          <a:xfrm>
            <a:off x="10236956" y="3785012"/>
            <a:ext cx="1407725" cy="45327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3" rIns="0"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99" dirty="0">
                <a:gradFill>
                  <a:gsLst>
                    <a:gs pos="0">
                      <a:srgbClr val="FFFFFF"/>
                    </a:gs>
                    <a:gs pos="100000">
                      <a:srgbClr val="FFFFFF"/>
                    </a:gs>
                  </a:gsLst>
                  <a:lin ang="5400000" scaled="0"/>
                </a:gradFill>
                <a:ea typeface="Segoe UI" pitchFamily="34" charset="0"/>
                <a:cs typeface="Segoe UI" pitchFamily="34" charset="0"/>
              </a:rPr>
              <a:t>Libraries</a:t>
            </a:r>
            <a:endParaRPr lang="en-US" sz="1399" dirty="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p:nvSpPr>
        <p:spPr bwMode="auto">
          <a:xfrm>
            <a:off x="10236957" y="3147302"/>
            <a:ext cx="1407725" cy="59658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3" rIns="0"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LOB app</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1399" dirty="0">
                <a:gradFill>
                  <a:gsLst>
                    <a:gs pos="0">
                      <a:srgbClr val="FFFFFF"/>
                    </a:gs>
                    <a:gs pos="100000">
                      <a:srgbClr val="FFFFFF"/>
                    </a:gs>
                  </a:gsLst>
                  <a:lin ang="5400000" scaled="0"/>
                </a:gradFill>
                <a:ea typeface="Segoe UI" pitchFamily="34" charset="0"/>
                <a:cs typeface="Segoe UI" pitchFamily="34" charset="0"/>
              </a:rPr>
              <a:t>(+Binaries)</a:t>
            </a: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p:cNvSpPr txBox="1"/>
          <p:nvPr/>
        </p:nvSpPr>
        <p:spPr>
          <a:xfrm>
            <a:off x="10426336" y="2685039"/>
            <a:ext cx="1051039" cy="521303"/>
          </a:xfrm>
          <a:prstGeom prst="rect">
            <a:avLst/>
          </a:prstGeom>
          <a:noFill/>
        </p:spPr>
        <p:txBody>
          <a:bodyPr wrap="none" lIns="182854" tIns="146283" rIns="182854" bIns="146283" rtlCol="0">
            <a:spAutoFit/>
          </a:bodyPr>
          <a:lstStyle/>
          <a:p>
            <a:pPr>
              <a:lnSpc>
                <a:spcPct val="90000"/>
              </a:lnSpc>
              <a:spcAft>
                <a:spcPts val="600"/>
              </a:spcAft>
            </a:pPr>
            <a:r>
              <a:rPr lang="en-US" sz="1599" b="1" dirty="0">
                <a:solidFill>
                  <a:schemeClr val="accent1"/>
                </a:solidFill>
              </a:rPr>
              <a:t>DB tier</a:t>
            </a:r>
          </a:p>
        </p:txBody>
      </p:sp>
      <p:cxnSp>
        <p:nvCxnSpPr>
          <p:cNvPr id="29" name="Straight Connector 28"/>
          <p:cNvCxnSpPr/>
          <p:nvPr/>
        </p:nvCxnSpPr>
        <p:spPr>
          <a:xfrm>
            <a:off x="10950766" y="2173995"/>
            <a:ext cx="0" cy="526714"/>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320270" y="2158325"/>
            <a:ext cx="0" cy="526714"/>
          </a:xfrm>
          <a:prstGeom prst="line">
            <a:avLst/>
          </a:prstGeom>
          <a:ln w="635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744858" y="2158325"/>
            <a:ext cx="0" cy="526714"/>
          </a:xfrm>
          <a:prstGeom prst="line">
            <a:avLst/>
          </a:prstGeom>
          <a:ln w="635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114249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 name="Picture 308"/>
          <p:cNvPicPr>
            <a:picLocks noChangeAspect="1"/>
          </p:cNvPicPr>
          <p:nvPr/>
        </p:nvPicPr>
        <p:blipFill>
          <a:blip r:embed="rId3">
            <a:duotone>
              <a:schemeClr val="accent1">
                <a:shade val="45000"/>
                <a:satMod val="135000"/>
              </a:schemeClr>
              <a:prstClr val="white"/>
            </a:duotone>
          </a:blip>
          <a:stretch>
            <a:fillRect/>
          </a:stretch>
        </p:blipFill>
        <p:spPr>
          <a:xfrm>
            <a:off x="3954344" y="1547939"/>
            <a:ext cx="3670110" cy="1786283"/>
          </a:xfrm>
          <a:prstGeom prst="rect">
            <a:avLst/>
          </a:prstGeom>
        </p:spPr>
      </p:pic>
      <p:sp>
        <p:nvSpPr>
          <p:cNvPr id="20" name="Freeform 19"/>
          <p:cNvSpPr>
            <a:spLocks noChangeAspect="1" noEditPoints="1"/>
          </p:cNvSpPr>
          <p:nvPr/>
        </p:nvSpPr>
        <p:spPr bwMode="auto">
          <a:xfrm>
            <a:off x="1211359" y="2584958"/>
            <a:ext cx="2212670" cy="1831488"/>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chemeClr val="bg1">
              <a:lumMod val="85000"/>
            </a:schemeClr>
          </a:solidFill>
          <a:ln>
            <a:noFill/>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a:endParaRPr>
          </a:p>
        </p:txBody>
      </p:sp>
      <p:sp>
        <p:nvSpPr>
          <p:cNvPr id="2" name="Title 1"/>
          <p:cNvSpPr>
            <a:spLocks noGrp="1"/>
          </p:cNvSpPr>
          <p:nvPr>
            <p:ph type="title"/>
          </p:nvPr>
        </p:nvSpPr>
        <p:spPr>
          <a:xfrm>
            <a:off x="275163" y="313117"/>
            <a:ext cx="12055670" cy="898472"/>
          </a:xfrm>
        </p:spPr>
        <p:txBody>
          <a:bodyPr>
            <a:normAutofit fontScale="90000"/>
          </a:bodyPr>
          <a:lstStyle/>
          <a:p>
            <a:r>
              <a:rPr lang="en-US" sz="5800" dirty="0"/>
              <a:t>Windows Server Containers</a:t>
            </a:r>
            <a:br>
              <a:rPr lang="en-US" sz="5800" dirty="0"/>
            </a:br>
            <a:r>
              <a:rPr lang="en-US" sz="3199" dirty="0">
                <a:gradFill>
                  <a:gsLst>
                    <a:gs pos="7619">
                      <a:srgbClr val="00188F"/>
                    </a:gs>
                    <a:gs pos="35000">
                      <a:srgbClr val="00188F"/>
                    </a:gs>
                  </a:gsLst>
                  <a:lin ang="5400000" scaled="0"/>
                </a:gradFill>
              </a:rPr>
              <a:t>Creation, deployment, and management</a:t>
            </a:r>
            <a:endParaRPr lang="en-US" dirty="0">
              <a:gradFill>
                <a:gsLst>
                  <a:gs pos="7619">
                    <a:srgbClr val="00188F"/>
                  </a:gs>
                  <a:gs pos="35000">
                    <a:srgbClr val="00188F"/>
                  </a:gs>
                </a:gsLst>
                <a:lin ang="5400000" scaled="0"/>
              </a:gradFill>
            </a:endParaRPr>
          </a:p>
        </p:txBody>
      </p:sp>
      <p:grpSp>
        <p:nvGrpSpPr>
          <p:cNvPr id="3" name="Group 4"/>
          <p:cNvGrpSpPr>
            <a:grpSpLocks noChangeAspect="1"/>
          </p:cNvGrpSpPr>
          <p:nvPr/>
        </p:nvGrpSpPr>
        <p:grpSpPr bwMode="auto">
          <a:xfrm>
            <a:off x="785281" y="3360908"/>
            <a:ext cx="1923777" cy="1055537"/>
            <a:chOff x="1282" y="1466"/>
            <a:chExt cx="1212" cy="665"/>
          </a:xfrm>
        </p:grpSpPr>
        <p:sp>
          <p:nvSpPr>
            <p:cNvPr id="5" name="Freeform 5"/>
            <p:cNvSpPr>
              <a:spLocks/>
            </p:cNvSpPr>
            <p:nvPr/>
          </p:nvSpPr>
          <p:spPr bwMode="auto">
            <a:xfrm>
              <a:off x="2354" y="2063"/>
              <a:ext cx="140" cy="6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 name="Freeform 6"/>
            <p:cNvSpPr>
              <a:spLocks/>
            </p:cNvSpPr>
            <p:nvPr/>
          </p:nvSpPr>
          <p:spPr bwMode="auto">
            <a:xfrm>
              <a:off x="2096" y="2064"/>
              <a:ext cx="298" cy="38"/>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 name="Oval 7"/>
            <p:cNvSpPr>
              <a:spLocks noChangeArrowheads="1"/>
            </p:cNvSpPr>
            <p:nvPr/>
          </p:nvSpPr>
          <p:spPr bwMode="auto">
            <a:xfrm>
              <a:off x="1593" y="1955"/>
              <a:ext cx="311" cy="66"/>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 name="Freeform 8"/>
            <p:cNvSpPr>
              <a:spLocks/>
            </p:cNvSpPr>
            <p:nvPr/>
          </p:nvSpPr>
          <p:spPr bwMode="auto">
            <a:xfrm>
              <a:off x="1366" y="1466"/>
              <a:ext cx="752" cy="52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 name="Rectangle 9"/>
            <p:cNvSpPr>
              <a:spLocks noChangeArrowheads="1"/>
            </p:cNvSpPr>
            <p:nvPr/>
          </p:nvSpPr>
          <p:spPr bwMode="auto">
            <a:xfrm>
              <a:off x="1390" y="1490"/>
              <a:ext cx="705" cy="39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 name="Rectangle 10"/>
            <p:cNvSpPr>
              <a:spLocks noChangeArrowheads="1"/>
            </p:cNvSpPr>
            <p:nvPr/>
          </p:nvSpPr>
          <p:spPr bwMode="auto">
            <a:xfrm>
              <a:off x="1282" y="2095"/>
              <a:ext cx="932" cy="35"/>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 name="Freeform 11"/>
            <p:cNvSpPr>
              <a:spLocks/>
            </p:cNvSpPr>
            <p:nvPr/>
          </p:nvSpPr>
          <p:spPr bwMode="auto">
            <a:xfrm>
              <a:off x="1282" y="2053"/>
              <a:ext cx="932" cy="42"/>
            </a:xfrm>
            <a:custGeom>
              <a:avLst/>
              <a:gdLst>
                <a:gd name="T0" fmla="*/ 932 w 932"/>
                <a:gd name="T1" fmla="*/ 42 h 42"/>
                <a:gd name="T2" fmla="*/ 0 w 932"/>
                <a:gd name="T3" fmla="*/ 42 h 42"/>
                <a:gd name="T4" fmla="*/ 59 w 932"/>
                <a:gd name="T5" fmla="*/ 0 h 42"/>
                <a:gd name="T6" fmla="*/ 874 w 932"/>
                <a:gd name="T7" fmla="*/ 0 h 42"/>
                <a:gd name="T8" fmla="*/ 932 w 932"/>
                <a:gd name="T9" fmla="*/ 42 h 42"/>
              </a:gdLst>
              <a:ahLst/>
              <a:cxnLst>
                <a:cxn ang="0">
                  <a:pos x="T0" y="T1"/>
                </a:cxn>
                <a:cxn ang="0">
                  <a:pos x="T2" y="T3"/>
                </a:cxn>
                <a:cxn ang="0">
                  <a:pos x="T4" y="T5"/>
                </a:cxn>
                <a:cxn ang="0">
                  <a:pos x="T6" y="T7"/>
                </a:cxn>
                <a:cxn ang="0">
                  <a:pos x="T8" y="T9"/>
                </a:cxn>
              </a:cxnLst>
              <a:rect l="0" t="0" r="r" b="b"/>
              <a:pathLst>
                <a:path w="932" h="42">
                  <a:moveTo>
                    <a:pt x="932" y="42"/>
                  </a:moveTo>
                  <a:lnTo>
                    <a:pt x="0" y="42"/>
                  </a:lnTo>
                  <a:lnTo>
                    <a:pt x="59" y="0"/>
                  </a:lnTo>
                  <a:lnTo>
                    <a:pt x="874" y="0"/>
                  </a:lnTo>
                  <a:lnTo>
                    <a:pt x="932" y="42"/>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8" name="Freeform 13"/>
            <p:cNvSpPr>
              <a:spLocks noEditPoints="1"/>
            </p:cNvSpPr>
            <p:nvPr/>
          </p:nvSpPr>
          <p:spPr bwMode="auto">
            <a:xfrm>
              <a:off x="1662" y="1500"/>
              <a:ext cx="185" cy="157"/>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grpSp>
        <p:nvGrpSpPr>
          <p:cNvPr id="19" name="Group 18"/>
          <p:cNvGrpSpPr/>
          <p:nvPr/>
        </p:nvGrpSpPr>
        <p:grpSpPr>
          <a:xfrm>
            <a:off x="1005124" y="3475161"/>
            <a:ext cx="457413" cy="447024"/>
            <a:chOff x="853289" y="2685914"/>
            <a:chExt cx="457478" cy="447088"/>
          </a:xfrm>
        </p:grpSpPr>
        <p:grpSp>
          <p:nvGrpSpPr>
            <p:cNvPr id="41" name="Group 40"/>
            <p:cNvGrpSpPr/>
            <p:nvPr/>
          </p:nvGrpSpPr>
          <p:grpSpPr>
            <a:xfrm>
              <a:off x="933495" y="2733930"/>
              <a:ext cx="316523" cy="355206"/>
              <a:chOff x="2304394" y="2806764"/>
              <a:chExt cx="203894" cy="228812"/>
            </a:xfrm>
            <a:solidFill>
              <a:srgbClr val="00188F"/>
            </a:solidFill>
          </p:grpSpPr>
          <p:sp>
            <p:nvSpPr>
              <p:cNvPr id="4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4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4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42" name="Rounded Rectangle 41"/>
            <p:cNvSpPr/>
            <p:nvPr/>
          </p:nvSpPr>
          <p:spPr bwMode="auto">
            <a:xfrm>
              <a:off x="853289" y="2685914"/>
              <a:ext cx="457478" cy="447088"/>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4" name="Group 283"/>
          <p:cNvGrpSpPr/>
          <p:nvPr/>
        </p:nvGrpSpPr>
        <p:grpSpPr>
          <a:xfrm>
            <a:off x="1538790" y="3476288"/>
            <a:ext cx="457413" cy="447024"/>
            <a:chOff x="853289" y="2685914"/>
            <a:chExt cx="457478" cy="447088"/>
          </a:xfrm>
        </p:grpSpPr>
        <p:grpSp>
          <p:nvGrpSpPr>
            <p:cNvPr id="285" name="Group 284"/>
            <p:cNvGrpSpPr/>
            <p:nvPr/>
          </p:nvGrpSpPr>
          <p:grpSpPr>
            <a:xfrm>
              <a:off x="933495" y="2733930"/>
              <a:ext cx="316523" cy="355206"/>
              <a:chOff x="2304394" y="2806764"/>
              <a:chExt cx="203894" cy="228812"/>
            </a:xfrm>
            <a:solidFill>
              <a:srgbClr val="00188F"/>
            </a:solidFill>
          </p:grpSpPr>
          <p:sp>
            <p:nvSpPr>
              <p:cNvPr id="28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8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8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286" name="Rounded Rectangle 285"/>
            <p:cNvSpPr/>
            <p:nvPr/>
          </p:nvSpPr>
          <p:spPr bwMode="auto">
            <a:xfrm>
              <a:off x="853289" y="2685914"/>
              <a:ext cx="457478" cy="447088"/>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826" name="TextBox 825"/>
          <p:cNvSpPr txBox="1"/>
          <p:nvPr/>
        </p:nvSpPr>
        <p:spPr>
          <a:xfrm>
            <a:off x="768241" y="4418384"/>
            <a:ext cx="2845711" cy="1198943"/>
          </a:xfrm>
          <a:prstGeom prst="rect">
            <a:avLst/>
          </a:prstGeom>
          <a:noFill/>
        </p:spPr>
        <p:txBody>
          <a:bodyPr wrap="square" lIns="182854" tIns="146283" rIns="182854" bIns="146283" rtlCol="0">
            <a:spAutoFit/>
          </a:bodyPr>
          <a:lstStyle/>
          <a:p>
            <a:pPr algn="ctr">
              <a:lnSpc>
                <a:spcPct val="90000"/>
              </a:lnSpc>
              <a:spcAft>
                <a:spcPts val="600"/>
              </a:spcAft>
            </a:pPr>
            <a:r>
              <a:rPr lang="en-US" sz="1599" b="1" dirty="0">
                <a:gradFill>
                  <a:gsLst>
                    <a:gs pos="0">
                      <a:srgbClr val="00188F"/>
                    </a:gs>
                    <a:gs pos="100000">
                      <a:srgbClr val="00188F"/>
                    </a:gs>
                  </a:gsLst>
                  <a:lin ang="5400000" scaled="0"/>
                </a:gradFill>
              </a:rPr>
              <a:t>Developers</a:t>
            </a:r>
            <a:r>
              <a:rPr lang="en-US" sz="1599" dirty="0">
                <a:gradFill>
                  <a:gsLst>
                    <a:gs pos="2917">
                      <a:schemeClr val="tx1"/>
                    </a:gs>
                    <a:gs pos="30000">
                      <a:schemeClr val="tx1"/>
                    </a:gs>
                  </a:gsLst>
                  <a:lin ang="5400000" scaled="0"/>
                </a:gradFill>
              </a:rPr>
              <a:t> build and test apps in containers, using development environment</a:t>
            </a:r>
            <a:br>
              <a:rPr lang="en-US" sz="1599" dirty="0">
                <a:gradFill>
                  <a:gsLst>
                    <a:gs pos="2917">
                      <a:schemeClr val="tx1"/>
                    </a:gs>
                    <a:gs pos="30000">
                      <a:schemeClr val="tx1"/>
                    </a:gs>
                  </a:gsLst>
                  <a:lin ang="5400000" scaled="0"/>
                </a:gradFill>
              </a:rPr>
            </a:br>
            <a:r>
              <a:rPr lang="en-US" sz="1599" dirty="0">
                <a:gradFill>
                  <a:gsLst>
                    <a:gs pos="2917">
                      <a:schemeClr val="tx1"/>
                    </a:gs>
                    <a:gs pos="30000">
                      <a:schemeClr val="tx1"/>
                    </a:gs>
                  </a:gsLst>
                  <a:lin ang="5400000" scaled="0"/>
                </a:gradFill>
              </a:rPr>
              <a:t>i.e. Visual Studio</a:t>
            </a:r>
          </a:p>
        </p:txBody>
      </p:sp>
      <p:sp>
        <p:nvSpPr>
          <p:cNvPr id="831" name="Rectangle 830"/>
          <p:cNvSpPr/>
          <p:nvPr/>
        </p:nvSpPr>
        <p:spPr>
          <a:xfrm>
            <a:off x="4670931" y="5966679"/>
            <a:ext cx="3094614" cy="545931"/>
          </a:xfrm>
          <a:prstGeom prst="rect">
            <a:avLst/>
          </a:prstGeom>
        </p:spPr>
        <p:txBody>
          <a:bodyPr wrap="square">
            <a:spAutoFit/>
          </a:bodyPr>
          <a:lstStyle/>
          <a:p>
            <a:pPr algn="ctr">
              <a:lnSpc>
                <a:spcPct val="90000"/>
              </a:lnSpc>
              <a:spcAft>
                <a:spcPts val="600"/>
              </a:spcAft>
            </a:pPr>
            <a:r>
              <a:rPr lang="en-US" sz="1599" dirty="0">
                <a:gradFill>
                  <a:gsLst>
                    <a:gs pos="2917">
                      <a:srgbClr val="505050"/>
                    </a:gs>
                    <a:gs pos="30000">
                      <a:srgbClr val="505050"/>
                    </a:gs>
                  </a:gsLst>
                  <a:lin ang="5400000" scaled="0"/>
                </a:gradFill>
              </a:rPr>
              <a:t>Containers pushed to</a:t>
            </a:r>
            <a:br>
              <a:rPr lang="en-US" sz="1599" dirty="0">
                <a:gradFill>
                  <a:gsLst>
                    <a:gs pos="2917">
                      <a:srgbClr val="505050"/>
                    </a:gs>
                    <a:gs pos="30000">
                      <a:srgbClr val="505050"/>
                    </a:gs>
                  </a:gsLst>
                  <a:lin ang="5400000" scaled="0"/>
                </a:gradFill>
              </a:rPr>
            </a:br>
            <a:r>
              <a:rPr lang="en-US" sz="1599" dirty="0">
                <a:gradFill>
                  <a:gsLst>
                    <a:gs pos="2917">
                      <a:srgbClr val="505050"/>
                    </a:gs>
                    <a:gs pos="30000">
                      <a:srgbClr val="505050"/>
                    </a:gs>
                  </a:gsLst>
                  <a:lin ang="5400000" scaled="0"/>
                </a:gradFill>
              </a:rPr>
              <a:t>central repository</a:t>
            </a:r>
          </a:p>
        </p:txBody>
      </p:sp>
      <p:sp>
        <p:nvSpPr>
          <p:cNvPr id="260" name="Can 259"/>
          <p:cNvSpPr/>
          <p:nvPr/>
        </p:nvSpPr>
        <p:spPr bwMode="auto">
          <a:xfrm>
            <a:off x="5564528" y="4910784"/>
            <a:ext cx="1307420" cy="998378"/>
          </a:xfrm>
          <a:prstGeom prst="can">
            <a:avLst>
              <a:gd name="adj" fmla="val 16232"/>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p:nvGrpSpPr>
        <p:grpSpPr>
          <a:xfrm>
            <a:off x="5878146" y="5309321"/>
            <a:ext cx="316675" cy="309483"/>
            <a:chOff x="5878098" y="5309578"/>
            <a:chExt cx="316720" cy="309527"/>
          </a:xfrm>
        </p:grpSpPr>
        <p:grpSp>
          <p:nvGrpSpPr>
            <p:cNvPr id="337" name="Group 336"/>
            <p:cNvGrpSpPr/>
            <p:nvPr/>
          </p:nvGrpSpPr>
          <p:grpSpPr>
            <a:xfrm>
              <a:off x="5926891" y="5342820"/>
              <a:ext cx="219134" cy="245915"/>
              <a:chOff x="2304394" y="2806764"/>
              <a:chExt cx="203894" cy="228812"/>
            </a:xfrm>
            <a:solidFill>
              <a:srgbClr val="00188F"/>
            </a:solidFill>
          </p:grpSpPr>
          <p:sp>
            <p:nvSpPr>
              <p:cNvPr id="339"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340"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341"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338" name="Rounded Rectangle 337"/>
            <p:cNvSpPr/>
            <p:nvPr/>
          </p:nvSpPr>
          <p:spPr bwMode="auto">
            <a:xfrm>
              <a:off x="5878098" y="5309578"/>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 name="Group 16"/>
          <p:cNvGrpSpPr/>
          <p:nvPr/>
        </p:nvGrpSpPr>
        <p:grpSpPr>
          <a:xfrm>
            <a:off x="6252397" y="5309321"/>
            <a:ext cx="316675" cy="309483"/>
            <a:chOff x="6252402" y="5309578"/>
            <a:chExt cx="316720" cy="309527"/>
          </a:xfrm>
        </p:grpSpPr>
        <p:grpSp>
          <p:nvGrpSpPr>
            <p:cNvPr id="343" name="Group 342"/>
            <p:cNvGrpSpPr/>
            <p:nvPr/>
          </p:nvGrpSpPr>
          <p:grpSpPr>
            <a:xfrm>
              <a:off x="6301195" y="5342820"/>
              <a:ext cx="219134" cy="245915"/>
              <a:chOff x="2304394" y="2806764"/>
              <a:chExt cx="203894" cy="228812"/>
            </a:xfrm>
            <a:solidFill>
              <a:srgbClr val="00188F"/>
            </a:solidFill>
          </p:grpSpPr>
          <p:sp>
            <p:nvSpPr>
              <p:cNvPr id="345"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346"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347"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344" name="Rounded Rectangle 343"/>
            <p:cNvSpPr/>
            <p:nvPr/>
          </p:nvSpPr>
          <p:spPr bwMode="auto">
            <a:xfrm>
              <a:off x="6252402" y="5309578"/>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 name="Group 27"/>
          <p:cNvGrpSpPr/>
          <p:nvPr/>
        </p:nvGrpSpPr>
        <p:grpSpPr>
          <a:xfrm>
            <a:off x="8812892" y="2844850"/>
            <a:ext cx="2754952" cy="2976245"/>
            <a:chOff x="8813259" y="2844756"/>
            <a:chExt cx="2755343" cy="2976668"/>
          </a:xfrm>
        </p:grpSpPr>
        <p:grpSp>
          <p:nvGrpSpPr>
            <p:cNvPr id="262" name="Group 210"/>
            <p:cNvGrpSpPr>
              <a:grpSpLocks noChangeAspect="1"/>
            </p:cNvGrpSpPr>
            <p:nvPr/>
          </p:nvGrpSpPr>
          <p:grpSpPr bwMode="auto">
            <a:xfrm>
              <a:off x="8813259" y="2844756"/>
              <a:ext cx="2755343" cy="1871811"/>
              <a:chOff x="5665" y="1781"/>
              <a:chExt cx="1210" cy="822"/>
            </a:xfrm>
          </p:grpSpPr>
          <p:sp>
            <p:nvSpPr>
              <p:cNvPr id="264" name="Freeform 211"/>
              <p:cNvSpPr>
                <a:spLocks/>
              </p:cNvSpPr>
              <p:nvPr/>
            </p:nvSpPr>
            <p:spPr bwMode="auto">
              <a:xfrm>
                <a:off x="5712" y="1781"/>
                <a:ext cx="332" cy="298"/>
              </a:xfrm>
              <a:custGeom>
                <a:avLst/>
                <a:gdLst>
                  <a:gd name="T0" fmla="*/ 332 w 332"/>
                  <a:gd name="T1" fmla="*/ 298 h 298"/>
                  <a:gd name="T2" fmla="*/ 0 w 332"/>
                  <a:gd name="T3" fmla="*/ 267 h 298"/>
                  <a:gd name="T4" fmla="*/ 0 w 332"/>
                  <a:gd name="T5" fmla="*/ 0 h 298"/>
                  <a:gd name="T6" fmla="*/ 332 w 332"/>
                  <a:gd name="T7" fmla="*/ 82 h 298"/>
                  <a:gd name="T8" fmla="*/ 332 w 332"/>
                  <a:gd name="T9" fmla="*/ 298 h 298"/>
                </a:gdLst>
                <a:ahLst/>
                <a:cxnLst>
                  <a:cxn ang="0">
                    <a:pos x="T0" y="T1"/>
                  </a:cxn>
                  <a:cxn ang="0">
                    <a:pos x="T2" y="T3"/>
                  </a:cxn>
                  <a:cxn ang="0">
                    <a:pos x="T4" y="T5"/>
                  </a:cxn>
                  <a:cxn ang="0">
                    <a:pos x="T6" y="T7"/>
                  </a:cxn>
                  <a:cxn ang="0">
                    <a:pos x="T8" y="T9"/>
                  </a:cxn>
                </a:cxnLst>
                <a:rect l="0" t="0" r="r" b="b"/>
                <a:pathLst>
                  <a:path w="332" h="298">
                    <a:moveTo>
                      <a:pt x="332" y="298"/>
                    </a:moveTo>
                    <a:lnTo>
                      <a:pt x="0" y="267"/>
                    </a:lnTo>
                    <a:lnTo>
                      <a:pt x="0" y="0"/>
                    </a:lnTo>
                    <a:lnTo>
                      <a:pt x="332" y="82"/>
                    </a:lnTo>
                    <a:lnTo>
                      <a:pt x="332" y="29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65" name="Freeform 212"/>
              <p:cNvSpPr>
                <a:spLocks/>
              </p:cNvSpPr>
              <p:nvPr/>
            </p:nvSpPr>
            <p:spPr bwMode="auto">
              <a:xfrm>
                <a:off x="6501" y="1781"/>
                <a:ext cx="330" cy="298"/>
              </a:xfrm>
              <a:custGeom>
                <a:avLst/>
                <a:gdLst>
                  <a:gd name="T0" fmla="*/ 0 w 330"/>
                  <a:gd name="T1" fmla="*/ 298 h 298"/>
                  <a:gd name="T2" fmla="*/ 330 w 330"/>
                  <a:gd name="T3" fmla="*/ 262 h 298"/>
                  <a:gd name="T4" fmla="*/ 330 w 330"/>
                  <a:gd name="T5" fmla="*/ 0 h 298"/>
                  <a:gd name="T6" fmla="*/ 0 w 330"/>
                  <a:gd name="T7" fmla="*/ 82 h 298"/>
                  <a:gd name="T8" fmla="*/ 0 w 330"/>
                  <a:gd name="T9" fmla="*/ 298 h 298"/>
                </a:gdLst>
                <a:ahLst/>
                <a:cxnLst>
                  <a:cxn ang="0">
                    <a:pos x="T0" y="T1"/>
                  </a:cxn>
                  <a:cxn ang="0">
                    <a:pos x="T2" y="T3"/>
                  </a:cxn>
                  <a:cxn ang="0">
                    <a:pos x="T4" y="T5"/>
                  </a:cxn>
                  <a:cxn ang="0">
                    <a:pos x="T6" y="T7"/>
                  </a:cxn>
                  <a:cxn ang="0">
                    <a:pos x="T8" y="T9"/>
                  </a:cxn>
                </a:cxnLst>
                <a:rect l="0" t="0" r="r" b="b"/>
                <a:pathLst>
                  <a:path w="330" h="298">
                    <a:moveTo>
                      <a:pt x="0" y="298"/>
                    </a:moveTo>
                    <a:lnTo>
                      <a:pt x="330" y="262"/>
                    </a:lnTo>
                    <a:lnTo>
                      <a:pt x="330" y="0"/>
                    </a:lnTo>
                    <a:lnTo>
                      <a:pt x="0" y="82"/>
                    </a:lnTo>
                    <a:lnTo>
                      <a:pt x="0" y="29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66" name="Oval 213"/>
              <p:cNvSpPr>
                <a:spLocks noChangeArrowheads="1"/>
              </p:cNvSpPr>
              <p:nvPr/>
            </p:nvSpPr>
            <p:spPr bwMode="auto">
              <a:xfrm>
                <a:off x="5771" y="2398"/>
                <a:ext cx="186" cy="40"/>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67" name="Oval 214"/>
              <p:cNvSpPr>
                <a:spLocks noChangeArrowheads="1"/>
              </p:cNvSpPr>
              <p:nvPr/>
            </p:nvSpPr>
            <p:spPr bwMode="auto">
              <a:xfrm>
                <a:off x="6574" y="2398"/>
                <a:ext cx="186" cy="40"/>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68" name="Oval 215"/>
              <p:cNvSpPr>
                <a:spLocks noChangeArrowheads="1"/>
              </p:cNvSpPr>
              <p:nvPr/>
            </p:nvSpPr>
            <p:spPr bwMode="auto">
              <a:xfrm>
                <a:off x="6198" y="2375"/>
                <a:ext cx="150" cy="3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69" name="Oval 216"/>
              <p:cNvSpPr>
                <a:spLocks noChangeArrowheads="1"/>
              </p:cNvSpPr>
              <p:nvPr/>
            </p:nvSpPr>
            <p:spPr bwMode="auto">
              <a:xfrm>
                <a:off x="6198" y="2503"/>
                <a:ext cx="150" cy="31"/>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70" name="Oval 217"/>
              <p:cNvSpPr>
                <a:spLocks noChangeArrowheads="1"/>
              </p:cNvSpPr>
              <p:nvPr/>
            </p:nvSpPr>
            <p:spPr bwMode="auto">
              <a:xfrm>
                <a:off x="6074" y="2529"/>
                <a:ext cx="37" cy="8"/>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71" name="Oval 218"/>
              <p:cNvSpPr>
                <a:spLocks noChangeArrowheads="1"/>
              </p:cNvSpPr>
              <p:nvPr/>
            </p:nvSpPr>
            <p:spPr bwMode="auto">
              <a:xfrm>
                <a:off x="6121" y="2529"/>
                <a:ext cx="37" cy="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72" name="Oval 219"/>
              <p:cNvSpPr>
                <a:spLocks noChangeArrowheads="1"/>
              </p:cNvSpPr>
              <p:nvPr/>
            </p:nvSpPr>
            <p:spPr bwMode="auto">
              <a:xfrm>
                <a:off x="6145" y="2516"/>
                <a:ext cx="36" cy="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73" name="Oval 220"/>
              <p:cNvSpPr>
                <a:spLocks noChangeArrowheads="1"/>
              </p:cNvSpPr>
              <p:nvPr/>
            </p:nvSpPr>
            <p:spPr bwMode="auto">
              <a:xfrm>
                <a:off x="6097" y="2516"/>
                <a:ext cx="38" cy="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74" name="Oval 221"/>
              <p:cNvSpPr>
                <a:spLocks noChangeArrowheads="1"/>
              </p:cNvSpPr>
              <p:nvPr/>
            </p:nvSpPr>
            <p:spPr bwMode="auto">
              <a:xfrm>
                <a:off x="6169" y="2529"/>
                <a:ext cx="36" cy="8"/>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75" name="Oval 222"/>
              <p:cNvSpPr>
                <a:spLocks noChangeArrowheads="1"/>
              </p:cNvSpPr>
              <p:nvPr/>
            </p:nvSpPr>
            <p:spPr bwMode="auto">
              <a:xfrm>
                <a:off x="6436" y="2529"/>
                <a:ext cx="38" cy="8"/>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76" name="Oval 223"/>
              <p:cNvSpPr>
                <a:spLocks noChangeArrowheads="1"/>
              </p:cNvSpPr>
              <p:nvPr/>
            </p:nvSpPr>
            <p:spPr bwMode="auto">
              <a:xfrm>
                <a:off x="6389" y="2529"/>
                <a:ext cx="37" cy="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77" name="Oval 224"/>
              <p:cNvSpPr>
                <a:spLocks noChangeArrowheads="1"/>
              </p:cNvSpPr>
              <p:nvPr/>
            </p:nvSpPr>
            <p:spPr bwMode="auto">
              <a:xfrm>
                <a:off x="6366" y="2516"/>
                <a:ext cx="37" cy="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78" name="Oval 225"/>
              <p:cNvSpPr>
                <a:spLocks noChangeArrowheads="1"/>
              </p:cNvSpPr>
              <p:nvPr/>
            </p:nvSpPr>
            <p:spPr bwMode="auto">
              <a:xfrm>
                <a:off x="6412" y="2516"/>
                <a:ext cx="38" cy="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79" name="Oval 226"/>
              <p:cNvSpPr>
                <a:spLocks noChangeArrowheads="1"/>
              </p:cNvSpPr>
              <p:nvPr/>
            </p:nvSpPr>
            <p:spPr bwMode="auto">
              <a:xfrm>
                <a:off x="6342" y="2529"/>
                <a:ext cx="37" cy="8"/>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80" name="Oval 227"/>
              <p:cNvSpPr>
                <a:spLocks noChangeArrowheads="1"/>
              </p:cNvSpPr>
              <p:nvPr/>
            </p:nvSpPr>
            <p:spPr bwMode="auto">
              <a:xfrm>
                <a:off x="6018"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81" name="Oval 228"/>
              <p:cNvSpPr>
                <a:spLocks noChangeArrowheads="1"/>
              </p:cNvSpPr>
              <p:nvPr/>
            </p:nvSpPr>
            <p:spPr bwMode="auto">
              <a:xfrm>
                <a:off x="6050"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90" name="Oval 229"/>
              <p:cNvSpPr>
                <a:spLocks noChangeArrowheads="1"/>
              </p:cNvSpPr>
              <p:nvPr/>
            </p:nvSpPr>
            <p:spPr bwMode="auto">
              <a:xfrm>
                <a:off x="6065" y="2555"/>
                <a:ext cx="25"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96" name="Oval 230"/>
              <p:cNvSpPr>
                <a:spLocks noChangeArrowheads="1"/>
              </p:cNvSpPr>
              <p:nvPr/>
            </p:nvSpPr>
            <p:spPr bwMode="auto">
              <a:xfrm>
                <a:off x="6034"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97" name="Oval 231"/>
              <p:cNvSpPr>
                <a:spLocks noChangeArrowheads="1"/>
              </p:cNvSpPr>
              <p:nvPr/>
            </p:nvSpPr>
            <p:spPr bwMode="auto">
              <a:xfrm>
                <a:off x="6082"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98" name="Oval 232"/>
              <p:cNvSpPr>
                <a:spLocks noChangeArrowheads="1"/>
              </p:cNvSpPr>
              <p:nvPr/>
            </p:nvSpPr>
            <p:spPr bwMode="auto">
              <a:xfrm>
                <a:off x="6162"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99" name="Oval 233"/>
              <p:cNvSpPr>
                <a:spLocks noChangeArrowheads="1"/>
              </p:cNvSpPr>
              <p:nvPr/>
            </p:nvSpPr>
            <p:spPr bwMode="auto">
              <a:xfrm>
                <a:off x="6130" y="2555"/>
                <a:ext cx="23"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00" name="Oval 234"/>
              <p:cNvSpPr>
                <a:spLocks noChangeArrowheads="1"/>
              </p:cNvSpPr>
              <p:nvPr/>
            </p:nvSpPr>
            <p:spPr bwMode="auto">
              <a:xfrm>
                <a:off x="6114"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01" name="Oval 235"/>
              <p:cNvSpPr>
                <a:spLocks noChangeArrowheads="1"/>
              </p:cNvSpPr>
              <p:nvPr/>
            </p:nvSpPr>
            <p:spPr bwMode="auto">
              <a:xfrm>
                <a:off x="6145"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02" name="Oval 236"/>
              <p:cNvSpPr>
                <a:spLocks noChangeArrowheads="1"/>
              </p:cNvSpPr>
              <p:nvPr/>
            </p:nvSpPr>
            <p:spPr bwMode="auto">
              <a:xfrm>
                <a:off x="6097" y="2555"/>
                <a:ext cx="26"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03" name="Oval 237"/>
              <p:cNvSpPr>
                <a:spLocks noChangeArrowheads="1"/>
              </p:cNvSpPr>
              <p:nvPr/>
            </p:nvSpPr>
            <p:spPr bwMode="auto">
              <a:xfrm>
                <a:off x="6177"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04" name="Oval 238"/>
              <p:cNvSpPr>
                <a:spLocks noChangeArrowheads="1"/>
              </p:cNvSpPr>
              <p:nvPr/>
            </p:nvSpPr>
            <p:spPr bwMode="auto">
              <a:xfrm>
                <a:off x="6209"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05" name="Oval 239"/>
              <p:cNvSpPr>
                <a:spLocks noChangeArrowheads="1"/>
              </p:cNvSpPr>
              <p:nvPr/>
            </p:nvSpPr>
            <p:spPr bwMode="auto">
              <a:xfrm>
                <a:off x="6225" y="2555"/>
                <a:ext cx="25"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56" name="Oval 240"/>
              <p:cNvSpPr>
                <a:spLocks noChangeArrowheads="1"/>
              </p:cNvSpPr>
              <p:nvPr/>
            </p:nvSpPr>
            <p:spPr bwMode="auto">
              <a:xfrm>
                <a:off x="6193" y="2555"/>
                <a:ext cx="25"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59" name="Oval 241"/>
              <p:cNvSpPr>
                <a:spLocks noChangeArrowheads="1"/>
              </p:cNvSpPr>
              <p:nvPr/>
            </p:nvSpPr>
            <p:spPr bwMode="auto">
              <a:xfrm>
                <a:off x="6240"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60" name="Oval 242"/>
              <p:cNvSpPr>
                <a:spLocks noChangeArrowheads="1"/>
              </p:cNvSpPr>
              <p:nvPr/>
            </p:nvSpPr>
            <p:spPr bwMode="auto">
              <a:xfrm>
                <a:off x="6320" y="2555"/>
                <a:ext cx="25"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61" name="Oval 243"/>
              <p:cNvSpPr>
                <a:spLocks noChangeArrowheads="1"/>
              </p:cNvSpPr>
              <p:nvPr/>
            </p:nvSpPr>
            <p:spPr bwMode="auto">
              <a:xfrm>
                <a:off x="6289"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62" name="Oval 244"/>
              <p:cNvSpPr>
                <a:spLocks noChangeArrowheads="1"/>
              </p:cNvSpPr>
              <p:nvPr/>
            </p:nvSpPr>
            <p:spPr bwMode="auto">
              <a:xfrm>
                <a:off x="6272" y="2564"/>
                <a:ext cx="26"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63" name="Oval 245"/>
              <p:cNvSpPr>
                <a:spLocks noChangeArrowheads="1"/>
              </p:cNvSpPr>
              <p:nvPr/>
            </p:nvSpPr>
            <p:spPr bwMode="auto">
              <a:xfrm>
                <a:off x="6305" y="2564"/>
                <a:ext cx="23"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64" name="Oval 246"/>
              <p:cNvSpPr>
                <a:spLocks noChangeArrowheads="1"/>
              </p:cNvSpPr>
              <p:nvPr/>
            </p:nvSpPr>
            <p:spPr bwMode="auto">
              <a:xfrm>
                <a:off x="6257"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65" name="Oval 247"/>
              <p:cNvSpPr>
                <a:spLocks noChangeArrowheads="1"/>
              </p:cNvSpPr>
              <p:nvPr/>
            </p:nvSpPr>
            <p:spPr bwMode="auto">
              <a:xfrm>
                <a:off x="6337"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66" name="Oval 248"/>
              <p:cNvSpPr>
                <a:spLocks noChangeArrowheads="1"/>
              </p:cNvSpPr>
              <p:nvPr/>
            </p:nvSpPr>
            <p:spPr bwMode="auto">
              <a:xfrm>
                <a:off x="6368"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67" name="Oval 249"/>
              <p:cNvSpPr>
                <a:spLocks noChangeArrowheads="1"/>
              </p:cNvSpPr>
              <p:nvPr/>
            </p:nvSpPr>
            <p:spPr bwMode="auto">
              <a:xfrm>
                <a:off x="6384"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68" name="Oval 250"/>
              <p:cNvSpPr>
                <a:spLocks noChangeArrowheads="1"/>
              </p:cNvSpPr>
              <p:nvPr/>
            </p:nvSpPr>
            <p:spPr bwMode="auto">
              <a:xfrm>
                <a:off x="6352" y="2555"/>
                <a:ext cx="24"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69" name="Oval 251"/>
              <p:cNvSpPr>
                <a:spLocks noChangeArrowheads="1"/>
              </p:cNvSpPr>
              <p:nvPr/>
            </p:nvSpPr>
            <p:spPr bwMode="auto">
              <a:xfrm>
                <a:off x="6400"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70" name="Oval 252"/>
              <p:cNvSpPr>
                <a:spLocks noChangeArrowheads="1"/>
              </p:cNvSpPr>
              <p:nvPr/>
            </p:nvSpPr>
            <p:spPr bwMode="auto">
              <a:xfrm>
                <a:off x="6480" y="2555"/>
                <a:ext cx="23"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71" name="Oval 253"/>
              <p:cNvSpPr>
                <a:spLocks noChangeArrowheads="1"/>
              </p:cNvSpPr>
              <p:nvPr/>
            </p:nvSpPr>
            <p:spPr bwMode="auto">
              <a:xfrm>
                <a:off x="6447" y="2555"/>
                <a:ext cx="26"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72" name="Oval 254"/>
              <p:cNvSpPr>
                <a:spLocks noChangeArrowheads="1"/>
              </p:cNvSpPr>
              <p:nvPr/>
            </p:nvSpPr>
            <p:spPr bwMode="auto">
              <a:xfrm>
                <a:off x="6432" y="2564"/>
                <a:ext cx="24"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73" name="Oval 255"/>
              <p:cNvSpPr>
                <a:spLocks noChangeArrowheads="1"/>
              </p:cNvSpPr>
              <p:nvPr/>
            </p:nvSpPr>
            <p:spPr bwMode="auto">
              <a:xfrm>
                <a:off x="6463"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74" name="Oval 256"/>
              <p:cNvSpPr>
                <a:spLocks noChangeArrowheads="1"/>
              </p:cNvSpPr>
              <p:nvPr/>
            </p:nvSpPr>
            <p:spPr bwMode="auto">
              <a:xfrm>
                <a:off x="6495" y="2564"/>
                <a:ext cx="25" cy="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75" name="Oval 257"/>
              <p:cNvSpPr>
                <a:spLocks noChangeArrowheads="1"/>
              </p:cNvSpPr>
              <p:nvPr/>
            </p:nvSpPr>
            <p:spPr bwMode="auto">
              <a:xfrm>
                <a:off x="6415" y="2555"/>
                <a:ext cx="25" cy="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76" name="Oval 258"/>
              <p:cNvSpPr>
                <a:spLocks noChangeArrowheads="1"/>
              </p:cNvSpPr>
              <p:nvPr/>
            </p:nvSpPr>
            <p:spPr bwMode="auto">
              <a:xfrm>
                <a:off x="5970"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77" name="Oval 259"/>
              <p:cNvSpPr>
                <a:spLocks noChangeArrowheads="1"/>
              </p:cNvSpPr>
              <p:nvPr/>
            </p:nvSpPr>
            <p:spPr bwMode="auto">
              <a:xfrm>
                <a:off x="6008"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78" name="Oval 260"/>
              <p:cNvSpPr>
                <a:spLocks noChangeArrowheads="1"/>
              </p:cNvSpPr>
              <p:nvPr/>
            </p:nvSpPr>
            <p:spPr bwMode="auto">
              <a:xfrm>
                <a:off x="6027"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79" name="Oval 261"/>
              <p:cNvSpPr>
                <a:spLocks noChangeArrowheads="1"/>
              </p:cNvSpPr>
              <p:nvPr/>
            </p:nvSpPr>
            <p:spPr bwMode="auto">
              <a:xfrm>
                <a:off x="5990" y="2586"/>
                <a:ext cx="28"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80" name="Oval 262"/>
              <p:cNvSpPr>
                <a:spLocks noChangeArrowheads="1"/>
              </p:cNvSpPr>
              <p:nvPr/>
            </p:nvSpPr>
            <p:spPr bwMode="auto">
              <a:xfrm>
                <a:off x="6046"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81" name="Oval 263"/>
              <p:cNvSpPr>
                <a:spLocks noChangeArrowheads="1"/>
              </p:cNvSpPr>
              <p:nvPr/>
            </p:nvSpPr>
            <p:spPr bwMode="auto">
              <a:xfrm>
                <a:off x="6141" y="2586"/>
                <a:ext cx="29"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82" name="Oval 264"/>
              <p:cNvSpPr>
                <a:spLocks noChangeArrowheads="1"/>
              </p:cNvSpPr>
              <p:nvPr/>
            </p:nvSpPr>
            <p:spPr bwMode="auto">
              <a:xfrm>
                <a:off x="6103" y="2586"/>
                <a:ext cx="29" cy="6"/>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83" name="Oval 265"/>
              <p:cNvSpPr>
                <a:spLocks noChangeArrowheads="1"/>
              </p:cNvSpPr>
              <p:nvPr/>
            </p:nvSpPr>
            <p:spPr bwMode="auto">
              <a:xfrm>
                <a:off x="6083" y="2596"/>
                <a:ext cx="30" cy="7"/>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32" name="Oval 266"/>
              <p:cNvSpPr>
                <a:spLocks noChangeArrowheads="1"/>
              </p:cNvSpPr>
              <p:nvPr/>
            </p:nvSpPr>
            <p:spPr bwMode="auto">
              <a:xfrm>
                <a:off x="6121" y="2596"/>
                <a:ext cx="30"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33" name="Oval 267"/>
              <p:cNvSpPr>
                <a:spLocks noChangeArrowheads="1"/>
              </p:cNvSpPr>
              <p:nvPr/>
            </p:nvSpPr>
            <p:spPr bwMode="auto">
              <a:xfrm>
                <a:off x="6065"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34" name="Oval 268"/>
              <p:cNvSpPr>
                <a:spLocks noChangeArrowheads="1"/>
              </p:cNvSpPr>
              <p:nvPr/>
            </p:nvSpPr>
            <p:spPr bwMode="auto">
              <a:xfrm>
                <a:off x="6159" y="2596"/>
                <a:ext cx="29" cy="7"/>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35" name="Oval 269"/>
              <p:cNvSpPr>
                <a:spLocks noChangeArrowheads="1"/>
              </p:cNvSpPr>
              <p:nvPr/>
            </p:nvSpPr>
            <p:spPr bwMode="auto">
              <a:xfrm>
                <a:off x="6198" y="2596"/>
                <a:ext cx="28"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36" name="Oval 270"/>
              <p:cNvSpPr>
                <a:spLocks noChangeArrowheads="1"/>
              </p:cNvSpPr>
              <p:nvPr/>
            </p:nvSpPr>
            <p:spPr bwMode="auto">
              <a:xfrm>
                <a:off x="6216"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37" name="Oval 271"/>
              <p:cNvSpPr>
                <a:spLocks noChangeArrowheads="1"/>
              </p:cNvSpPr>
              <p:nvPr/>
            </p:nvSpPr>
            <p:spPr bwMode="auto">
              <a:xfrm>
                <a:off x="6179" y="2586"/>
                <a:ext cx="29"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38" name="Oval 272"/>
              <p:cNvSpPr>
                <a:spLocks noChangeArrowheads="1"/>
              </p:cNvSpPr>
              <p:nvPr/>
            </p:nvSpPr>
            <p:spPr bwMode="auto">
              <a:xfrm>
                <a:off x="6236" y="2596"/>
                <a:ext cx="28"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39" name="Oval 273"/>
              <p:cNvSpPr>
                <a:spLocks noChangeArrowheads="1"/>
              </p:cNvSpPr>
              <p:nvPr/>
            </p:nvSpPr>
            <p:spPr bwMode="auto">
              <a:xfrm>
                <a:off x="6330" y="2586"/>
                <a:ext cx="29" cy="6"/>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40" name="Oval 274"/>
              <p:cNvSpPr>
                <a:spLocks noChangeArrowheads="1"/>
              </p:cNvSpPr>
              <p:nvPr/>
            </p:nvSpPr>
            <p:spPr bwMode="auto">
              <a:xfrm>
                <a:off x="6292" y="2586"/>
                <a:ext cx="29"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41" name="Oval 275"/>
              <p:cNvSpPr>
                <a:spLocks noChangeArrowheads="1"/>
              </p:cNvSpPr>
              <p:nvPr/>
            </p:nvSpPr>
            <p:spPr bwMode="auto">
              <a:xfrm>
                <a:off x="6274"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42" name="Oval 276"/>
              <p:cNvSpPr>
                <a:spLocks noChangeArrowheads="1"/>
              </p:cNvSpPr>
              <p:nvPr/>
            </p:nvSpPr>
            <p:spPr bwMode="auto">
              <a:xfrm>
                <a:off x="6312"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43" name="Oval 277"/>
              <p:cNvSpPr>
                <a:spLocks noChangeArrowheads="1"/>
              </p:cNvSpPr>
              <p:nvPr/>
            </p:nvSpPr>
            <p:spPr bwMode="auto">
              <a:xfrm>
                <a:off x="6254"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44" name="Oval 278"/>
              <p:cNvSpPr>
                <a:spLocks noChangeArrowheads="1"/>
              </p:cNvSpPr>
              <p:nvPr/>
            </p:nvSpPr>
            <p:spPr bwMode="auto">
              <a:xfrm>
                <a:off x="6349" y="2596"/>
                <a:ext cx="30"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45" name="Oval 279"/>
              <p:cNvSpPr>
                <a:spLocks noChangeArrowheads="1"/>
              </p:cNvSpPr>
              <p:nvPr/>
            </p:nvSpPr>
            <p:spPr bwMode="auto">
              <a:xfrm>
                <a:off x="6387" y="2596"/>
                <a:ext cx="30"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46" name="Oval 280"/>
              <p:cNvSpPr>
                <a:spLocks noChangeArrowheads="1"/>
              </p:cNvSpPr>
              <p:nvPr/>
            </p:nvSpPr>
            <p:spPr bwMode="auto">
              <a:xfrm>
                <a:off x="6405"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47" name="Oval 281"/>
              <p:cNvSpPr>
                <a:spLocks noChangeArrowheads="1"/>
              </p:cNvSpPr>
              <p:nvPr/>
            </p:nvSpPr>
            <p:spPr bwMode="auto">
              <a:xfrm>
                <a:off x="6368" y="2586"/>
                <a:ext cx="29"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48" name="Oval 282"/>
              <p:cNvSpPr>
                <a:spLocks noChangeArrowheads="1"/>
              </p:cNvSpPr>
              <p:nvPr/>
            </p:nvSpPr>
            <p:spPr bwMode="auto">
              <a:xfrm>
                <a:off x="6425" y="2596"/>
                <a:ext cx="29" cy="7"/>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49" name="Oval 283"/>
              <p:cNvSpPr>
                <a:spLocks noChangeArrowheads="1"/>
              </p:cNvSpPr>
              <p:nvPr/>
            </p:nvSpPr>
            <p:spPr bwMode="auto">
              <a:xfrm>
                <a:off x="6520" y="2586"/>
                <a:ext cx="30" cy="6"/>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50" name="Oval 284"/>
              <p:cNvSpPr>
                <a:spLocks noChangeArrowheads="1"/>
              </p:cNvSpPr>
              <p:nvPr/>
            </p:nvSpPr>
            <p:spPr bwMode="auto">
              <a:xfrm>
                <a:off x="6482" y="2586"/>
                <a:ext cx="28"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51" name="Oval 285"/>
              <p:cNvSpPr>
                <a:spLocks noChangeArrowheads="1"/>
              </p:cNvSpPr>
              <p:nvPr/>
            </p:nvSpPr>
            <p:spPr bwMode="auto">
              <a:xfrm>
                <a:off x="6463"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52" name="Oval 286"/>
              <p:cNvSpPr>
                <a:spLocks noChangeArrowheads="1"/>
              </p:cNvSpPr>
              <p:nvPr/>
            </p:nvSpPr>
            <p:spPr bwMode="auto">
              <a:xfrm>
                <a:off x="6501" y="2596"/>
                <a:ext cx="29"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53" name="Oval 287"/>
              <p:cNvSpPr>
                <a:spLocks noChangeArrowheads="1"/>
              </p:cNvSpPr>
              <p:nvPr/>
            </p:nvSpPr>
            <p:spPr bwMode="auto">
              <a:xfrm>
                <a:off x="6538" y="2596"/>
                <a:ext cx="30" cy="7"/>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54" name="Oval 288"/>
              <p:cNvSpPr>
                <a:spLocks noChangeArrowheads="1"/>
              </p:cNvSpPr>
              <p:nvPr/>
            </p:nvSpPr>
            <p:spPr bwMode="auto">
              <a:xfrm>
                <a:off x="6443" y="2586"/>
                <a:ext cx="30" cy="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55" name="Oval 289"/>
              <p:cNvSpPr>
                <a:spLocks noChangeArrowheads="1"/>
              </p:cNvSpPr>
              <p:nvPr/>
            </p:nvSpPr>
            <p:spPr bwMode="auto">
              <a:xfrm>
                <a:off x="6228" y="2499"/>
                <a:ext cx="89" cy="1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56" name="Freeform 290"/>
              <p:cNvSpPr>
                <a:spLocks/>
              </p:cNvSpPr>
              <p:nvPr/>
            </p:nvSpPr>
            <p:spPr bwMode="auto">
              <a:xfrm>
                <a:off x="6088" y="2138"/>
                <a:ext cx="364" cy="253"/>
              </a:xfrm>
              <a:custGeom>
                <a:avLst/>
                <a:gdLst>
                  <a:gd name="T0" fmla="*/ 255 w 260"/>
                  <a:gd name="T1" fmla="*/ 181 h 181"/>
                  <a:gd name="T2" fmla="*/ 260 w 260"/>
                  <a:gd name="T3" fmla="*/ 176 h 181"/>
                  <a:gd name="T4" fmla="*/ 260 w 260"/>
                  <a:gd name="T5" fmla="*/ 5 h 181"/>
                  <a:gd name="T6" fmla="*/ 255 w 260"/>
                  <a:gd name="T7" fmla="*/ 0 h 181"/>
                  <a:gd name="T8" fmla="*/ 5 w 260"/>
                  <a:gd name="T9" fmla="*/ 0 h 181"/>
                  <a:gd name="T10" fmla="*/ 0 w 260"/>
                  <a:gd name="T11" fmla="*/ 5 h 181"/>
                  <a:gd name="T12" fmla="*/ 0 w 260"/>
                  <a:gd name="T13" fmla="*/ 176 h 181"/>
                  <a:gd name="T14" fmla="*/ 5 w 260"/>
                  <a:gd name="T15" fmla="*/ 181 h 181"/>
                  <a:gd name="T16" fmla="*/ 255 w 260"/>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181">
                    <a:moveTo>
                      <a:pt x="255" y="181"/>
                    </a:moveTo>
                    <a:cubicBezTo>
                      <a:pt x="258" y="181"/>
                      <a:pt x="260" y="178"/>
                      <a:pt x="260" y="176"/>
                    </a:cubicBezTo>
                    <a:cubicBezTo>
                      <a:pt x="260" y="5"/>
                      <a:pt x="260" y="5"/>
                      <a:pt x="260" y="5"/>
                    </a:cubicBezTo>
                    <a:cubicBezTo>
                      <a:pt x="260" y="3"/>
                      <a:pt x="258" y="0"/>
                      <a:pt x="255" y="0"/>
                    </a:cubicBezTo>
                    <a:cubicBezTo>
                      <a:pt x="5" y="0"/>
                      <a:pt x="5" y="0"/>
                      <a:pt x="5" y="0"/>
                    </a:cubicBezTo>
                    <a:cubicBezTo>
                      <a:pt x="2" y="0"/>
                      <a:pt x="0" y="3"/>
                      <a:pt x="0" y="5"/>
                    </a:cubicBezTo>
                    <a:cubicBezTo>
                      <a:pt x="0" y="176"/>
                      <a:pt x="0" y="176"/>
                      <a:pt x="0" y="176"/>
                    </a:cubicBezTo>
                    <a:cubicBezTo>
                      <a:pt x="0" y="178"/>
                      <a:pt x="2" y="181"/>
                      <a:pt x="5" y="181"/>
                    </a:cubicBezTo>
                    <a:lnTo>
                      <a:pt x="255" y="18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57" name="Rectangle 291"/>
              <p:cNvSpPr>
                <a:spLocks noChangeArrowheads="1"/>
              </p:cNvSpPr>
              <p:nvPr/>
            </p:nvSpPr>
            <p:spPr bwMode="auto">
              <a:xfrm>
                <a:off x="6099" y="2149"/>
                <a:ext cx="341" cy="19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58" name="Freeform 292"/>
              <p:cNvSpPr>
                <a:spLocks/>
              </p:cNvSpPr>
              <p:nvPr/>
            </p:nvSpPr>
            <p:spPr bwMode="auto">
              <a:xfrm>
                <a:off x="5665" y="2110"/>
                <a:ext cx="26" cy="323"/>
              </a:xfrm>
              <a:custGeom>
                <a:avLst/>
                <a:gdLst>
                  <a:gd name="T0" fmla="*/ 0 w 26"/>
                  <a:gd name="T1" fmla="*/ 321 h 323"/>
                  <a:gd name="T2" fmla="*/ 26 w 26"/>
                  <a:gd name="T3" fmla="*/ 323 h 323"/>
                  <a:gd name="T4" fmla="*/ 26 w 26"/>
                  <a:gd name="T5" fmla="*/ 0 h 323"/>
                  <a:gd name="T6" fmla="*/ 0 w 26"/>
                  <a:gd name="T7" fmla="*/ 3 h 323"/>
                  <a:gd name="T8" fmla="*/ 0 w 26"/>
                  <a:gd name="T9" fmla="*/ 321 h 323"/>
                </a:gdLst>
                <a:ahLst/>
                <a:cxnLst>
                  <a:cxn ang="0">
                    <a:pos x="T0" y="T1"/>
                  </a:cxn>
                  <a:cxn ang="0">
                    <a:pos x="T2" y="T3"/>
                  </a:cxn>
                  <a:cxn ang="0">
                    <a:pos x="T4" y="T5"/>
                  </a:cxn>
                  <a:cxn ang="0">
                    <a:pos x="T6" y="T7"/>
                  </a:cxn>
                  <a:cxn ang="0">
                    <a:pos x="T8" y="T9"/>
                  </a:cxn>
                </a:cxnLst>
                <a:rect l="0" t="0" r="r" b="b"/>
                <a:pathLst>
                  <a:path w="26" h="323">
                    <a:moveTo>
                      <a:pt x="0" y="321"/>
                    </a:moveTo>
                    <a:lnTo>
                      <a:pt x="26" y="323"/>
                    </a:lnTo>
                    <a:lnTo>
                      <a:pt x="26" y="0"/>
                    </a:lnTo>
                    <a:lnTo>
                      <a:pt x="0" y="3"/>
                    </a:lnTo>
                    <a:lnTo>
                      <a:pt x="0" y="3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59" name="Freeform 293"/>
              <p:cNvSpPr>
                <a:spLocks/>
              </p:cNvSpPr>
              <p:nvPr/>
            </p:nvSpPr>
            <p:spPr bwMode="auto">
              <a:xfrm>
                <a:off x="5684" y="2110"/>
                <a:ext cx="377" cy="323"/>
              </a:xfrm>
              <a:custGeom>
                <a:avLst/>
                <a:gdLst>
                  <a:gd name="T0" fmla="*/ 264 w 269"/>
                  <a:gd name="T1" fmla="*/ 204 h 231"/>
                  <a:gd name="T2" fmla="*/ 269 w 269"/>
                  <a:gd name="T3" fmla="*/ 199 h 231"/>
                  <a:gd name="T4" fmla="*/ 269 w 269"/>
                  <a:gd name="T5" fmla="*/ 22 h 231"/>
                  <a:gd name="T6" fmla="*/ 264 w 269"/>
                  <a:gd name="T7" fmla="*/ 17 h 231"/>
                  <a:gd name="T8" fmla="*/ 5 w 269"/>
                  <a:gd name="T9" fmla="*/ 0 h 231"/>
                  <a:gd name="T10" fmla="*/ 0 w 269"/>
                  <a:gd name="T11" fmla="*/ 6 h 231"/>
                  <a:gd name="T12" fmla="*/ 0 w 269"/>
                  <a:gd name="T13" fmla="*/ 225 h 231"/>
                  <a:gd name="T14" fmla="*/ 5 w 269"/>
                  <a:gd name="T15" fmla="*/ 231 h 231"/>
                  <a:gd name="T16" fmla="*/ 264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264" y="204"/>
                    </a:moveTo>
                    <a:cubicBezTo>
                      <a:pt x="267" y="204"/>
                      <a:pt x="269" y="201"/>
                      <a:pt x="269" y="199"/>
                    </a:cubicBezTo>
                    <a:cubicBezTo>
                      <a:pt x="269" y="22"/>
                      <a:pt x="269" y="22"/>
                      <a:pt x="269" y="22"/>
                    </a:cubicBezTo>
                    <a:cubicBezTo>
                      <a:pt x="269" y="20"/>
                      <a:pt x="267" y="17"/>
                      <a:pt x="264" y="17"/>
                    </a:cubicBezTo>
                    <a:cubicBezTo>
                      <a:pt x="5" y="0"/>
                      <a:pt x="5" y="0"/>
                      <a:pt x="5" y="0"/>
                    </a:cubicBezTo>
                    <a:cubicBezTo>
                      <a:pt x="2" y="0"/>
                      <a:pt x="0" y="3"/>
                      <a:pt x="0" y="6"/>
                    </a:cubicBezTo>
                    <a:cubicBezTo>
                      <a:pt x="0" y="225"/>
                      <a:pt x="0" y="225"/>
                      <a:pt x="0" y="225"/>
                    </a:cubicBezTo>
                    <a:cubicBezTo>
                      <a:pt x="0" y="228"/>
                      <a:pt x="2" y="231"/>
                      <a:pt x="5" y="231"/>
                    </a:cubicBezTo>
                    <a:lnTo>
                      <a:pt x="264" y="204"/>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60" name="Freeform 294"/>
              <p:cNvSpPr>
                <a:spLocks/>
              </p:cNvSpPr>
              <p:nvPr/>
            </p:nvSpPr>
            <p:spPr bwMode="auto">
              <a:xfrm>
                <a:off x="5700" y="2125"/>
                <a:ext cx="350" cy="252"/>
              </a:xfrm>
              <a:custGeom>
                <a:avLst/>
                <a:gdLst>
                  <a:gd name="T0" fmla="*/ 350 w 350"/>
                  <a:gd name="T1" fmla="*/ 223 h 252"/>
                  <a:gd name="T2" fmla="*/ 0 w 350"/>
                  <a:gd name="T3" fmla="*/ 252 h 252"/>
                  <a:gd name="T4" fmla="*/ 0 w 350"/>
                  <a:gd name="T5" fmla="*/ 0 h 252"/>
                  <a:gd name="T6" fmla="*/ 350 w 350"/>
                  <a:gd name="T7" fmla="*/ 20 h 252"/>
                  <a:gd name="T8" fmla="*/ 350 w 350"/>
                  <a:gd name="T9" fmla="*/ 223 h 252"/>
                </a:gdLst>
                <a:ahLst/>
                <a:cxnLst>
                  <a:cxn ang="0">
                    <a:pos x="T0" y="T1"/>
                  </a:cxn>
                  <a:cxn ang="0">
                    <a:pos x="T2" y="T3"/>
                  </a:cxn>
                  <a:cxn ang="0">
                    <a:pos x="T4" y="T5"/>
                  </a:cxn>
                  <a:cxn ang="0">
                    <a:pos x="T6" y="T7"/>
                  </a:cxn>
                  <a:cxn ang="0">
                    <a:pos x="T8" y="T9"/>
                  </a:cxn>
                </a:cxnLst>
                <a:rect l="0" t="0" r="r" b="b"/>
                <a:pathLst>
                  <a:path w="350" h="252">
                    <a:moveTo>
                      <a:pt x="350" y="223"/>
                    </a:moveTo>
                    <a:lnTo>
                      <a:pt x="0" y="252"/>
                    </a:lnTo>
                    <a:lnTo>
                      <a:pt x="0" y="0"/>
                    </a:lnTo>
                    <a:lnTo>
                      <a:pt x="350" y="20"/>
                    </a:lnTo>
                    <a:lnTo>
                      <a:pt x="350" y="22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61" name="Freeform 295"/>
              <p:cNvSpPr>
                <a:spLocks/>
              </p:cNvSpPr>
              <p:nvPr/>
            </p:nvSpPr>
            <p:spPr bwMode="auto">
              <a:xfrm>
                <a:off x="6848" y="2110"/>
                <a:ext cx="27" cy="323"/>
              </a:xfrm>
              <a:custGeom>
                <a:avLst/>
                <a:gdLst>
                  <a:gd name="T0" fmla="*/ 27 w 27"/>
                  <a:gd name="T1" fmla="*/ 321 h 323"/>
                  <a:gd name="T2" fmla="*/ 0 w 27"/>
                  <a:gd name="T3" fmla="*/ 323 h 323"/>
                  <a:gd name="T4" fmla="*/ 0 w 27"/>
                  <a:gd name="T5" fmla="*/ 0 h 323"/>
                  <a:gd name="T6" fmla="*/ 27 w 27"/>
                  <a:gd name="T7" fmla="*/ 3 h 323"/>
                  <a:gd name="T8" fmla="*/ 27 w 27"/>
                  <a:gd name="T9" fmla="*/ 321 h 323"/>
                </a:gdLst>
                <a:ahLst/>
                <a:cxnLst>
                  <a:cxn ang="0">
                    <a:pos x="T0" y="T1"/>
                  </a:cxn>
                  <a:cxn ang="0">
                    <a:pos x="T2" y="T3"/>
                  </a:cxn>
                  <a:cxn ang="0">
                    <a:pos x="T4" y="T5"/>
                  </a:cxn>
                  <a:cxn ang="0">
                    <a:pos x="T6" y="T7"/>
                  </a:cxn>
                  <a:cxn ang="0">
                    <a:pos x="T8" y="T9"/>
                  </a:cxn>
                </a:cxnLst>
                <a:rect l="0" t="0" r="r" b="b"/>
                <a:pathLst>
                  <a:path w="27" h="323">
                    <a:moveTo>
                      <a:pt x="27" y="321"/>
                    </a:moveTo>
                    <a:lnTo>
                      <a:pt x="0" y="323"/>
                    </a:lnTo>
                    <a:lnTo>
                      <a:pt x="0" y="0"/>
                    </a:lnTo>
                    <a:lnTo>
                      <a:pt x="27" y="3"/>
                    </a:lnTo>
                    <a:lnTo>
                      <a:pt x="27" y="3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62" name="Freeform 296"/>
              <p:cNvSpPr>
                <a:spLocks/>
              </p:cNvSpPr>
              <p:nvPr/>
            </p:nvSpPr>
            <p:spPr bwMode="auto">
              <a:xfrm>
                <a:off x="6478" y="2110"/>
                <a:ext cx="377" cy="323"/>
              </a:xfrm>
              <a:custGeom>
                <a:avLst/>
                <a:gdLst>
                  <a:gd name="T0" fmla="*/ 5 w 269"/>
                  <a:gd name="T1" fmla="*/ 204 h 231"/>
                  <a:gd name="T2" fmla="*/ 0 w 269"/>
                  <a:gd name="T3" fmla="*/ 199 h 231"/>
                  <a:gd name="T4" fmla="*/ 0 w 269"/>
                  <a:gd name="T5" fmla="*/ 22 h 231"/>
                  <a:gd name="T6" fmla="*/ 5 w 269"/>
                  <a:gd name="T7" fmla="*/ 17 h 231"/>
                  <a:gd name="T8" fmla="*/ 264 w 269"/>
                  <a:gd name="T9" fmla="*/ 0 h 231"/>
                  <a:gd name="T10" fmla="*/ 269 w 269"/>
                  <a:gd name="T11" fmla="*/ 6 h 231"/>
                  <a:gd name="T12" fmla="*/ 269 w 269"/>
                  <a:gd name="T13" fmla="*/ 225 h 231"/>
                  <a:gd name="T14" fmla="*/ 264 w 269"/>
                  <a:gd name="T15" fmla="*/ 231 h 231"/>
                  <a:gd name="T16" fmla="*/ 5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5" y="204"/>
                    </a:moveTo>
                    <a:cubicBezTo>
                      <a:pt x="3" y="204"/>
                      <a:pt x="0" y="201"/>
                      <a:pt x="0" y="199"/>
                    </a:cubicBezTo>
                    <a:cubicBezTo>
                      <a:pt x="0" y="22"/>
                      <a:pt x="0" y="22"/>
                      <a:pt x="0" y="22"/>
                    </a:cubicBezTo>
                    <a:cubicBezTo>
                      <a:pt x="0" y="20"/>
                      <a:pt x="3" y="17"/>
                      <a:pt x="5" y="17"/>
                    </a:cubicBezTo>
                    <a:cubicBezTo>
                      <a:pt x="264" y="0"/>
                      <a:pt x="264" y="0"/>
                      <a:pt x="264" y="0"/>
                    </a:cubicBezTo>
                    <a:cubicBezTo>
                      <a:pt x="267" y="0"/>
                      <a:pt x="269" y="3"/>
                      <a:pt x="269" y="6"/>
                    </a:cubicBezTo>
                    <a:cubicBezTo>
                      <a:pt x="269" y="225"/>
                      <a:pt x="269" y="225"/>
                      <a:pt x="269" y="225"/>
                    </a:cubicBezTo>
                    <a:cubicBezTo>
                      <a:pt x="269" y="228"/>
                      <a:pt x="267" y="231"/>
                      <a:pt x="264" y="231"/>
                    </a:cubicBezTo>
                    <a:lnTo>
                      <a:pt x="5" y="20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63" name="Freeform 297"/>
              <p:cNvSpPr>
                <a:spLocks/>
              </p:cNvSpPr>
              <p:nvPr/>
            </p:nvSpPr>
            <p:spPr bwMode="auto">
              <a:xfrm>
                <a:off x="6491" y="2125"/>
                <a:ext cx="350" cy="252"/>
              </a:xfrm>
              <a:custGeom>
                <a:avLst/>
                <a:gdLst>
                  <a:gd name="T0" fmla="*/ 0 w 350"/>
                  <a:gd name="T1" fmla="*/ 223 h 252"/>
                  <a:gd name="T2" fmla="*/ 350 w 350"/>
                  <a:gd name="T3" fmla="*/ 252 h 252"/>
                  <a:gd name="T4" fmla="*/ 350 w 350"/>
                  <a:gd name="T5" fmla="*/ 0 h 252"/>
                  <a:gd name="T6" fmla="*/ 0 w 350"/>
                  <a:gd name="T7" fmla="*/ 20 h 252"/>
                  <a:gd name="T8" fmla="*/ 0 w 350"/>
                  <a:gd name="T9" fmla="*/ 223 h 252"/>
                </a:gdLst>
                <a:ahLst/>
                <a:cxnLst>
                  <a:cxn ang="0">
                    <a:pos x="T0" y="T1"/>
                  </a:cxn>
                  <a:cxn ang="0">
                    <a:pos x="T2" y="T3"/>
                  </a:cxn>
                  <a:cxn ang="0">
                    <a:pos x="T4" y="T5"/>
                  </a:cxn>
                  <a:cxn ang="0">
                    <a:pos x="T6" y="T7"/>
                  </a:cxn>
                  <a:cxn ang="0">
                    <a:pos x="T8" y="T9"/>
                  </a:cxn>
                </a:cxnLst>
                <a:rect l="0" t="0" r="r" b="b"/>
                <a:pathLst>
                  <a:path w="350" h="252">
                    <a:moveTo>
                      <a:pt x="0" y="223"/>
                    </a:moveTo>
                    <a:lnTo>
                      <a:pt x="350" y="252"/>
                    </a:lnTo>
                    <a:lnTo>
                      <a:pt x="350" y="0"/>
                    </a:lnTo>
                    <a:lnTo>
                      <a:pt x="0" y="20"/>
                    </a:lnTo>
                    <a:lnTo>
                      <a:pt x="0" y="22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64" name="Freeform 298"/>
              <p:cNvSpPr>
                <a:spLocks/>
              </p:cNvSpPr>
              <p:nvPr/>
            </p:nvSpPr>
            <p:spPr bwMode="auto">
              <a:xfrm>
                <a:off x="5724" y="2282"/>
                <a:ext cx="18" cy="70"/>
              </a:xfrm>
              <a:custGeom>
                <a:avLst/>
                <a:gdLst>
                  <a:gd name="T0" fmla="*/ 18 w 18"/>
                  <a:gd name="T1" fmla="*/ 0 h 70"/>
                  <a:gd name="T2" fmla="*/ 18 w 18"/>
                  <a:gd name="T3" fmla="*/ 69 h 70"/>
                  <a:gd name="T4" fmla="*/ 0 w 18"/>
                  <a:gd name="T5" fmla="*/ 70 h 70"/>
                  <a:gd name="T6" fmla="*/ 0 w 18"/>
                  <a:gd name="T7" fmla="*/ 2 h 70"/>
                  <a:gd name="T8" fmla="*/ 18 w 18"/>
                  <a:gd name="T9" fmla="*/ 0 h 70"/>
                </a:gdLst>
                <a:ahLst/>
                <a:cxnLst>
                  <a:cxn ang="0">
                    <a:pos x="T0" y="T1"/>
                  </a:cxn>
                  <a:cxn ang="0">
                    <a:pos x="T2" y="T3"/>
                  </a:cxn>
                  <a:cxn ang="0">
                    <a:pos x="T4" y="T5"/>
                  </a:cxn>
                  <a:cxn ang="0">
                    <a:pos x="T6" y="T7"/>
                  </a:cxn>
                  <a:cxn ang="0">
                    <a:pos x="T8" y="T9"/>
                  </a:cxn>
                </a:cxnLst>
                <a:rect l="0" t="0" r="r" b="b"/>
                <a:pathLst>
                  <a:path w="18" h="70">
                    <a:moveTo>
                      <a:pt x="18" y="0"/>
                    </a:moveTo>
                    <a:lnTo>
                      <a:pt x="18" y="69"/>
                    </a:lnTo>
                    <a:lnTo>
                      <a:pt x="0" y="70"/>
                    </a:lnTo>
                    <a:lnTo>
                      <a:pt x="0" y="2"/>
                    </a:lnTo>
                    <a:lnTo>
                      <a:pt x="18"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65" name="Freeform 299"/>
              <p:cNvSpPr>
                <a:spLocks/>
              </p:cNvSpPr>
              <p:nvPr/>
            </p:nvSpPr>
            <p:spPr bwMode="auto">
              <a:xfrm>
                <a:off x="5977" y="2201"/>
                <a:ext cx="49" cy="22"/>
              </a:xfrm>
              <a:custGeom>
                <a:avLst/>
                <a:gdLst>
                  <a:gd name="T0" fmla="*/ 33 w 35"/>
                  <a:gd name="T1" fmla="*/ 0 h 16"/>
                  <a:gd name="T2" fmla="*/ 34 w 35"/>
                  <a:gd name="T3" fmla="*/ 4 h 16"/>
                  <a:gd name="T4" fmla="*/ 35 w 35"/>
                  <a:gd name="T5" fmla="*/ 8 h 16"/>
                  <a:gd name="T6" fmla="*/ 35 w 35"/>
                  <a:gd name="T7" fmla="*/ 12 h 16"/>
                  <a:gd name="T8" fmla="*/ 35 w 35"/>
                  <a:gd name="T9" fmla="*/ 16 h 16"/>
                  <a:gd name="T10" fmla="*/ 0 w 35"/>
                  <a:gd name="T11" fmla="*/ 16 h 16"/>
                  <a:gd name="T12" fmla="*/ 33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33" y="0"/>
                    </a:moveTo>
                    <a:cubicBezTo>
                      <a:pt x="33" y="1"/>
                      <a:pt x="34" y="3"/>
                      <a:pt x="34" y="4"/>
                    </a:cubicBezTo>
                    <a:cubicBezTo>
                      <a:pt x="34" y="5"/>
                      <a:pt x="35" y="7"/>
                      <a:pt x="35" y="8"/>
                    </a:cubicBezTo>
                    <a:cubicBezTo>
                      <a:pt x="35" y="9"/>
                      <a:pt x="35" y="11"/>
                      <a:pt x="35" y="12"/>
                    </a:cubicBezTo>
                    <a:cubicBezTo>
                      <a:pt x="35" y="13"/>
                      <a:pt x="35" y="15"/>
                      <a:pt x="35" y="16"/>
                    </a:cubicBezTo>
                    <a:cubicBezTo>
                      <a:pt x="0" y="16"/>
                      <a:pt x="0" y="16"/>
                      <a:pt x="0" y="16"/>
                    </a:cubicBezTo>
                    <a:lnTo>
                      <a:pt x="3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66" name="Freeform 300"/>
              <p:cNvSpPr>
                <a:spLocks/>
              </p:cNvSpPr>
              <p:nvPr/>
            </p:nvSpPr>
            <p:spPr bwMode="auto">
              <a:xfrm>
                <a:off x="5977" y="2179"/>
                <a:ext cx="46" cy="44"/>
              </a:xfrm>
              <a:custGeom>
                <a:avLst/>
                <a:gdLst>
                  <a:gd name="T0" fmla="*/ 24 w 33"/>
                  <a:gd name="T1" fmla="*/ 0 h 32"/>
                  <a:gd name="T2" fmla="*/ 27 w 33"/>
                  <a:gd name="T3" fmla="*/ 4 h 32"/>
                  <a:gd name="T4" fmla="*/ 29 w 33"/>
                  <a:gd name="T5" fmla="*/ 8 h 32"/>
                  <a:gd name="T6" fmla="*/ 31 w 33"/>
                  <a:gd name="T7" fmla="*/ 12 h 32"/>
                  <a:gd name="T8" fmla="*/ 33 w 33"/>
                  <a:gd name="T9" fmla="*/ 16 h 32"/>
                  <a:gd name="T10" fmla="*/ 0 w 33"/>
                  <a:gd name="T11" fmla="*/ 32 h 32"/>
                  <a:gd name="T12" fmla="*/ 24 w 33"/>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33" h="32">
                    <a:moveTo>
                      <a:pt x="24" y="0"/>
                    </a:moveTo>
                    <a:cubicBezTo>
                      <a:pt x="25" y="1"/>
                      <a:pt x="26" y="3"/>
                      <a:pt x="27" y="4"/>
                    </a:cubicBezTo>
                    <a:cubicBezTo>
                      <a:pt x="28" y="5"/>
                      <a:pt x="29" y="6"/>
                      <a:pt x="29" y="8"/>
                    </a:cubicBezTo>
                    <a:cubicBezTo>
                      <a:pt x="30" y="9"/>
                      <a:pt x="31" y="10"/>
                      <a:pt x="31" y="12"/>
                    </a:cubicBezTo>
                    <a:cubicBezTo>
                      <a:pt x="32" y="13"/>
                      <a:pt x="32" y="15"/>
                      <a:pt x="33" y="16"/>
                    </a:cubicBezTo>
                    <a:cubicBezTo>
                      <a:pt x="0" y="32"/>
                      <a:pt x="0" y="32"/>
                      <a:pt x="0" y="32"/>
                    </a:cubicBezTo>
                    <a:lnTo>
                      <a:pt x="2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67" name="Freeform 301"/>
              <p:cNvSpPr>
                <a:spLocks/>
              </p:cNvSpPr>
              <p:nvPr/>
            </p:nvSpPr>
            <p:spPr bwMode="auto">
              <a:xfrm>
                <a:off x="5953" y="2223"/>
                <a:ext cx="73" cy="62"/>
              </a:xfrm>
              <a:custGeom>
                <a:avLst/>
                <a:gdLst>
                  <a:gd name="T0" fmla="*/ 17 w 52"/>
                  <a:gd name="T1" fmla="*/ 0 h 44"/>
                  <a:gd name="T2" fmla="*/ 52 w 52"/>
                  <a:gd name="T3" fmla="*/ 0 h 44"/>
                  <a:gd name="T4" fmla="*/ 50 w 52"/>
                  <a:gd name="T5" fmla="*/ 17 h 44"/>
                  <a:gd name="T6" fmla="*/ 42 w 52"/>
                  <a:gd name="T7" fmla="*/ 30 h 44"/>
                  <a:gd name="T8" fmla="*/ 31 w 52"/>
                  <a:gd name="T9" fmla="*/ 40 h 44"/>
                  <a:gd name="T10" fmla="*/ 17 w 52"/>
                  <a:gd name="T11" fmla="*/ 44 h 44"/>
                  <a:gd name="T12" fmla="*/ 12 w 52"/>
                  <a:gd name="T13" fmla="*/ 44 h 44"/>
                  <a:gd name="T14" fmla="*/ 8 w 52"/>
                  <a:gd name="T15" fmla="*/ 43 h 44"/>
                  <a:gd name="T16" fmla="*/ 4 w 52"/>
                  <a:gd name="T17" fmla="*/ 41 h 44"/>
                  <a:gd name="T18" fmla="*/ 0 w 52"/>
                  <a:gd name="T19" fmla="*/ 39 h 44"/>
                  <a:gd name="T20" fmla="*/ 17 w 52"/>
                  <a:gd name="T2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4">
                    <a:moveTo>
                      <a:pt x="17" y="0"/>
                    </a:moveTo>
                    <a:cubicBezTo>
                      <a:pt x="52" y="0"/>
                      <a:pt x="52" y="0"/>
                      <a:pt x="52" y="0"/>
                    </a:cubicBezTo>
                    <a:cubicBezTo>
                      <a:pt x="52" y="6"/>
                      <a:pt x="52" y="12"/>
                      <a:pt x="50" y="17"/>
                    </a:cubicBezTo>
                    <a:cubicBezTo>
                      <a:pt x="48" y="22"/>
                      <a:pt x="46" y="26"/>
                      <a:pt x="42" y="30"/>
                    </a:cubicBezTo>
                    <a:cubicBezTo>
                      <a:pt x="39" y="34"/>
                      <a:pt x="35" y="38"/>
                      <a:pt x="31" y="40"/>
                    </a:cubicBezTo>
                    <a:cubicBezTo>
                      <a:pt x="27" y="42"/>
                      <a:pt x="22" y="44"/>
                      <a:pt x="17" y="44"/>
                    </a:cubicBezTo>
                    <a:cubicBezTo>
                      <a:pt x="15" y="44"/>
                      <a:pt x="14" y="44"/>
                      <a:pt x="12" y="44"/>
                    </a:cubicBezTo>
                    <a:cubicBezTo>
                      <a:pt x="11" y="43"/>
                      <a:pt x="9" y="43"/>
                      <a:pt x="8" y="43"/>
                    </a:cubicBezTo>
                    <a:cubicBezTo>
                      <a:pt x="6" y="42"/>
                      <a:pt x="5" y="42"/>
                      <a:pt x="4" y="41"/>
                    </a:cubicBezTo>
                    <a:cubicBezTo>
                      <a:pt x="2" y="41"/>
                      <a:pt x="1" y="40"/>
                      <a:pt x="0" y="39"/>
                    </a:cubicBezTo>
                    <a:lnTo>
                      <a:pt x="1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68" name="Freeform 302"/>
              <p:cNvSpPr>
                <a:spLocks/>
              </p:cNvSpPr>
              <p:nvPr/>
            </p:nvSpPr>
            <p:spPr bwMode="auto">
              <a:xfrm>
                <a:off x="5977" y="2223"/>
                <a:ext cx="49" cy="62"/>
              </a:xfrm>
              <a:custGeom>
                <a:avLst/>
                <a:gdLst>
                  <a:gd name="T0" fmla="*/ 35 w 35"/>
                  <a:gd name="T1" fmla="*/ 0 h 44"/>
                  <a:gd name="T2" fmla="*/ 33 w 35"/>
                  <a:gd name="T3" fmla="*/ 17 h 44"/>
                  <a:gd name="T4" fmla="*/ 25 w 35"/>
                  <a:gd name="T5" fmla="*/ 30 h 44"/>
                  <a:gd name="T6" fmla="*/ 14 w 35"/>
                  <a:gd name="T7" fmla="*/ 40 h 44"/>
                  <a:gd name="T8" fmla="*/ 0 w 35"/>
                  <a:gd name="T9" fmla="*/ 44 h 44"/>
                  <a:gd name="T10" fmla="*/ 14 w 35"/>
                  <a:gd name="T11" fmla="*/ 40 h 44"/>
                  <a:gd name="T12" fmla="*/ 25 w 35"/>
                  <a:gd name="T13" fmla="*/ 30 h 44"/>
                  <a:gd name="T14" fmla="*/ 33 w 35"/>
                  <a:gd name="T15" fmla="*/ 17 h 44"/>
                  <a:gd name="T16" fmla="*/ 35 w 35"/>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44">
                    <a:moveTo>
                      <a:pt x="35" y="0"/>
                    </a:moveTo>
                    <a:cubicBezTo>
                      <a:pt x="35" y="6"/>
                      <a:pt x="35" y="12"/>
                      <a:pt x="33" y="17"/>
                    </a:cubicBezTo>
                    <a:cubicBezTo>
                      <a:pt x="31" y="22"/>
                      <a:pt x="29" y="26"/>
                      <a:pt x="25" y="30"/>
                    </a:cubicBezTo>
                    <a:cubicBezTo>
                      <a:pt x="22" y="34"/>
                      <a:pt x="18" y="38"/>
                      <a:pt x="14" y="40"/>
                    </a:cubicBezTo>
                    <a:cubicBezTo>
                      <a:pt x="10" y="42"/>
                      <a:pt x="5" y="44"/>
                      <a:pt x="0" y="44"/>
                    </a:cubicBezTo>
                    <a:cubicBezTo>
                      <a:pt x="5" y="44"/>
                      <a:pt x="10" y="42"/>
                      <a:pt x="14" y="40"/>
                    </a:cubicBezTo>
                    <a:cubicBezTo>
                      <a:pt x="18" y="38"/>
                      <a:pt x="22" y="34"/>
                      <a:pt x="25" y="30"/>
                    </a:cubicBezTo>
                    <a:cubicBezTo>
                      <a:pt x="29" y="26"/>
                      <a:pt x="31" y="22"/>
                      <a:pt x="33" y="17"/>
                    </a:cubicBezTo>
                    <a:cubicBezTo>
                      <a:pt x="35" y="12"/>
                      <a:pt x="35" y="6"/>
                      <a:pt x="35"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69" name="Freeform 303"/>
              <p:cNvSpPr>
                <a:spLocks/>
              </p:cNvSpPr>
              <p:nvPr/>
            </p:nvSpPr>
            <p:spPr bwMode="auto">
              <a:xfrm>
                <a:off x="5977" y="2160"/>
                <a:ext cx="34" cy="19"/>
              </a:xfrm>
              <a:custGeom>
                <a:avLst/>
                <a:gdLst>
                  <a:gd name="T0" fmla="*/ 0 w 24"/>
                  <a:gd name="T1" fmla="*/ 0 h 13"/>
                  <a:gd name="T2" fmla="*/ 7 w 24"/>
                  <a:gd name="T3" fmla="*/ 2 h 13"/>
                  <a:gd name="T4" fmla="*/ 13 w 24"/>
                  <a:gd name="T5" fmla="*/ 4 h 13"/>
                  <a:gd name="T6" fmla="*/ 19 w 24"/>
                  <a:gd name="T7" fmla="*/ 8 h 13"/>
                  <a:gd name="T8" fmla="*/ 24 w 24"/>
                  <a:gd name="T9" fmla="*/ 13 h 13"/>
                  <a:gd name="T10" fmla="*/ 19 w 24"/>
                  <a:gd name="T11" fmla="*/ 8 h 13"/>
                  <a:gd name="T12" fmla="*/ 13 w 24"/>
                  <a:gd name="T13" fmla="*/ 4 h 13"/>
                  <a:gd name="T14" fmla="*/ 7 w 24"/>
                  <a:gd name="T15" fmla="*/ 2 h 13"/>
                  <a:gd name="T16" fmla="*/ 0 w 2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3">
                    <a:moveTo>
                      <a:pt x="0" y="0"/>
                    </a:moveTo>
                    <a:cubicBezTo>
                      <a:pt x="2" y="0"/>
                      <a:pt x="5" y="1"/>
                      <a:pt x="7" y="2"/>
                    </a:cubicBezTo>
                    <a:cubicBezTo>
                      <a:pt x="9" y="2"/>
                      <a:pt x="11" y="3"/>
                      <a:pt x="13" y="4"/>
                    </a:cubicBezTo>
                    <a:cubicBezTo>
                      <a:pt x="15" y="5"/>
                      <a:pt x="17" y="7"/>
                      <a:pt x="19" y="8"/>
                    </a:cubicBezTo>
                    <a:cubicBezTo>
                      <a:pt x="21" y="10"/>
                      <a:pt x="23" y="11"/>
                      <a:pt x="24" y="13"/>
                    </a:cubicBezTo>
                    <a:cubicBezTo>
                      <a:pt x="23" y="11"/>
                      <a:pt x="21" y="10"/>
                      <a:pt x="19" y="8"/>
                    </a:cubicBezTo>
                    <a:cubicBezTo>
                      <a:pt x="17" y="7"/>
                      <a:pt x="15" y="5"/>
                      <a:pt x="13" y="4"/>
                    </a:cubicBezTo>
                    <a:cubicBezTo>
                      <a:pt x="11" y="3"/>
                      <a:pt x="9" y="2"/>
                      <a:pt x="7" y="2"/>
                    </a:cubicBezTo>
                    <a:cubicBezTo>
                      <a:pt x="5" y="1"/>
                      <a:pt x="2" y="0"/>
                      <a:pt x="0"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70" name="Freeform 304"/>
              <p:cNvSpPr>
                <a:spLocks/>
              </p:cNvSpPr>
              <p:nvPr/>
            </p:nvSpPr>
            <p:spPr bwMode="auto">
              <a:xfrm>
                <a:off x="5955" y="2160"/>
                <a:ext cx="56" cy="63"/>
              </a:xfrm>
              <a:custGeom>
                <a:avLst/>
                <a:gdLst>
                  <a:gd name="T0" fmla="*/ 16 w 40"/>
                  <a:gd name="T1" fmla="*/ 0 h 45"/>
                  <a:gd name="T2" fmla="*/ 23 w 40"/>
                  <a:gd name="T3" fmla="*/ 2 h 45"/>
                  <a:gd name="T4" fmla="*/ 29 w 40"/>
                  <a:gd name="T5" fmla="*/ 4 h 45"/>
                  <a:gd name="T6" fmla="*/ 35 w 40"/>
                  <a:gd name="T7" fmla="*/ 8 h 45"/>
                  <a:gd name="T8" fmla="*/ 40 w 40"/>
                  <a:gd name="T9" fmla="*/ 13 h 45"/>
                  <a:gd name="T10" fmla="*/ 16 w 40"/>
                  <a:gd name="T11" fmla="*/ 45 h 45"/>
                  <a:gd name="T12" fmla="*/ 0 w 40"/>
                  <a:gd name="T13" fmla="*/ 3 h 45"/>
                  <a:gd name="T14" fmla="*/ 3 w 40"/>
                  <a:gd name="T15" fmla="*/ 2 h 45"/>
                  <a:gd name="T16" fmla="*/ 8 w 40"/>
                  <a:gd name="T17" fmla="*/ 1 h 45"/>
                  <a:gd name="T18" fmla="*/ 12 w 40"/>
                  <a:gd name="T19" fmla="*/ 0 h 45"/>
                  <a:gd name="T20" fmla="*/ 16 w 40"/>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5">
                    <a:moveTo>
                      <a:pt x="16" y="0"/>
                    </a:moveTo>
                    <a:cubicBezTo>
                      <a:pt x="18" y="0"/>
                      <a:pt x="21" y="1"/>
                      <a:pt x="23" y="2"/>
                    </a:cubicBezTo>
                    <a:cubicBezTo>
                      <a:pt x="25" y="2"/>
                      <a:pt x="27" y="3"/>
                      <a:pt x="29" y="4"/>
                    </a:cubicBezTo>
                    <a:cubicBezTo>
                      <a:pt x="31" y="5"/>
                      <a:pt x="33" y="7"/>
                      <a:pt x="35" y="8"/>
                    </a:cubicBezTo>
                    <a:cubicBezTo>
                      <a:pt x="37" y="10"/>
                      <a:pt x="39" y="11"/>
                      <a:pt x="40" y="13"/>
                    </a:cubicBezTo>
                    <a:cubicBezTo>
                      <a:pt x="16" y="45"/>
                      <a:pt x="16" y="45"/>
                      <a:pt x="16" y="45"/>
                    </a:cubicBezTo>
                    <a:cubicBezTo>
                      <a:pt x="0" y="3"/>
                      <a:pt x="0" y="3"/>
                      <a:pt x="0" y="3"/>
                    </a:cubicBezTo>
                    <a:cubicBezTo>
                      <a:pt x="1" y="3"/>
                      <a:pt x="2" y="2"/>
                      <a:pt x="3" y="2"/>
                    </a:cubicBezTo>
                    <a:cubicBezTo>
                      <a:pt x="5" y="1"/>
                      <a:pt x="6" y="1"/>
                      <a:pt x="8" y="1"/>
                    </a:cubicBezTo>
                    <a:cubicBezTo>
                      <a:pt x="9" y="0"/>
                      <a:pt x="10" y="0"/>
                      <a:pt x="12" y="0"/>
                    </a:cubicBezTo>
                    <a:cubicBezTo>
                      <a:pt x="13" y="0"/>
                      <a:pt x="14"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71" name="Freeform 305"/>
              <p:cNvSpPr>
                <a:spLocks/>
              </p:cNvSpPr>
              <p:nvPr/>
            </p:nvSpPr>
            <p:spPr bwMode="auto">
              <a:xfrm>
                <a:off x="5938" y="2223"/>
                <a:ext cx="39" cy="55"/>
              </a:xfrm>
              <a:custGeom>
                <a:avLst/>
                <a:gdLst>
                  <a:gd name="T0" fmla="*/ 28 w 28"/>
                  <a:gd name="T1" fmla="*/ 0 h 39"/>
                  <a:gd name="T2" fmla="*/ 11 w 28"/>
                  <a:gd name="T3" fmla="*/ 39 h 39"/>
                  <a:gd name="T4" fmla="*/ 8 w 28"/>
                  <a:gd name="T5" fmla="*/ 38 h 39"/>
                  <a:gd name="T6" fmla="*/ 5 w 28"/>
                  <a:gd name="T7" fmla="*/ 36 h 39"/>
                  <a:gd name="T8" fmla="*/ 3 w 28"/>
                  <a:gd name="T9" fmla="*/ 34 h 39"/>
                  <a:gd name="T10" fmla="*/ 0 w 28"/>
                  <a:gd name="T11" fmla="*/ 31 h 39"/>
                  <a:gd name="T12" fmla="*/ 28 w 28"/>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28" h="39">
                    <a:moveTo>
                      <a:pt x="28" y="0"/>
                    </a:moveTo>
                    <a:cubicBezTo>
                      <a:pt x="11" y="39"/>
                      <a:pt x="11" y="39"/>
                      <a:pt x="11" y="39"/>
                    </a:cubicBezTo>
                    <a:cubicBezTo>
                      <a:pt x="10" y="39"/>
                      <a:pt x="9" y="38"/>
                      <a:pt x="8" y="38"/>
                    </a:cubicBezTo>
                    <a:cubicBezTo>
                      <a:pt x="7" y="37"/>
                      <a:pt x="6" y="36"/>
                      <a:pt x="5" y="36"/>
                    </a:cubicBezTo>
                    <a:cubicBezTo>
                      <a:pt x="4" y="35"/>
                      <a:pt x="3" y="34"/>
                      <a:pt x="3" y="34"/>
                    </a:cubicBezTo>
                    <a:cubicBezTo>
                      <a:pt x="2" y="33"/>
                      <a:pt x="1" y="32"/>
                      <a:pt x="0" y="31"/>
                    </a:cubicBezTo>
                    <a:lnTo>
                      <a:pt x="28"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72" name="Freeform 306"/>
              <p:cNvSpPr>
                <a:spLocks/>
              </p:cNvSpPr>
              <p:nvPr/>
            </p:nvSpPr>
            <p:spPr bwMode="auto">
              <a:xfrm>
                <a:off x="5927" y="2324"/>
                <a:ext cx="12" cy="11"/>
              </a:xfrm>
              <a:custGeom>
                <a:avLst/>
                <a:gdLst>
                  <a:gd name="T0" fmla="*/ 12 w 12"/>
                  <a:gd name="T1" fmla="*/ 0 h 11"/>
                  <a:gd name="T2" fmla="*/ 12 w 12"/>
                  <a:gd name="T3" fmla="*/ 10 h 11"/>
                  <a:gd name="T4" fmla="*/ 0 w 12"/>
                  <a:gd name="T5" fmla="*/ 11 h 11"/>
                  <a:gd name="T6" fmla="*/ 0 w 12"/>
                  <a:gd name="T7" fmla="*/ 2 h 11"/>
                  <a:gd name="T8" fmla="*/ 12 w 12"/>
                  <a:gd name="T9" fmla="*/ 0 h 11"/>
                </a:gdLst>
                <a:ahLst/>
                <a:cxnLst>
                  <a:cxn ang="0">
                    <a:pos x="T0" y="T1"/>
                  </a:cxn>
                  <a:cxn ang="0">
                    <a:pos x="T2" y="T3"/>
                  </a:cxn>
                  <a:cxn ang="0">
                    <a:pos x="T4" y="T5"/>
                  </a:cxn>
                  <a:cxn ang="0">
                    <a:pos x="T6" y="T7"/>
                  </a:cxn>
                  <a:cxn ang="0">
                    <a:pos x="T8" y="T9"/>
                  </a:cxn>
                </a:cxnLst>
                <a:rect l="0" t="0" r="r" b="b"/>
                <a:pathLst>
                  <a:path w="12" h="11">
                    <a:moveTo>
                      <a:pt x="12" y="0"/>
                    </a:moveTo>
                    <a:lnTo>
                      <a:pt x="12" y="10"/>
                    </a:lnTo>
                    <a:lnTo>
                      <a:pt x="0" y="11"/>
                    </a:lnTo>
                    <a:lnTo>
                      <a:pt x="0" y="2"/>
                    </a:lnTo>
                    <a:lnTo>
                      <a:pt x="12"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73" name="Freeform 307"/>
              <p:cNvSpPr>
                <a:spLocks/>
              </p:cNvSpPr>
              <p:nvPr/>
            </p:nvSpPr>
            <p:spPr bwMode="auto">
              <a:xfrm>
                <a:off x="5922" y="2165"/>
                <a:ext cx="55" cy="102"/>
              </a:xfrm>
              <a:custGeom>
                <a:avLst/>
                <a:gdLst>
                  <a:gd name="T0" fmla="*/ 23 w 39"/>
                  <a:gd name="T1" fmla="*/ 0 h 73"/>
                  <a:gd name="T2" fmla="*/ 39 w 39"/>
                  <a:gd name="T3" fmla="*/ 42 h 73"/>
                  <a:gd name="T4" fmla="*/ 11 w 39"/>
                  <a:gd name="T5" fmla="*/ 73 h 73"/>
                  <a:gd name="T6" fmla="*/ 6 w 39"/>
                  <a:gd name="T7" fmla="*/ 66 h 73"/>
                  <a:gd name="T8" fmla="*/ 3 w 39"/>
                  <a:gd name="T9" fmla="*/ 59 h 73"/>
                  <a:gd name="T10" fmla="*/ 0 w 39"/>
                  <a:gd name="T11" fmla="*/ 50 h 73"/>
                  <a:gd name="T12" fmla="*/ 0 w 39"/>
                  <a:gd name="T13" fmla="*/ 41 h 73"/>
                  <a:gd name="T14" fmla="*/ 1 w 39"/>
                  <a:gd name="T15" fmla="*/ 27 h 73"/>
                  <a:gd name="T16" fmla="*/ 6 w 39"/>
                  <a:gd name="T17" fmla="*/ 16 h 73"/>
                  <a:gd name="T18" fmla="*/ 13 w 39"/>
                  <a:gd name="T19" fmla="*/ 7 h 73"/>
                  <a:gd name="T20" fmla="*/ 23 w 39"/>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73">
                    <a:moveTo>
                      <a:pt x="23" y="0"/>
                    </a:moveTo>
                    <a:cubicBezTo>
                      <a:pt x="39" y="42"/>
                      <a:pt x="39" y="42"/>
                      <a:pt x="39" y="42"/>
                    </a:cubicBezTo>
                    <a:cubicBezTo>
                      <a:pt x="11" y="73"/>
                      <a:pt x="11" y="73"/>
                      <a:pt x="11" y="73"/>
                    </a:cubicBezTo>
                    <a:cubicBezTo>
                      <a:pt x="9" y="71"/>
                      <a:pt x="8" y="69"/>
                      <a:pt x="6" y="66"/>
                    </a:cubicBezTo>
                    <a:cubicBezTo>
                      <a:pt x="5" y="64"/>
                      <a:pt x="4" y="61"/>
                      <a:pt x="3" y="59"/>
                    </a:cubicBezTo>
                    <a:cubicBezTo>
                      <a:pt x="2" y="56"/>
                      <a:pt x="1" y="53"/>
                      <a:pt x="0" y="50"/>
                    </a:cubicBezTo>
                    <a:cubicBezTo>
                      <a:pt x="0" y="47"/>
                      <a:pt x="0" y="44"/>
                      <a:pt x="0" y="41"/>
                    </a:cubicBezTo>
                    <a:cubicBezTo>
                      <a:pt x="0" y="36"/>
                      <a:pt x="0" y="32"/>
                      <a:pt x="1" y="27"/>
                    </a:cubicBezTo>
                    <a:cubicBezTo>
                      <a:pt x="2" y="23"/>
                      <a:pt x="4" y="19"/>
                      <a:pt x="6" y="16"/>
                    </a:cubicBezTo>
                    <a:cubicBezTo>
                      <a:pt x="8" y="12"/>
                      <a:pt x="11" y="9"/>
                      <a:pt x="13" y="7"/>
                    </a:cubicBezTo>
                    <a:cubicBezTo>
                      <a:pt x="16" y="4"/>
                      <a:pt x="19" y="2"/>
                      <a:pt x="23" y="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74" name="Freeform 308"/>
              <p:cNvSpPr>
                <a:spLocks/>
              </p:cNvSpPr>
              <p:nvPr/>
            </p:nvSpPr>
            <p:spPr bwMode="auto">
              <a:xfrm>
                <a:off x="5907" y="2298"/>
                <a:ext cx="14" cy="39"/>
              </a:xfrm>
              <a:custGeom>
                <a:avLst/>
                <a:gdLst>
                  <a:gd name="T0" fmla="*/ 14 w 14"/>
                  <a:gd name="T1" fmla="*/ 0 h 39"/>
                  <a:gd name="T2" fmla="*/ 14 w 14"/>
                  <a:gd name="T3" fmla="*/ 37 h 39"/>
                  <a:gd name="T4" fmla="*/ 0 w 14"/>
                  <a:gd name="T5" fmla="*/ 39 h 39"/>
                  <a:gd name="T6" fmla="*/ 0 w 14"/>
                  <a:gd name="T7" fmla="*/ 1 h 39"/>
                  <a:gd name="T8" fmla="*/ 14 w 14"/>
                  <a:gd name="T9" fmla="*/ 0 h 39"/>
                </a:gdLst>
                <a:ahLst/>
                <a:cxnLst>
                  <a:cxn ang="0">
                    <a:pos x="T0" y="T1"/>
                  </a:cxn>
                  <a:cxn ang="0">
                    <a:pos x="T2" y="T3"/>
                  </a:cxn>
                  <a:cxn ang="0">
                    <a:pos x="T4" y="T5"/>
                  </a:cxn>
                  <a:cxn ang="0">
                    <a:pos x="T6" y="T7"/>
                  </a:cxn>
                  <a:cxn ang="0">
                    <a:pos x="T8" y="T9"/>
                  </a:cxn>
                </a:cxnLst>
                <a:rect l="0" t="0" r="r" b="b"/>
                <a:pathLst>
                  <a:path w="14" h="39">
                    <a:moveTo>
                      <a:pt x="14" y="0"/>
                    </a:moveTo>
                    <a:lnTo>
                      <a:pt x="14" y="37"/>
                    </a:lnTo>
                    <a:lnTo>
                      <a:pt x="0" y="39"/>
                    </a:lnTo>
                    <a:lnTo>
                      <a:pt x="0" y="1"/>
                    </a:lnTo>
                    <a:lnTo>
                      <a:pt x="14"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75" name="Freeform 309"/>
              <p:cNvSpPr>
                <a:spLocks/>
              </p:cNvSpPr>
              <p:nvPr/>
            </p:nvSpPr>
            <p:spPr bwMode="auto">
              <a:xfrm>
                <a:off x="5887" y="2317"/>
                <a:ext cx="14" cy="21"/>
              </a:xfrm>
              <a:custGeom>
                <a:avLst/>
                <a:gdLst>
                  <a:gd name="T0" fmla="*/ 14 w 14"/>
                  <a:gd name="T1" fmla="*/ 0 h 21"/>
                  <a:gd name="T2" fmla="*/ 14 w 14"/>
                  <a:gd name="T3" fmla="*/ 20 h 21"/>
                  <a:gd name="T4" fmla="*/ 0 w 14"/>
                  <a:gd name="T5" fmla="*/ 21 h 21"/>
                  <a:gd name="T6" fmla="*/ 0 w 14"/>
                  <a:gd name="T7" fmla="*/ 2 h 21"/>
                  <a:gd name="T8" fmla="*/ 14 w 14"/>
                  <a:gd name="T9" fmla="*/ 0 h 21"/>
                </a:gdLst>
                <a:ahLst/>
                <a:cxnLst>
                  <a:cxn ang="0">
                    <a:pos x="T0" y="T1"/>
                  </a:cxn>
                  <a:cxn ang="0">
                    <a:pos x="T2" y="T3"/>
                  </a:cxn>
                  <a:cxn ang="0">
                    <a:pos x="T4" y="T5"/>
                  </a:cxn>
                  <a:cxn ang="0">
                    <a:pos x="T6" y="T7"/>
                  </a:cxn>
                  <a:cxn ang="0">
                    <a:pos x="T8" y="T9"/>
                  </a:cxn>
                </a:cxnLst>
                <a:rect l="0" t="0" r="r" b="b"/>
                <a:pathLst>
                  <a:path w="14" h="21">
                    <a:moveTo>
                      <a:pt x="14" y="0"/>
                    </a:moveTo>
                    <a:lnTo>
                      <a:pt x="14" y="20"/>
                    </a:lnTo>
                    <a:lnTo>
                      <a:pt x="0" y="21"/>
                    </a:lnTo>
                    <a:lnTo>
                      <a:pt x="0" y="2"/>
                    </a:lnTo>
                    <a:lnTo>
                      <a:pt x="14"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76" name="Rectangle 310"/>
              <p:cNvSpPr>
                <a:spLocks noChangeArrowheads="1"/>
              </p:cNvSpPr>
              <p:nvPr/>
            </p:nvSpPr>
            <p:spPr bwMode="auto">
              <a:xfrm>
                <a:off x="5866" y="2264"/>
                <a:ext cx="14" cy="7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77" name="Freeform 311"/>
              <p:cNvSpPr>
                <a:spLocks/>
              </p:cNvSpPr>
              <p:nvPr/>
            </p:nvSpPr>
            <p:spPr bwMode="auto">
              <a:xfrm>
                <a:off x="5845" y="2309"/>
                <a:ext cx="14" cy="33"/>
              </a:xfrm>
              <a:custGeom>
                <a:avLst/>
                <a:gdLst>
                  <a:gd name="T0" fmla="*/ 14 w 14"/>
                  <a:gd name="T1" fmla="*/ 0 h 33"/>
                  <a:gd name="T2" fmla="*/ 14 w 14"/>
                  <a:gd name="T3" fmla="*/ 32 h 33"/>
                  <a:gd name="T4" fmla="*/ 0 w 14"/>
                  <a:gd name="T5" fmla="*/ 33 h 33"/>
                  <a:gd name="T6" fmla="*/ 0 w 14"/>
                  <a:gd name="T7" fmla="*/ 1 h 33"/>
                  <a:gd name="T8" fmla="*/ 14 w 14"/>
                  <a:gd name="T9" fmla="*/ 0 h 33"/>
                </a:gdLst>
                <a:ahLst/>
                <a:cxnLst>
                  <a:cxn ang="0">
                    <a:pos x="T0" y="T1"/>
                  </a:cxn>
                  <a:cxn ang="0">
                    <a:pos x="T2" y="T3"/>
                  </a:cxn>
                  <a:cxn ang="0">
                    <a:pos x="T4" y="T5"/>
                  </a:cxn>
                  <a:cxn ang="0">
                    <a:pos x="T6" y="T7"/>
                  </a:cxn>
                  <a:cxn ang="0">
                    <a:pos x="T8" y="T9"/>
                  </a:cxn>
                </a:cxnLst>
                <a:rect l="0" t="0" r="r" b="b"/>
                <a:pathLst>
                  <a:path w="14" h="33">
                    <a:moveTo>
                      <a:pt x="14" y="0"/>
                    </a:moveTo>
                    <a:lnTo>
                      <a:pt x="14" y="32"/>
                    </a:lnTo>
                    <a:lnTo>
                      <a:pt x="0" y="33"/>
                    </a:lnTo>
                    <a:lnTo>
                      <a:pt x="0" y="1"/>
                    </a:ln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78" name="Freeform 312"/>
              <p:cNvSpPr>
                <a:spLocks/>
              </p:cNvSpPr>
              <p:nvPr/>
            </p:nvSpPr>
            <p:spPr bwMode="auto">
              <a:xfrm>
                <a:off x="5823" y="2323"/>
                <a:ext cx="15" cy="21"/>
              </a:xfrm>
              <a:custGeom>
                <a:avLst/>
                <a:gdLst>
                  <a:gd name="T0" fmla="*/ 15 w 15"/>
                  <a:gd name="T1" fmla="*/ 0 h 21"/>
                  <a:gd name="T2" fmla="*/ 15 w 15"/>
                  <a:gd name="T3" fmla="*/ 19 h 21"/>
                  <a:gd name="T4" fmla="*/ 0 w 15"/>
                  <a:gd name="T5" fmla="*/ 21 h 21"/>
                  <a:gd name="T6" fmla="*/ 0 w 15"/>
                  <a:gd name="T7" fmla="*/ 0 h 21"/>
                  <a:gd name="T8" fmla="*/ 15 w 15"/>
                  <a:gd name="T9" fmla="*/ 0 h 21"/>
                </a:gdLst>
                <a:ahLst/>
                <a:cxnLst>
                  <a:cxn ang="0">
                    <a:pos x="T0" y="T1"/>
                  </a:cxn>
                  <a:cxn ang="0">
                    <a:pos x="T2" y="T3"/>
                  </a:cxn>
                  <a:cxn ang="0">
                    <a:pos x="T4" y="T5"/>
                  </a:cxn>
                  <a:cxn ang="0">
                    <a:pos x="T6" y="T7"/>
                  </a:cxn>
                  <a:cxn ang="0">
                    <a:pos x="T8" y="T9"/>
                  </a:cxn>
                </a:cxnLst>
                <a:rect l="0" t="0" r="r" b="b"/>
                <a:pathLst>
                  <a:path w="15" h="21">
                    <a:moveTo>
                      <a:pt x="15" y="0"/>
                    </a:moveTo>
                    <a:lnTo>
                      <a:pt x="15" y="19"/>
                    </a:lnTo>
                    <a:lnTo>
                      <a:pt x="0" y="21"/>
                    </a:lnTo>
                    <a:lnTo>
                      <a:pt x="0" y="0"/>
                    </a:lnTo>
                    <a:lnTo>
                      <a:pt x="15"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79" name="Freeform 313"/>
              <p:cNvSpPr>
                <a:spLocks/>
              </p:cNvSpPr>
              <p:nvPr/>
            </p:nvSpPr>
            <p:spPr bwMode="auto">
              <a:xfrm>
                <a:off x="5799" y="2264"/>
                <a:ext cx="16" cy="81"/>
              </a:xfrm>
              <a:custGeom>
                <a:avLst/>
                <a:gdLst>
                  <a:gd name="T0" fmla="*/ 16 w 16"/>
                  <a:gd name="T1" fmla="*/ 0 h 81"/>
                  <a:gd name="T2" fmla="*/ 16 w 16"/>
                  <a:gd name="T3" fmla="*/ 80 h 81"/>
                  <a:gd name="T4" fmla="*/ 0 w 16"/>
                  <a:gd name="T5" fmla="*/ 81 h 81"/>
                  <a:gd name="T6" fmla="*/ 0 w 16"/>
                  <a:gd name="T7" fmla="*/ 0 h 81"/>
                  <a:gd name="T8" fmla="*/ 16 w 16"/>
                  <a:gd name="T9" fmla="*/ 0 h 81"/>
                </a:gdLst>
                <a:ahLst/>
                <a:cxnLst>
                  <a:cxn ang="0">
                    <a:pos x="T0" y="T1"/>
                  </a:cxn>
                  <a:cxn ang="0">
                    <a:pos x="T2" y="T3"/>
                  </a:cxn>
                  <a:cxn ang="0">
                    <a:pos x="T4" y="T5"/>
                  </a:cxn>
                  <a:cxn ang="0">
                    <a:pos x="T6" y="T7"/>
                  </a:cxn>
                  <a:cxn ang="0">
                    <a:pos x="T8" y="T9"/>
                  </a:cxn>
                </a:cxnLst>
                <a:rect l="0" t="0" r="r" b="b"/>
                <a:pathLst>
                  <a:path w="16" h="81">
                    <a:moveTo>
                      <a:pt x="16" y="0"/>
                    </a:moveTo>
                    <a:lnTo>
                      <a:pt x="16" y="80"/>
                    </a:lnTo>
                    <a:lnTo>
                      <a:pt x="0" y="81"/>
                    </a:lnTo>
                    <a:lnTo>
                      <a:pt x="0" y="0"/>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80" name="Freeform 314"/>
              <p:cNvSpPr>
                <a:spLocks/>
              </p:cNvSpPr>
              <p:nvPr/>
            </p:nvSpPr>
            <p:spPr bwMode="auto">
              <a:xfrm>
                <a:off x="5750" y="2188"/>
                <a:ext cx="17" cy="161"/>
              </a:xfrm>
              <a:custGeom>
                <a:avLst/>
                <a:gdLst>
                  <a:gd name="T0" fmla="*/ 17 w 17"/>
                  <a:gd name="T1" fmla="*/ 2 h 161"/>
                  <a:gd name="T2" fmla="*/ 17 w 17"/>
                  <a:gd name="T3" fmla="*/ 160 h 161"/>
                  <a:gd name="T4" fmla="*/ 0 w 17"/>
                  <a:gd name="T5" fmla="*/ 161 h 161"/>
                  <a:gd name="T6" fmla="*/ 0 w 17"/>
                  <a:gd name="T7" fmla="*/ 0 h 161"/>
                  <a:gd name="T8" fmla="*/ 17 w 17"/>
                  <a:gd name="T9" fmla="*/ 2 h 161"/>
                </a:gdLst>
                <a:ahLst/>
                <a:cxnLst>
                  <a:cxn ang="0">
                    <a:pos x="T0" y="T1"/>
                  </a:cxn>
                  <a:cxn ang="0">
                    <a:pos x="T2" y="T3"/>
                  </a:cxn>
                  <a:cxn ang="0">
                    <a:pos x="T4" y="T5"/>
                  </a:cxn>
                  <a:cxn ang="0">
                    <a:pos x="T6" y="T7"/>
                  </a:cxn>
                  <a:cxn ang="0">
                    <a:pos x="T8" y="T9"/>
                  </a:cxn>
                </a:cxnLst>
                <a:rect l="0" t="0" r="r" b="b"/>
                <a:pathLst>
                  <a:path w="17" h="161">
                    <a:moveTo>
                      <a:pt x="17" y="2"/>
                    </a:moveTo>
                    <a:lnTo>
                      <a:pt x="17" y="160"/>
                    </a:lnTo>
                    <a:lnTo>
                      <a:pt x="0" y="161"/>
                    </a:lnTo>
                    <a:lnTo>
                      <a:pt x="0" y="0"/>
                    </a:lnTo>
                    <a:lnTo>
                      <a:pt x="17"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81" name="Freeform 315"/>
              <p:cNvSpPr>
                <a:spLocks/>
              </p:cNvSpPr>
              <p:nvPr/>
            </p:nvSpPr>
            <p:spPr bwMode="auto">
              <a:xfrm>
                <a:off x="5775" y="2305"/>
                <a:ext cx="17" cy="43"/>
              </a:xfrm>
              <a:custGeom>
                <a:avLst/>
                <a:gdLst>
                  <a:gd name="T0" fmla="*/ 17 w 17"/>
                  <a:gd name="T1" fmla="*/ 0 h 43"/>
                  <a:gd name="T2" fmla="*/ 17 w 17"/>
                  <a:gd name="T3" fmla="*/ 42 h 43"/>
                  <a:gd name="T4" fmla="*/ 0 w 17"/>
                  <a:gd name="T5" fmla="*/ 43 h 43"/>
                  <a:gd name="T6" fmla="*/ 0 w 17"/>
                  <a:gd name="T7" fmla="*/ 0 h 43"/>
                  <a:gd name="T8" fmla="*/ 17 w 17"/>
                  <a:gd name="T9" fmla="*/ 0 h 43"/>
                </a:gdLst>
                <a:ahLst/>
                <a:cxnLst>
                  <a:cxn ang="0">
                    <a:pos x="T0" y="T1"/>
                  </a:cxn>
                  <a:cxn ang="0">
                    <a:pos x="T2" y="T3"/>
                  </a:cxn>
                  <a:cxn ang="0">
                    <a:pos x="T4" y="T5"/>
                  </a:cxn>
                  <a:cxn ang="0">
                    <a:pos x="T6" y="T7"/>
                  </a:cxn>
                  <a:cxn ang="0">
                    <a:pos x="T8" y="T9"/>
                  </a:cxn>
                </a:cxnLst>
                <a:rect l="0" t="0" r="r" b="b"/>
                <a:pathLst>
                  <a:path w="17" h="43">
                    <a:moveTo>
                      <a:pt x="17" y="0"/>
                    </a:moveTo>
                    <a:lnTo>
                      <a:pt x="17" y="42"/>
                    </a:lnTo>
                    <a:lnTo>
                      <a:pt x="0" y="43"/>
                    </a:lnTo>
                    <a:lnTo>
                      <a:pt x="0" y="0"/>
                    </a:lnTo>
                    <a:lnTo>
                      <a:pt x="1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82" name="Freeform 316"/>
              <p:cNvSpPr>
                <a:spLocks/>
              </p:cNvSpPr>
              <p:nvPr/>
            </p:nvSpPr>
            <p:spPr bwMode="auto">
              <a:xfrm>
                <a:off x="6534" y="1987"/>
                <a:ext cx="18" cy="68"/>
              </a:xfrm>
              <a:custGeom>
                <a:avLst/>
                <a:gdLst>
                  <a:gd name="T0" fmla="*/ 17 w 18"/>
                  <a:gd name="T1" fmla="*/ 0 h 68"/>
                  <a:gd name="T2" fmla="*/ 18 w 18"/>
                  <a:gd name="T3" fmla="*/ 67 h 68"/>
                  <a:gd name="T4" fmla="*/ 2 w 18"/>
                  <a:gd name="T5" fmla="*/ 68 h 68"/>
                  <a:gd name="T6" fmla="*/ 0 w 18"/>
                  <a:gd name="T7" fmla="*/ 2 h 68"/>
                  <a:gd name="T8" fmla="*/ 17 w 18"/>
                  <a:gd name="T9" fmla="*/ 0 h 68"/>
                </a:gdLst>
                <a:ahLst/>
                <a:cxnLst>
                  <a:cxn ang="0">
                    <a:pos x="T0" y="T1"/>
                  </a:cxn>
                  <a:cxn ang="0">
                    <a:pos x="T2" y="T3"/>
                  </a:cxn>
                  <a:cxn ang="0">
                    <a:pos x="T4" y="T5"/>
                  </a:cxn>
                  <a:cxn ang="0">
                    <a:pos x="T6" y="T7"/>
                  </a:cxn>
                  <a:cxn ang="0">
                    <a:pos x="T8" y="T9"/>
                  </a:cxn>
                </a:cxnLst>
                <a:rect l="0" t="0" r="r" b="b"/>
                <a:pathLst>
                  <a:path w="18" h="68">
                    <a:moveTo>
                      <a:pt x="17" y="0"/>
                    </a:moveTo>
                    <a:lnTo>
                      <a:pt x="18" y="67"/>
                    </a:lnTo>
                    <a:lnTo>
                      <a:pt x="2" y="68"/>
                    </a:lnTo>
                    <a:lnTo>
                      <a:pt x="0" y="2"/>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83" name="Freeform 317"/>
              <p:cNvSpPr>
                <a:spLocks/>
              </p:cNvSpPr>
              <p:nvPr/>
            </p:nvSpPr>
            <p:spPr bwMode="auto">
              <a:xfrm>
                <a:off x="6583" y="2005"/>
                <a:ext cx="17" cy="45"/>
              </a:xfrm>
              <a:custGeom>
                <a:avLst/>
                <a:gdLst>
                  <a:gd name="T0" fmla="*/ 17 w 17"/>
                  <a:gd name="T1" fmla="*/ 0 h 45"/>
                  <a:gd name="T2" fmla="*/ 17 w 17"/>
                  <a:gd name="T3" fmla="*/ 42 h 45"/>
                  <a:gd name="T4" fmla="*/ 0 w 17"/>
                  <a:gd name="T5" fmla="*/ 45 h 45"/>
                  <a:gd name="T6" fmla="*/ 0 w 17"/>
                  <a:gd name="T7" fmla="*/ 1 h 45"/>
                  <a:gd name="T8" fmla="*/ 17 w 17"/>
                  <a:gd name="T9" fmla="*/ 0 h 45"/>
                </a:gdLst>
                <a:ahLst/>
                <a:cxnLst>
                  <a:cxn ang="0">
                    <a:pos x="T0" y="T1"/>
                  </a:cxn>
                  <a:cxn ang="0">
                    <a:pos x="T2" y="T3"/>
                  </a:cxn>
                  <a:cxn ang="0">
                    <a:pos x="T4" y="T5"/>
                  </a:cxn>
                  <a:cxn ang="0">
                    <a:pos x="T6" y="T7"/>
                  </a:cxn>
                  <a:cxn ang="0">
                    <a:pos x="T8" y="T9"/>
                  </a:cxn>
                </a:cxnLst>
                <a:rect l="0" t="0" r="r" b="b"/>
                <a:pathLst>
                  <a:path w="17" h="45">
                    <a:moveTo>
                      <a:pt x="17" y="0"/>
                    </a:moveTo>
                    <a:lnTo>
                      <a:pt x="17" y="42"/>
                    </a:lnTo>
                    <a:lnTo>
                      <a:pt x="0" y="45"/>
                    </a:lnTo>
                    <a:lnTo>
                      <a:pt x="0" y="1"/>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84" name="Freeform 318"/>
              <p:cNvSpPr>
                <a:spLocks/>
              </p:cNvSpPr>
              <p:nvPr/>
            </p:nvSpPr>
            <p:spPr bwMode="auto">
              <a:xfrm>
                <a:off x="6607" y="1960"/>
                <a:ext cx="17" cy="87"/>
              </a:xfrm>
              <a:custGeom>
                <a:avLst/>
                <a:gdLst>
                  <a:gd name="T0" fmla="*/ 16 w 17"/>
                  <a:gd name="T1" fmla="*/ 0 h 87"/>
                  <a:gd name="T2" fmla="*/ 17 w 17"/>
                  <a:gd name="T3" fmla="*/ 84 h 87"/>
                  <a:gd name="T4" fmla="*/ 0 w 17"/>
                  <a:gd name="T5" fmla="*/ 87 h 87"/>
                  <a:gd name="T6" fmla="*/ 0 w 17"/>
                  <a:gd name="T7" fmla="*/ 3 h 87"/>
                  <a:gd name="T8" fmla="*/ 16 w 17"/>
                  <a:gd name="T9" fmla="*/ 0 h 87"/>
                </a:gdLst>
                <a:ahLst/>
                <a:cxnLst>
                  <a:cxn ang="0">
                    <a:pos x="T0" y="T1"/>
                  </a:cxn>
                  <a:cxn ang="0">
                    <a:pos x="T2" y="T3"/>
                  </a:cxn>
                  <a:cxn ang="0">
                    <a:pos x="T4" y="T5"/>
                  </a:cxn>
                  <a:cxn ang="0">
                    <a:pos x="T6" y="T7"/>
                  </a:cxn>
                  <a:cxn ang="0">
                    <a:pos x="T8" y="T9"/>
                  </a:cxn>
                </a:cxnLst>
                <a:rect l="0" t="0" r="r" b="b"/>
                <a:pathLst>
                  <a:path w="17" h="87">
                    <a:moveTo>
                      <a:pt x="16" y="0"/>
                    </a:moveTo>
                    <a:lnTo>
                      <a:pt x="17" y="84"/>
                    </a:lnTo>
                    <a:lnTo>
                      <a:pt x="0" y="87"/>
                    </a:lnTo>
                    <a:lnTo>
                      <a:pt x="0" y="3"/>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85" name="Freeform 319"/>
              <p:cNvSpPr>
                <a:spLocks/>
              </p:cNvSpPr>
              <p:nvPr/>
            </p:nvSpPr>
            <p:spPr bwMode="auto">
              <a:xfrm>
                <a:off x="6631" y="2020"/>
                <a:ext cx="17" cy="23"/>
              </a:xfrm>
              <a:custGeom>
                <a:avLst/>
                <a:gdLst>
                  <a:gd name="T0" fmla="*/ 17 w 17"/>
                  <a:gd name="T1" fmla="*/ 0 h 23"/>
                  <a:gd name="T2" fmla="*/ 17 w 17"/>
                  <a:gd name="T3" fmla="*/ 21 h 23"/>
                  <a:gd name="T4" fmla="*/ 0 w 17"/>
                  <a:gd name="T5" fmla="*/ 23 h 23"/>
                  <a:gd name="T6" fmla="*/ 0 w 17"/>
                  <a:gd name="T7" fmla="*/ 2 h 23"/>
                  <a:gd name="T8" fmla="*/ 17 w 17"/>
                  <a:gd name="T9" fmla="*/ 0 h 23"/>
                </a:gdLst>
                <a:ahLst/>
                <a:cxnLst>
                  <a:cxn ang="0">
                    <a:pos x="T0" y="T1"/>
                  </a:cxn>
                  <a:cxn ang="0">
                    <a:pos x="T2" y="T3"/>
                  </a:cxn>
                  <a:cxn ang="0">
                    <a:pos x="T4" y="T5"/>
                  </a:cxn>
                  <a:cxn ang="0">
                    <a:pos x="T6" y="T7"/>
                  </a:cxn>
                  <a:cxn ang="0">
                    <a:pos x="T8" y="T9"/>
                  </a:cxn>
                </a:cxnLst>
                <a:rect l="0" t="0" r="r" b="b"/>
                <a:pathLst>
                  <a:path w="17" h="23">
                    <a:moveTo>
                      <a:pt x="17" y="0"/>
                    </a:moveTo>
                    <a:lnTo>
                      <a:pt x="17" y="21"/>
                    </a:lnTo>
                    <a:lnTo>
                      <a:pt x="0" y="23"/>
                    </a:lnTo>
                    <a:lnTo>
                      <a:pt x="0" y="2"/>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86" name="Freeform 320"/>
              <p:cNvSpPr>
                <a:spLocks/>
              </p:cNvSpPr>
              <p:nvPr/>
            </p:nvSpPr>
            <p:spPr bwMode="auto">
              <a:xfrm>
                <a:off x="6558" y="1890"/>
                <a:ext cx="18" cy="162"/>
              </a:xfrm>
              <a:custGeom>
                <a:avLst/>
                <a:gdLst>
                  <a:gd name="T0" fmla="*/ 17 w 18"/>
                  <a:gd name="T1" fmla="*/ 0 h 162"/>
                  <a:gd name="T2" fmla="*/ 18 w 18"/>
                  <a:gd name="T3" fmla="*/ 161 h 162"/>
                  <a:gd name="T4" fmla="*/ 2 w 18"/>
                  <a:gd name="T5" fmla="*/ 162 h 162"/>
                  <a:gd name="T6" fmla="*/ 0 w 18"/>
                  <a:gd name="T7" fmla="*/ 3 h 162"/>
                  <a:gd name="T8" fmla="*/ 17 w 18"/>
                  <a:gd name="T9" fmla="*/ 0 h 162"/>
                </a:gdLst>
                <a:ahLst/>
                <a:cxnLst>
                  <a:cxn ang="0">
                    <a:pos x="T0" y="T1"/>
                  </a:cxn>
                  <a:cxn ang="0">
                    <a:pos x="T2" y="T3"/>
                  </a:cxn>
                  <a:cxn ang="0">
                    <a:pos x="T4" y="T5"/>
                  </a:cxn>
                  <a:cxn ang="0">
                    <a:pos x="T6" y="T7"/>
                  </a:cxn>
                  <a:cxn ang="0">
                    <a:pos x="T8" y="T9"/>
                  </a:cxn>
                </a:cxnLst>
                <a:rect l="0" t="0" r="r" b="b"/>
                <a:pathLst>
                  <a:path w="18" h="162">
                    <a:moveTo>
                      <a:pt x="17" y="0"/>
                    </a:moveTo>
                    <a:lnTo>
                      <a:pt x="18" y="161"/>
                    </a:lnTo>
                    <a:lnTo>
                      <a:pt x="2" y="162"/>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87" name="Freeform 321"/>
              <p:cNvSpPr>
                <a:spLocks/>
              </p:cNvSpPr>
              <p:nvPr/>
            </p:nvSpPr>
            <p:spPr bwMode="auto">
              <a:xfrm>
                <a:off x="6655" y="2003"/>
                <a:ext cx="17" cy="37"/>
              </a:xfrm>
              <a:custGeom>
                <a:avLst/>
                <a:gdLst>
                  <a:gd name="T0" fmla="*/ 17 w 17"/>
                  <a:gd name="T1" fmla="*/ 0 h 37"/>
                  <a:gd name="T2" fmla="*/ 17 w 17"/>
                  <a:gd name="T3" fmla="*/ 35 h 37"/>
                  <a:gd name="T4" fmla="*/ 0 w 17"/>
                  <a:gd name="T5" fmla="*/ 37 h 37"/>
                  <a:gd name="T6" fmla="*/ 0 w 17"/>
                  <a:gd name="T7" fmla="*/ 3 h 37"/>
                  <a:gd name="T8" fmla="*/ 17 w 17"/>
                  <a:gd name="T9" fmla="*/ 0 h 37"/>
                </a:gdLst>
                <a:ahLst/>
                <a:cxnLst>
                  <a:cxn ang="0">
                    <a:pos x="T0" y="T1"/>
                  </a:cxn>
                  <a:cxn ang="0">
                    <a:pos x="T2" y="T3"/>
                  </a:cxn>
                  <a:cxn ang="0">
                    <a:pos x="T4" y="T5"/>
                  </a:cxn>
                  <a:cxn ang="0">
                    <a:pos x="T6" y="T7"/>
                  </a:cxn>
                  <a:cxn ang="0">
                    <a:pos x="T8" y="T9"/>
                  </a:cxn>
                </a:cxnLst>
                <a:rect l="0" t="0" r="r" b="b"/>
                <a:pathLst>
                  <a:path w="17" h="37">
                    <a:moveTo>
                      <a:pt x="17" y="0"/>
                    </a:moveTo>
                    <a:lnTo>
                      <a:pt x="17" y="35"/>
                    </a:lnTo>
                    <a:lnTo>
                      <a:pt x="0" y="37"/>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88" name="Freeform 322"/>
              <p:cNvSpPr>
                <a:spLocks/>
              </p:cNvSpPr>
              <p:nvPr/>
            </p:nvSpPr>
            <p:spPr bwMode="auto">
              <a:xfrm>
                <a:off x="6702" y="2009"/>
                <a:ext cx="17" cy="25"/>
              </a:xfrm>
              <a:custGeom>
                <a:avLst/>
                <a:gdLst>
                  <a:gd name="T0" fmla="*/ 17 w 17"/>
                  <a:gd name="T1" fmla="*/ 0 h 25"/>
                  <a:gd name="T2" fmla="*/ 17 w 17"/>
                  <a:gd name="T3" fmla="*/ 22 h 25"/>
                  <a:gd name="T4" fmla="*/ 2 w 17"/>
                  <a:gd name="T5" fmla="*/ 25 h 25"/>
                  <a:gd name="T6" fmla="*/ 0 w 17"/>
                  <a:gd name="T7" fmla="*/ 3 h 25"/>
                  <a:gd name="T8" fmla="*/ 17 w 17"/>
                  <a:gd name="T9" fmla="*/ 0 h 25"/>
                </a:gdLst>
                <a:ahLst/>
                <a:cxnLst>
                  <a:cxn ang="0">
                    <a:pos x="T0" y="T1"/>
                  </a:cxn>
                  <a:cxn ang="0">
                    <a:pos x="T2" y="T3"/>
                  </a:cxn>
                  <a:cxn ang="0">
                    <a:pos x="T4" y="T5"/>
                  </a:cxn>
                  <a:cxn ang="0">
                    <a:pos x="T6" y="T7"/>
                  </a:cxn>
                  <a:cxn ang="0">
                    <a:pos x="T8" y="T9"/>
                  </a:cxn>
                </a:cxnLst>
                <a:rect l="0" t="0" r="r" b="b"/>
                <a:pathLst>
                  <a:path w="17" h="25">
                    <a:moveTo>
                      <a:pt x="17" y="0"/>
                    </a:moveTo>
                    <a:lnTo>
                      <a:pt x="17" y="22"/>
                    </a:lnTo>
                    <a:lnTo>
                      <a:pt x="2" y="25"/>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89" name="Freeform 323"/>
              <p:cNvSpPr>
                <a:spLocks/>
              </p:cNvSpPr>
              <p:nvPr/>
            </p:nvSpPr>
            <p:spPr bwMode="auto">
              <a:xfrm>
                <a:off x="6726" y="1985"/>
                <a:ext cx="17" cy="46"/>
              </a:xfrm>
              <a:custGeom>
                <a:avLst/>
                <a:gdLst>
                  <a:gd name="T0" fmla="*/ 17 w 17"/>
                  <a:gd name="T1" fmla="*/ 0 h 46"/>
                  <a:gd name="T2" fmla="*/ 17 w 17"/>
                  <a:gd name="T3" fmla="*/ 44 h 46"/>
                  <a:gd name="T4" fmla="*/ 2 w 17"/>
                  <a:gd name="T5" fmla="*/ 46 h 46"/>
                  <a:gd name="T6" fmla="*/ 0 w 17"/>
                  <a:gd name="T7" fmla="*/ 2 h 46"/>
                  <a:gd name="T8" fmla="*/ 17 w 17"/>
                  <a:gd name="T9" fmla="*/ 0 h 46"/>
                </a:gdLst>
                <a:ahLst/>
                <a:cxnLst>
                  <a:cxn ang="0">
                    <a:pos x="T0" y="T1"/>
                  </a:cxn>
                  <a:cxn ang="0">
                    <a:pos x="T2" y="T3"/>
                  </a:cxn>
                  <a:cxn ang="0">
                    <a:pos x="T4" y="T5"/>
                  </a:cxn>
                  <a:cxn ang="0">
                    <a:pos x="T6" y="T7"/>
                  </a:cxn>
                  <a:cxn ang="0">
                    <a:pos x="T8" y="T9"/>
                  </a:cxn>
                </a:cxnLst>
                <a:rect l="0" t="0" r="r" b="b"/>
                <a:pathLst>
                  <a:path w="17" h="46">
                    <a:moveTo>
                      <a:pt x="17" y="0"/>
                    </a:moveTo>
                    <a:lnTo>
                      <a:pt x="17" y="44"/>
                    </a:lnTo>
                    <a:lnTo>
                      <a:pt x="2" y="46"/>
                    </a:lnTo>
                    <a:lnTo>
                      <a:pt x="0" y="2"/>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90" name="Freeform 324"/>
              <p:cNvSpPr>
                <a:spLocks/>
              </p:cNvSpPr>
              <p:nvPr/>
            </p:nvSpPr>
            <p:spPr bwMode="auto">
              <a:xfrm>
                <a:off x="6751" y="2015"/>
                <a:ext cx="16" cy="12"/>
              </a:xfrm>
              <a:custGeom>
                <a:avLst/>
                <a:gdLst>
                  <a:gd name="T0" fmla="*/ 16 w 16"/>
                  <a:gd name="T1" fmla="*/ 0 h 12"/>
                  <a:gd name="T2" fmla="*/ 16 w 16"/>
                  <a:gd name="T3" fmla="*/ 11 h 12"/>
                  <a:gd name="T4" fmla="*/ 0 w 16"/>
                  <a:gd name="T5" fmla="*/ 12 h 12"/>
                  <a:gd name="T6" fmla="*/ 0 w 16"/>
                  <a:gd name="T7" fmla="*/ 1 h 12"/>
                  <a:gd name="T8" fmla="*/ 16 w 16"/>
                  <a:gd name="T9" fmla="*/ 0 h 12"/>
                </a:gdLst>
                <a:ahLst/>
                <a:cxnLst>
                  <a:cxn ang="0">
                    <a:pos x="T0" y="T1"/>
                  </a:cxn>
                  <a:cxn ang="0">
                    <a:pos x="T2" y="T3"/>
                  </a:cxn>
                  <a:cxn ang="0">
                    <a:pos x="T4" y="T5"/>
                  </a:cxn>
                  <a:cxn ang="0">
                    <a:pos x="T6" y="T7"/>
                  </a:cxn>
                  <a:cxn ang="0">
                    <a:pos x="T8" y="T9"/>
                  </a:cxn>
                </a:cxnLst>
                <a:rect l="0" t="0" r="r" b="b"/>
                <a:pathLst>
                  <a:path w="16" h="12">
                    <a:moveTo>
                      <a:pt x="16" y="0"/>
                    </a:moveTo>
                    <a:lnTo>
                      <a:pt x="16" y="11"/>
                    </a:lnTo>
                    <a:lnTo>
                      <a:pt x="0" y="12"/>
                    </a:lnTo>
                    <a:lnTo>
                      <a:pt x="0" y="1"/>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91" name="Freeform 325"/>
              <p:cNvSpPr>
                <a:spLocks/>
              </p:cNvSpPr>
              <p:nvPr/>
            </p:nvSpPr>
            <p:spPr bwMode="auto">
              <a:xfrm>
                <a:off x="6679" y="1952"/>
                <a:ext cx="16" cy="85"/>
              </a:xfrm>
              <a:custGeom>
                <a:avLst/>
                <a:gdLst>
                  <a:gd name="T0" fmla="*/ 16 w 16"/>
                  <a:gd name="T1" fmla="*/ 0 h 85"/>
                  <a:gd name="T2" fmla="*/ 16 w 16"/>
                  <a:gd name="T3" fmla="*/ 84 h 85"/>
                  <a:gd name="T4" fmla="*/ 1 w 16"/>
                  <a:gd name="T5" fmla="*/ 85 h 85"/>
                  <a:gd name="T6" fmla="*/ 0 w 16"/>
                  <a:gd name="T7" fmla="*/ 2 h 85"/>
                  <a:gd name="T8" fmla="*/ 16 w 16"/>
                  <a:gd name="T9" fmla="*/ 0 h 85"/>
                </a:gdLst>
                <a:ahLst/>
                <a:cxnLst>
                  <a:cxn ang="0">
                    <a:pos x="T0" y="T1"/>
                  </a:cxn>
                  <a:cxn ang="0">
                    <a:pos x="T2" y="T3"/>
                  </a:cxn>
                  <a:cxn ang="0">
                    <a:pos x="T4" y="T5"/>
                  </a:cxn>
                  <a:cxn ang="0">
                    <a:pos x="T6" y="T7"/>
                  </a:cxn>
                  <a:cxn ang="0">
                    <a:pos x="T8" y="T9"/>
                  </a:cxn>
                </a:cxnLst>
                <a:rect l="0" t="0" r="r" b="b"/>
                <a:pathLst>
                  <a:path w="16" h="85">
                    <a:moveTo>
                      <a:pt x="16" y="0"/>
                    </a:moveTo>
                    <a:lnTo>
                      <a:pt x="16" y="84"/>
                    </a:lnTo>
                    <a:lnTo>
                      <a:pt x="1" y="85"/>
                    </a:lnTo>
                    <a:lnTo>
                      <a:pt x="0" y="2"/>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92" name="Freeform 326"/>
              <p:cNvSpPr>
                <a:spLocks/>
              </p:cNvSpPr>
              <p:nvPr/>
            </p:nvSpPr>
            <p:spPr bwMode="auto">
              <a:xfrm>
                <a:off x="5997" y="1987"/>
                <a:ext cx="18" cy="68"/>
              </a:xfrm>
              <a:custGeom>
                <a:avLst/>
                <a:gdLst>
                  <a:gd name="T0" fmla="*/ 0 w 18"/>
                  <a:gd name="T1" fmla="*/ 0 h 68"/>
                  <a:gd name="T2" fmla="*/ 0 w 18"/>
                  <a:gd name="T3" fmla="*/ 67 h 68"/>
                  <a:gd name="T4" fmla="*/ 16 w 18"/>
                  <a:gd name="T5" fmla="*/ 68 h 68"/>
                  <a:gd name="T6" fmla="*/ 18 w 18"/>
                  <a:gd name="T7" fmla="*/ 2 h 68"/>
                  <a:gd name="T8" fmla="*/ 0 w 18"/>
                  <a:gd name="T9" fmla="*/ 0 h 68"/>
                </a:gdLst>
                <a:ahLst/>
                <a:cxnLst>
                  <a:cxn ang="0">
                    <a:pos x="T0" y="T1"/>
                  </a:cxn>
                  <a:cxn ang="0">
                    <a:pos x="T2" y="T3"/>
                  </a:cxn>
                  <a:cxn ang="0">
                    <a:pos x="T4" y="T5"/>
                  </a:cxn>
                  <a:cxn ang="0">
                    <a:pos x="T6" y="T7"/>
                  </a:cxn>
                  <a:cxn ang="0">
                    <a:pos x="T8" y="T9"/>
                  </a:cxn>
                </a:cxnLst>
                <a:rect l="0" t="0" r="r" b="b"/>
                <a:pathLst>
                  <a:path w="18" h="68">
                    <a:moveTo>
                      <a:pt x="0" y="0"/>
                    </a:moveTo>
                    <a:lnTo>
                      <a:pt x="0" y="67"/>
                    </a:lnTo>
                    <a:lnTo>
                      <a:pt x="16" y="68"/>
                    </a:lnTo>
                    <a:lnTo>
                      <a:pt x="18" y="2"/>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93" name="Freeform 327"/>
              <p:cNvSpPr>
                <a:spLocks/>
              </p:cNvSpPr>
              <p:nvPr/>
            </p:nvSpPr>
            <p:spPr bwMode="auto">
              <a:xfrm>
                <a:off x="5943" y="2005"/>
                <a:ext cx="19" cy="45"/>
              </a:xfrm>
              <a:custGeom>
                <a:avLst/>
                <a:gdLst>
                  <a:gd name="T0" fmla="*/ 0 w 19"/>
                  <a:gd name="T1" fmla="*/ 0 h 45"/>
                  <a:gd name="T2" fmla="*/ 0 w 19"/>
                  <a:gd name="T3" fmla="*/ 42 h 45"/>
                  <a:gd name="T4" fmla="*/ 19 w 19"/>
                  <a:gd name="T5" fmla="*/ 45 h 45"/>
                  <a:gd name="T6" fmla="*/ 19 w 19"/>
                  <a:gd name="T7" fmla="*/ 1 h 45"/>
                  <a:gd name="T8" fmla="*/ 0 w 19"/>
                  <a:gd name="T9" fmla="*/ 0 h 45"/>
                </a:gdLst>
                <a:ahLst/>
                <a:cxnLst>
                  <a:cxn ang="0">
                    <a:pos x="T0" y="T1"/>
                  </a:cxn>
                  <a:cxn ang="0">
                    <a:pos x="T2" y="T3"/>
                  </a:cxn>
                  <a:cxn ang="0">
                    <a:pos x="T4" y="T5"/>
                  </a:cxn>
                  <a:cxn ang="0">
                    <a:pos x="T6" y="T7"/>
                  </a:cxn>
                  <a:cxn ang="0">
                    <a:pos x="T8" y="T9"/>
                  </a:cxn>
                </a:cxnLst>
                <a:rect l="0" t="0" r="r" b="b"/>
                <a:pathLst>
                  <a:path w="19" h="45">
                    <a:moveTo>
                      <a:pt x="0" y="0"/>
                    </a:moveTo>
                    <a:lnTo>
                      <a:pt x="0" y="42"/>
                    </a:lnTo>
                    <a:lnTo>
                      <a:pt x="19" y="45"/>
                    </a:lnTo>
                    <a:lnTo>
                      <a:pt x="19"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94" name="Freeform 328"/>
              <p:cNvSpPr>
                <a:spLocks/>
              </p:cNvSpPr>
              <p:nvPr/>
            </p:nvSpPr>
            <p:spPr bwMode="auto">
              <a:xfrm>
                <a:off x="5917" y="1960"/>
                <a:ext cx="19" cy="87"/>
              </a:xfrm>
              <a:custGeom>
                <a:avLst/>
                <a:gdLst>
                  <a:gd name="T0" fmla="*/ 1 w 19"/>
                  <a:gd name="T1" fmla="*/ 0 h 87"/>
                  <a:gd name="T2" fmla="*/ 0 w 19"/>
                  <a:gd name="T3" fmla="*/ 84 h 87"/>
                  <a:gd name="T4" fmla="*/ 18 w 19"/>
                  <a:gd name="T5" fmla="*/ 87 h 87"/>
                  <a:gd name="T6" fmla="*/ 19 w 19"/>
                  <a:gd name="T7" fmla="*/ 3 h 87"/>
                  <a:gd name="T8" fmla="*/ 1 w 19"/>
                  <a:gd name="T9" fmla="*/ 0 h 87"/>
                </a:gdLst>
                <a:ahLst/>
                <a:cxnLst>
                  <a:cxn ang="0">
                    <a:pos x="T0" y="T1"/>
                  </a:cxn>
                  <a:cxn ang="0">
                    <a:pos x="T2" y="T3"/>
                  </a:cxn>
                  <a:cxn ang="0">
                    <a:pos x="T4" y="T5"/>
                  </a:cxn>
                  <a:cxn ang="0">
                    <a:pos x="T6" y="T7"/>
                  </a:cxn>
                  <a:cxn ang="0">
                    <a:pos x="T8" y="T9"/>
                  </a:cxn>
                </a:cxnLst>
                <a:rect l="0" t="0" r="r" b="b"/>
                <a:pathLst>
                  <a:path w="19" h="87">
                    <a:moveTo>
                      <a:pt x="1" y="0"/>
                    </a:moveTo>
                    <a:lnTo>
                      <a:pt x="0" y="84"/>
                    </a:lnTo>
                    <a:lnTo>
                      <a:pt x="18" y="87"/>
                    </a:lnTo>
                    <a:lnTo>
                      <a:pt x="19" y="3"/>
                    </a:lnTo>
                    <a:lnTo>
                      <a:pt x="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95" name="Freeform 329"/>
              <p:cNvSpPr>
                <a:spLocks/>
              </p:cNvSpPr>
              <p:nvPr/>
            </p:nvSpPr>
            <p:spPr bwMode="auto">
              <a:xfrm>
                <a:off x="5892" y="2020"/>
                <a:ext cx="18" cy="23"/>
              </a:xfrm>
              <a:custGeom>
                <a:avLst/>
                <a:gdLst>
                  <a:gd name="T0" fmla="*/ 0 w 18"/>
                  <a:gd name="T1" fmla="*/ 0 h 23"/>
                  <a:gd name="T2" fmla="*/ 0 w 18"/>
                  <a:gd name="T3" fmla="*/ 21 h 23"/>
                  <a:gd name="T4" fmla="*/ 16 w 18"/>
                  <a:gd name="T5" fmla="*/ 23 h 23"/>
                  <a:gd name="T6" fmla="*/ 18 w 18"/>
                  <a:gd name="T7" fmla="*/ 2 h 23"/>
                  <a:gd name="T8" fmla="*/ 0 w 18"/>
                  <a:gd name="T9" fmla="*/ 0 h 23"/>
                </a:gdLst>
                <a:ahLst/>
                <a:cxnLst>
                  <a:cxn ang="0">
                    <a:pos x="T0" y="T1"/>
                  </a:cxn>
                  <a:cxn ang="0">
                    <a:pos x="T2" y="T3"/>
                  </a:cxn>
                  <a:cxn ang="0">
                    <a:pos x="T4" y="T5"/>
                  </a:cxn>
                  <a:cxn ang="0">
                    <a:pos x="T6" y="T7"/>
                  </a:cxn>
                  <a:cxn ang="0">
                    <a:pos x="T8" y="T9"/>
                  </a:cxn>
                </a:cxnLst>
                <a:rect l="0" t="0" r="r" b="b"/>
                <a:pathLst>
                  <a:path w="18" h="23">
                    <a:moveTo>
                      <a:pt x="0" y="0"/>
                    </a:moveTo>
                    <a:lnTo>
                      <a:pt x="0" y="21"/>
                    </a:lnTo>
                    <a:lnTo>
                      <a:pt x="16" y="23"/>
                    </a:lnTo>
                    <a:lnTo>
                      <a:pt x="18" y="2"/>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96" name="Freeform 330"/>
              <p:cNvSpPr>
                <a:spLocks/>
              </p:cNvSpPr>
              <p:nvPr/>
            </p:nvSpPr>
            <p:spPr bwMode="auto">
              <a:xfrm>
                <a:off x="5970" y="1890"/>
                <a:ext cx="20" cy="162"/>
              </a:xfrm>
              <a:custGeom>
                <a:avLst/>
                <a:gdLst>
                  <a:gd name="T0" fmla="*/ 1 w 20"/>
                  <a:gd name="T1" fmla="*/ 0 h 162"/>
                  <a:gd name="T2" fmla="*/ 0 w 20"/>
                  <a:gd name="T3" fmla="*/ 161 h 162"/>
                  <a:gd name="T4" fmla="*/ 18 w 20"/>
                  <a:gd name="T5" fmla="*/ 162 h 162"/>
                  <a:gd name="T6" fmla="*/ 20 w 20"/>
                  <a:gd name="T7" fmla="*/ 3 h 162"/>
                  <a:gd name="T8" fmla="*/ 1 w 20"/>
                  <a:gd name="T9" fmla="*/ 0 h 162"/>
                </a:gdLst>
                <a:ahLst/>
                <a:cxnLst>
                  <a:cxn ang="0">
                    <a:pos x="T0" y="T1"/>
                  </a:cxn>
                  <a:cxn ang="0">
                    <a:pos x="T2" y="T3"/>
                  </a:cxn>
                  <a:cxn ang="0">
                    <a:pos x="T4" y="T5"/>
                  </a:cxn>
                  <a:cxn ang="0">
                    <a:pos x="T6" y="T7"/>
                  </a:cxn>
                  <a:cxn ang="0">
                    <a:pos x="T8" y="T9"/>
                  </a:cxn>
                </a:cxnLst>
                <a:rect l="0" t="0" r="r" b="b"/>
                <a:pathLst>
                  <a:path w="20" h="162">
                    <a:moveTo>
                      <a:pt x="1" y="0"/>
                    </a:moveTo>
                    <a:lnTo>
                      <a:pt x="0" y="161"/>
                    </a:lnTo>
                    <a:lnTo>
                      <a:pt x="18" y="162"/>
                    </a:lnTo>
                    <a:lnTo>
                      <a:pt x="20" y="3"/>
                    </a:lnTo>
                    <a:lnTo>
                      <a:pt x="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97" name="Freeform 331"/>
              <p:cNvSpPr>
                <a:spLocks/>
              </p:cNvSpPr>
              <p:nvPr/>
            </p:nvSpPr>
            <p:spPr bwMode="auto">
              <a:xfrm>
                <a:off x="5865" y="2003"/>
                <a:ext cx="18" cy="37"/>
              </a:xfrm>
              <a:custGeom>
                <a:avLst/>
                <a:gdLst>
                  <a:gd name="T0" fmla="*/ 0 w 18"/>
                  <a:gd name="T1" fmla="*/ 0 h 37"/>
                  <a:gd name="T2" fmla="*/ 0 w 18"/>
                  <a:gd name="T3" fmla="*/ 35 h 37"/>
                  <a:gd name="T4" fmla="*/ 18 w 18"/>
                  <a:gd name="T5" fmla="*/ 37 h 37"/>
                  <a:gd name="T6" fmla="*/ 18 w 18"/>
                  <a:gd name="T7" fmla="*/ 3 h 37"/>
                  <a:gd name="T8" fmla="*/ 0 w 18"/>
                  <a:gd name="T9" fmla="*/ 0 h 37"/>
                </a:gdLst>
                <a:ahLst/>
                <a:cxnLst>
                  <a:cxn ang="0">
                    <a:pos x="T0" y="T1"/>
                  </a:cxn>
                  <a:cxn ang="0">
                    <a:pos x="T2" y="T3"/>
                  </a:cxn>
                  <a:cxn ang="0">
                    <a:pos x="T4" y="T5"/>
                  </a:cxn>
                  <a:cxn ang="0">
                    <a:pos x="T6" y="T7"/>
                  </a:cxn>
                  <a:cxn ang="0">
                    <a:pos x="T8" y="T9"/>
                  </a:cxn>
                </a:cxnLst>
                <a:rect l="0" t="0" r="r" b="b"/>
                <a:pathLst>
                  <a:path w="18" h="37">
                    <a:moveTo>
                      <a:pt x="0" y="0"/>
                    </a:moveTo>
                    <a:lnTo>
                      <a:pt x="0" y="35"/>
                    </a:lnTo>
                    <a:lnTo>
                      <a:pt x="18" y="37"/>
                    </a:lnTo>
                    <a:lnTo>
                      <a:pt x="18"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98" name="Freeform 332"/>
              <p:cNvSpPr>
                <a:spLocks/>
              </p:cNvSpPr>
              <p:nvPr/>
            </p:nvSpPr>
            <p:spPr bwMode="auto">
              <a:xfrm>
                <a:off x="5812" y="2009"/>
                <a:ext cx="18" cy="25"/>
              </a:xfrm>
              <a:custGeom>
                <a:avLst/>
                <a:gdLst>
                  <a:gd name="T0" fmla="*/ 0 w 18"/>
                  <a:gd name="T1" fmla="*/ 0 h 25"/>
                  <a:gd name="T2" fmla="*/ 0 w 18"/>
                  <a:gd name="T3" fmla="*/ 22 h 25"/>
                  <a:gd name="T4" fmla="*/ 18 w 18"/>
                  <a:gd name="T5" fmla="*/ 25 h 25"/>
                  <a:gd name="T6" fmla="*/ 18 w 18"/>
                  <a:gd name="T7" fmla="*/ 3 h 25"/>
                  <a:gd name="T8" fmla="*/ 0 w 18"/>
                  <a:gd name="T9" fmla="*/ 0 h 25"/>
                </a:gdLst>
                <a:ahLst/>
                <a:cxnLst>
                  <a:cxn ang="0">
                    <a:pos x="T0" y="T1"/>
                  </a:cxn>
                  <a:cxn ang="0">
                    <a:pos x="T2" y="T3"/>
                  </a:cxn>
                  <a:cxn ang="0">
                    <a:pos x="T4" y="T5"/>
                  </a:cxn>
                  <a:cxn ang="0">
                    <a:pos x="T6" y="T7"/>
                  </a:cxn>
                  <a:cxn ang="0">
                    <a:pos x="T8" y="T9"/>
                  </a:cxn>
                </a:cxnLst>
                <a:rect l="0" t="0" r="r" b="b"/>
                <a:pathLst>
                  <a:path w="18" h="25">
                    <a:moveTo>
                      <a:pt x="0" y="0"/>
                    </a:moveTo>
                    <a:lnTo>
                      <a:pt x="0" y="22"/>
                    </a:lnTo>
                    <a:lnTo>
                      <a:pt x="18" y="25"/>
                    </a:lnTo>
                    <a:lnTo>
                      <a:pt x="18"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99" name="Freeform 333"/>
              <p:cNvSpPr>
                <a:spLocks/>
              </p:cNvSpPr>
              <p:nvPr/>
            </p:nvSpPr>
            <p:spPr bwMode="auto">
              <a:xfrm>
                <a:off x="5787" y="1985"/>
                <a:ext cx="18" cy="46"/>
              </a:xfrm>
              <a:custGeom>
                <a:avLst/>
                <a:gdLst>
                  <a:gd name="T0" fmla="*/ 0 w 18"/>
                  <a:gd name="T1" fmla="*/ 0 h 46"/>
                  <a:gd name="T2" fmla="*/ 0 w 18"/>
                  <a:gd name="T3" fmla="*/ 44 h 46"/>
                  <a:gd name="T4" fmla="*/ 16 w 18"/>
                  <a:gd name="T5" fmla="*/ 46 h 46"/>
                  <a:gd name="T6" fmla="*/ 18 w 18"/>
                  <a:gd name="T7" fmla="*/ 2 h 46"/>
                  <a:gd name="T8" fmla="*/ 0 w 18"/>
                  <a:gd name="T9" fmla="*/ 0 h 46"/>
                </a:gdLst>
                <a:ahLst/>
                <a:cxnLst>
                  <a:cxn ang="0">
                    <a:pos x="T0" y="T1"/>
                  </a:cxn>
                  <a:cxn ang="0">
                    <a:pos x="T2" y="T3"/>
                  </a:cxn>
                  <a:cxn ang="0">
                    <a:pos x="T4" y="T5"/>
                  </a:cxn>
                  <a:cxn ang="0">
                    <a:pos x="T6" y="T7"/>
                  </a:cxn>
                  <a:cxn ang="0">
                    <a:pos x="T8" y="T9"/>
                  </a:cxn>
                </a:cxnLst>
                <a:rect l="0" t="0" r="r" b="b"/>
                <a:pathLst>
                  <a:path w="18" h="46">
                    <a:moveTo>
                      <a:pt x="0" y="0"/>
                    </a:moveTo>
                    <a:lnTo>
                      <a:pt x="0" y="44"/>
                    </a:lnTo>
                    <a:lnTo>
                      <a:pt x="16" y="46"/>
                    </a:lnTo>
                    <a:lnTo>
                      <a:pt x="18" y="2"/>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00" name="Freeform 334"/>
              <p:cNvSpPr>
                <a:spLocks/>
              </p:cNvSpPr>
              <p:nvPr/>
            </p:nvSpPr>
            <p:spPr bwMode="auto">
              <a:xfrm>
                <a:off x="5760" y="2015"/>
                <a:ext cx="18" cy="12"/>
              </a:xfrm>
              <a:custGeom>
                <a:avLst/>
                <a:gdLst>
                  <a:gd name="T0" fmla="*/ 0 w 18"/>
                  <a:gd name="T1" fmla="*/ 0 h 12"/>
                  <a:gd name="T2" fmla="*/ 0 w 18"/>
                  <a:gd name="T3" fmla="*/ 11 h 12"/>
                  <a:gd name="T4" fmla="*/ 18 w 18"/>
                  <a:gd name="T5" fmla="*/ 12 h 12"/>
                  <a:gd name="T6" fmla="*/ 18 w 18"/>
                  <a:gd name="T7" fmla="*/ 1 h 12"/>
                  <a:gd name="T8" fmla="*/ 0 w 18"/>
                  <a:gd name="T9" fmla="*/ 0 h 12"/>
                </a:gdLst>
                <a:ahLst/>
                <a:cxnLst>
                  <a:cxn ang="0">
                    <a:pos x="T0" y="T1"/>
                  </a:cxn>
                  <a:cxn ang="0">
                    <a:pos x="T2" y="T3"/>
                  </a:cxn>
                  <a:cxn ang="0">
                    <a:pos x="T4" y="T5"/>
                  </a:cxn>
                  <a:cxn ang="0">
                    <a:pos x="T6" y="T7"/>
                  </a:cxn>
                  <a:cxn ang="0">
                    <a:pos x="T8" y="T9"/>
                  </a:cxn>
                </a:cxnLst>
                <a:rect l="0" t="0" r="r" b="b"/>
                <a:pathLst>
                  <a:path w="18" h="12">
                    <a:moveTo>
                      <a:pt x="0" y="0"/>
                    </a:moveTo>
                    <a:lnTo>
                      <a:pt x="0" y="11"/>
                    </a:lnTo>
                    <a:lnTo>
                      <a:pt x="18" y="12"/>
                    </a:lnTo>
                    <a:lnTo>
                      <a:pt x="18"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01" name="Freeform 335"/>
              <p:cNvSpPr>
                <a:spLocks/>
              </p:cNvSpPr>
              <p:nvPr/>
            </p:nvSpPr>
            <p:spPr bwMode="auto">
              <a:xfrm>
                <a:off x="5838" y="1952"/>
                <a:ext cx="19" cy="85"/>
              </a:xfrm>
              <a:custGeom>
                <a:avLst/>
                <a:gdLst>
                  <a:gd name="T0" fmla="*/ 2 w 19"/>
                  <a:gd name="T1" fmla="*/ 0 h 85"/>
                  <a:gd name="T2" fmla="*/ 0 w 19"/>
                  <a:gd name="T3" fmla="*/ 84 h 85"/>
                  <a:gd name="T4" fmla="*/ 19 w 19"/>
                  <a:gd name="T5" fmla="*/ 85 h 85"/>
                  <a:gd name="T6" fmla="*/ 19 w 19"/>
                  <a:gd name="T7" fmla="*/ 2 h 85"/>
                  <a:gd name="T8" fmla="*/ 2 w 19"/>
                  <a:gd name="T9" fmla="*/ 0 h 85"/>
                </a:gdLst>
                <a:ahLst/>
                <a:cxnLst>
                  <a:cxn ang="0">
                    <a:pos x="T0" y="T1"/>
                  </a:cxn>
                  <a:cxn ang="0">
                    <a:pos x="T2" y="T3"/>
                  </a:cxn>
                  <a:cxn ang="0">
                    <a:pos x="T4" y="T5"/>
                  </a:cxn>
                  <a:cxn ang="0">
                    <a:pos x="T6" y="T7"/>
                  </a:cxn>
                  <a:cxn ang="0">
                    <a:pos x="T8" y="T9"/>
                  </a:cxn>
                </a:cxnLst>
                <a:rect l="0" t="0" r="r" b="b"/>
                <a:pathLst>
                  <a:path w="19" h="85">
                    <a:moveTo>
                      <a:pt x="2" y="0"/>
                    </a:moveTo>
                    <a:lnTo>
                      <a:pt x="0" y="84"/>
                    </a:lnTo>
                    <a:lnTo>
                      <a:pt x="19" y="85"/>
                    </a:lnTo>
                    <a:lnTo>
                      <a:pt x="19" y="2"/>
                    </a:lnTo>
                    <a:lnTo>
                      <a:pt x="2"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02" name="Rectangle 336"/>
              <p:cNvSpPr>
                <a:spLocks noChangeArrowheads="1"/>
              </p:cNvSpPr>
              <p:nvPr/>
            </p:nvSpPr>
            <p:spPr bwMode="auto">
              <a:xfrm>
                <a:off x="6781" y="2186"/>
                <a:ext cx="36" cy="2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03" name="Freeform 337"/>
              <p:cNvSpPr>
                <a:spLocks/>
              </p:cNvSpPr>
              <p:nvPr/>
            </p:nvSpPr>
            <p:spPr bwMode="auto">
              <a:xfrm>
                <a:off x="6515" y="2278"/>
                <a:ext cx="30" cy="21"/>
              </a:xfrm>
              <a:custGeom>
                <a:avLst/>
                <a:gdLst>
                  <a:gd name="T0" fmla="*/ 30 w 30"/>
                  <a:gd name="T1" fmla="*/ 1 h 21"/>
                  <a:gd name="T2" fmla="*/ 30 w 30"/>
                  <a:gd name="T3" fmla="*/ 21 h 21"/>
                  <a:gd name="T4" fmla="*/ 0 w 30"/>
                  <a:gd name="T5" fmla="*/ 20 h 21"/>
                  <a:gd name="T6" fmla="*/ 0 w 30"/>
                  <a:gd name="T7" fmla="*/ 0 h 21"/>
                  <a:gd name="T8" fmla="*/ 30 w 30"/>
                  <a:gd name="T9" fmla="*/ 1 h 21"/>
                </a:gdLst>
                <a:ahLst/>
                <a:cxnLst>
                  <a:cxn ang="0">
                    <a:pos x="T0" y="T1"/>
                  </a:cxn>
                  <a:cxn ang="0">
                    <a:pos x="T2" y="T3"/>
                  </a:cxn>
                  <a:cxn ang="0">
                    <a:pos x="T4" y="T5"/>
                  </a:cxn>
                  <a:cxn ang="0">
                    <a:pos x="T6" y="T7"/>
                  </a:cxn>
                  <a:cxn ang="0">
                    <a:pos x="T8" y="T9"/>
                  </a:cxn>
                </a:cxnLst>
                <a:rect l="0" t="0" r="r" b="b"/>
                <a:pathLst>
                  <a:path w="30" h="21">
                    <a:moveTo>
                      <a:pt x="30" y="1"/>
                    </a:moveTo>
                    <a:lnTo>
                      <a:pt x="30" y="21"/>
                    </a:lnTo>
                    <a:lnTo>
                      <a:pt x="0" y="20"/>
                    </a:lnTo>
                    <a:lnTo>
                      <a:pt x="0" y="0"/>
                    </a:lnTo>
                    <a:lnTo>
                      <a:pt x="30" y="1"/>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04" name="Freeform 338"/>
              <p:cNvSpPr>
                <a:spLocks/>
              </p:cNvSpPr>
              <p:nvPr/>
            </p:nvSpPr>
            <p:spPr bwMode="auto">
              <a:xfrm>
                <a:off x="6515" y="2306"/>
                <a:ext cx="50" cy="22"/>
              </a:xfrm>
              <a:custGeom>
                <a:avLst/>
                <a:gdLst>
                  <a:gd name="T0" fmla="*/ 50 w 50"/>
                  <a:gd name="T1" fmla="*/ 3 h 22"/>
                  <a:gd name="T2" fmla="*/ 50 w 50"/>
                  <a:gd name="T3" fmla="*/ 22 h 22"/>
                  <a:gd name="T4" fmla="*/ 0 w 50"/>
                  <a:gd name="T5" fmla="*/ 20 h 22"/>
                  <a:gd name="T6" fmla="*/ 0 w 50"/>
                  <a:gd name="T7" fmla="*/ 0 h 22"/>
                  <a:gd name="T8" fmla="*/ 50 w 50"/>
                  <a:gd name="T9" fmla="*/ 3 h 22"/>
                </a:gdLst>
                <a:ahLst/>
                <a:cxnLst>
                  <a:cxn ang="0">
                    <a:pos x="T0" y="T1"/>
                  </a:cxn>
                  <a:cxn ang="0">
                    <a:pos x="T2" y="T3"/>
                  </a:cxn>
                  <a:cxn ang="0">
                    <a:pos x="T4" y="T5"/>
                  </a:cxn>
                  <a:cxn ang="0">
                    <a:pos x="T6" y="T7"/>
                  </a:cxn>
                  <a:cxn ang="0">
                    <a:pos x="T8" y="T9"/>
                  </a:cxn>
                </a:cxnLst>
                <a:rect l="0" t="0" r="r" b="b"/>
                <a:pathLst>
                  <a:path w="50" h="22">
                    <a:moveTo>
                      <a:pt x="50" y="3"/>
                    </a:moveTo>
                    <a:lnTo>
                      <a:pt x="50" y="22"/>
                    </a:lnTo>
                    <a:lnTo>
                      <a:pt x="0" y="20"/>
                    </a:lnTo>
                    <a:lnTo>
                      <a:pt x="0" y="0"/>
                    </a:lnTo>
                    <a:lnTo>
                      <a:pt x="5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05" name="Freeform 339"/>
              <p:cNvSpPr>
                <a:spLocks/>
              </p:cNvSpPr>
              <p:nvPr/>
            </p:nvSpPr>
            <p:spPr bwMode="auto">
              <a:xfrm>
                <a:off x="6515" y="2222"/>
                <a:ext cx="63" cy="20"/>
              </a:xfrm>
              <a:custGeom>
                <a:avLst/>
                <a:gdLst>
                  <a:gd name="T0" fmla="*/ 63 w 63"/>
                  <a:gd name="T1" fmla="*/ 0 h 20"/>
                  <a:gd name="T2" fmla="*/ 63 w 63"/>
                  <a:gd name="T3" fmla="*/ 20 h 20"/>
                  <a:gd name="T4" fmla="*/ 0 w 63"/>
                  <a:gd name="T5" fmla="*/ 20 h 20"/>
                  <a:gd name="T6" fmla="*/ 0 w 63"/>
                  <a:gd name="T7" fmla="*/ 1 h 20"/>
                  <a:gd name="T8" fmla="*/ 63 w 63"/>
                  <a:gd name="T9" fmla="*/ 0 h 20"/>
                </a:gdLst>
                <a:ahLst/>
                <a:cxnLst>
                  <a:cxn ang="0">
                    <a:pos x="T0" y="T1"/>
                  </a:cxn>
                  <a:cxn ang="0">
                    <a:pos x="T2" y="T3"/>
                  </a:cxn>
                  <a:cxn ang="0">
                    <a:pos x="T4" y="T5"/>
                  </a:cxn>
                  <a:cxn ang="0">
                    <a:pos x="T6" y="T7"/>
                  </a:cxn>
                  <a:cxn ang="0">
                    <a:pos x="T8" y="T9"/>
                  </a:cxn>
                </a:cxnLst>
                <a:rect l="0" t="0" r="r" b="b"/>
                <a:pathLst>
                  <a:path w="63" h="20">
                    <a:moveTo>
                      <a:pt x="63" y="0"/>
                    </a:moveTo>
                    <a:lnTo>
                      <a:pt x="63" y="20"/>
                    </a:lnTo>
                    <a:lnTo>
                      <a:pt x="0" y="20"/>
                    </a:lnTo>
                    <a:lnTo>
                      <a:pt x="0" y="1"/>
                    </a:lnTo>
                    <a:lnTo>
                      <a:pt x="6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06" name="Rectangle 340"/>
              <p:cNvSpPr>
                <a:spLocks noChangeArrowheads="1"/>
              </p:cNvSpPr>
              <p:nvPr/>
            </p:nvSpPr>
            <p:spPr bwMode="auto">
              <a:xfrm>
                <a:off x="6578" y="2222"/>
                <a:ext cx="26" cy="2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07" name="Freeform 341"/>
              <p:cNvSpPr>
                <a:spLocks/>
              </p:cNvSpPr>
              <p:nvPr/>
            </p:nvSpPr>
            <p:spPr bwMode="auto">
              <a:xfrm>
                <a:off x="6515" y="2162"/>
                <a:ext cx="101" cy="25"/>
              </a:xfrm>
              <a:custGeom>
                <a:avLst/>
                <a:gdLst>
                  <a:gd name="T0" fmla="*/ 101 w 101"/>
                  <a:gd name="T1" fmla="*/ 0 h 25"/>
                  <a:gd name="T2" fmla="*/ 101 w 101"/>
                  <a:gd name="T3" fmla="*/ 21 h 25"/>
                  <a:gd name="T4" fmla="*/ 99 w 101"/>
                  <a:gd name="T5" fmla="*/ 21 h 25"/>
                  <a:gd name="T6" fmla="*/ 0 w 101"/>
                  <a:gd name="T7" fmla="*/ 25 h 25"/>
                  <a:gd name="T8" fmla="*/ 0 w 101"/>
                  <a:gd name="T9" fmla="*/ 5 h 25"/>
                  <a:gd name="T10" fmla="*/ 101 w 101"/>
                  <a:gd name="T11" fmla="*/ 0 h 25"/>
                </a:gdLst>
                <a:ahLst/>
                <a:cxnLst>
                  <a:cxn ang="0">
                    <a:pos x="T0" y="T1"/>
                  </a:cxn>
                  <a:cxn ang="0">
                    <a:pos x="T2" y="T3"/>
                  </a:cxn>
                  <a:cxn ang="0">
                    <a:pos x="T4" y="T5"/>
                  </a:cxn>
                  <a:cxn ang="0">
                    <a:pos x="T6" y="T7"/>
                  </a:cxn>
                  <a:cxn ang="0">
                    <a:pos x="T8" y="T9"/>
                  </a:cxn>
                  <a:cxn ang="0">
                    <a:pos x="T10" y="T11"/>
                  </a:cxn>
                </a:cxnLst>
                <a:rect l="0" t="0" r="r" b="b"/>
                <a:pathLst>
                  <a:path w="101" h="25">
                    <a:moveTo>
                      <a:pt x="101" y="0"/>
                    </a:moveTo>
                    <a:lnTo>
                      <a:pt x="101" y="21"/>
                    </a:lnTo>
                    <a:lnTo>
                      <a:pt x="99" y="21"/>
                    </a:lnTo>
                    <a:lnTo>
                      <a:pt x="0" y="25"/>
                    </a:lnTo>
                    <a:lnTo>
                      <a:pt x="0" y="5"/>
                    </a:lnTo>
                    <a:lnTo>
                      <a:pt x="101"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08" name="Freeform 342"/>
              <p:cNvSpPr>
                <a:spLocks/>
              </p:cNvSpPr>
              <p:nvPr/>
            </p:nvSpPr>
            <p:spPr bwMode="auto">
              <a:xfrm>
                <a:off x="6565" y="2309"/>
                <a:ext cx="74" cy="22"/>
              </a:xfrm>
              <a:custGeom>
                <a:avLst/>
                <a:gdLst>
                  <a:gd name="T0" fmla="*/ 74 w 74"/>
                  <a:gd name="T1" fmla="*/ 3 h 22"/>
                  <a:gd name="T2" fmla="*/ 74 w 74"/>
                  <a:gd name="T3" fmla="*/ 22 h 22"/>
                  <a:gd name="T4" fmla="*/ 0 w 74"/>
                  <a:gd name="T5" fmla="*/ 19 h 22"/>
                  <a:gd name="T6" fmla="*/ 0 w 74"/>
                  <a:gd name="T7" fmla="*/ 0 h 22"/>
                  <a:gd name="T8" fmla="*/ 74 w 74"/>
                  <a:gd name="T9" fmla="*/ 3 h 22"/>
                </a:gdLst>
                <a:ahLst/>
                <a:cxnLst>
                  <a:cxn ang="0">
                    <a:pos x="T0" y="T1"/>
                  </a:cxn>
                  <a:cxn ang="0">
                    <a:pos x="T2" y="T3"/>
                  </a:cxn>
                  <a:cxn ang="0">
                    <a:pos x="T4" y="T5"/>
                  </a:cxn>
                  <a:cxn ang="0">
                    <a:pos x="T6" y="T7"/>
                  </a:cxn>
                  <a:cxn ang="0">
                    <a:pos x="T8" y="T9"/>
                  </a:cxn>
                </a:cxnLst>
                <a:rect l="0" t="0" r="r" b="b"/>
                <a:pathLst>
                  <a:path w="74" h="22">
                    <a:moveTo>
                      <a:pt x="74" y="3"/>
                    </a:moveTo>
                    <a:lnTo>
                      <a:pt x="74" y="22"/>
                    </a:lnTo>
                    <a:lnTo>
                      <a:pt x="0" y="19"/>
                    </a:lnTo>
                    <a:lnTo>
                      <a:pt x="0" y="0"/>
                    </a:lnTo>
                    <a:lnTo>
                      <a:pt x="74" y="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09" name="Freeform 343"/>
              <p:cNvSpPr>
                <a:spLocks/>
              </p:cNvSpPr>
              <p:nvPr/>
            </p:nvSpPr>
            <p:spPr bwMode="auto">
              <a:xfrm>
                <a:off x="6515" y="2250"/>
                <a:ext cx="129" cy="21"/>
              </a:xfrm>
              <a:custGeom>
                <a:avLst/>
                <a:gdLst>
                  <a:gd name="T0" fmla="*/ 129 w 129"/>
                  <a:gd name="T1" fmla="*/ 1 h 21"/>
                  <a:gd name="T2" fmla="*/ 129 w 129"/>
                  <a:gd name="T3" fmla="*/ 21 h 21"/>
                  <a:gd name="T4" fmla="*/ 0 w 129"/>
                  <a:gd name="T5" fmla="*/ 20 h 21"/>
                  <a:gd name="T6" fmla="*/ 0 w 129"/>
                  <a:gd name="T7" fmla="*/ 0 h 21"/>
                  <a:gd name="T8" fmla="*/ 129 w 129"/>
                  <a:gd name="T9" fmla="*/ 1 h 21"/>
                </a:gdLst>
                <a:ahLst/>
                <a:cxnLst>
                  <a:cxn ang="0">
                    <a:pos x="T0" y="T1"/>
                  </a:cxn>
                  <a:cxn ang="0">
                    <a:pos x="T2" y="T3"/>
                  </a:cxn>
                  <a:cxn ang="0">
                    <a:pos x="T4" y="T5"/>
                  </a:cxn>
                  <a:cxn ang="0">
                    <a:pos x="T6" y="T7"/>
                  </a:cxn>
                  <a:cxn ang="0">
                    <a:pos x="T8" y="T9"/>
                  </a:cxn>
                </a:cxnLst>
                <a:rect l="0" t="0" r="r" b="b"/>
                <a:pathLst>
                  <a:path w="129" h="21">
                    <a:moveTo>
                      <a:pt x="129" y="1"/>
                    </a:moveTo>
                    <a:lnTo>
                      <a:pt x="129" y="21"/>
                    </a:lnTo>
                    <a:lnTo>
                      <a:pt x="0" y="20"/>
                    </a:lnTo>
                    <a:lnTo>
                      <a:pt x="0" y="0"/>
                    </a:lnTo>
                    <a:lnTo>
                      <a:pt x="129" y="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10" name="Freeform 344"/>
              <p:cNvSpPr>
                <a:spLocks/>
              </p:cNvSpPr>
              <p:nvPr/>
            </p:nvSpPr>
            <p:spPr bwMode="auto">
              <a:xfrm>
                <a:off x="6644" y="2251"/>
                <a:ext cx="85" cy="21"/>
              </a:xfrm>
              <a:custGeom>
                <a:avLst/>
                <a:gdLst>
                  <a:gd name="T0" fmla="*/ 85 w 85"/>
                  <a:gd name="T1" fmla="*/ 0 h 21"/>
                  <a:gd name="T2" fmla="*/ 85 w 85"/>
                  <a:gd name="T3" fmla="*/ 21 h 21"/>
                  <a:gd name="T4" fmla="*/ 0 w 85"/>
                  <a:gd name="T5" fmla="*/ 20 h 21"/>
                  <a:gd name="T6" fmla="*/ 0 w 85"/>
                  <a:gd name="T7" fmla="*/ 0 h 21"/>
                  <a:gd name="T8" fmla="*/ 85 w 85"/>
                  <a:gd name="T9" fmla="*/ 0 h 21"/>
                </a:gdLst>
                <a:ahLst/>
                <a:cxnLst>
                  <a:cxn ang="0">
                    <a:pos x="T0" y="T1"/>
                  </a:cxn>
                  <a:cxn ang="0">
                    <a:pos x="T2" y="T3"/>
                  </a:cxn>
                  <a:cxn ang="0">
                    <a:pos x="T4" y="T5"/>
                  </a:cxn>
                  <a:cxn ang="0">
                    <a:pos x="T6" y="T7"/>
                  </a:cxn>
                  <a:cxn ang="0">
                    <a:pos x="T8" y="T9"/>
                  </a:cxn>
                </a:cxnLst>
                <a:rect l="0" t="0" r="r" b="b"/>
                <a:pathLst>
                  <a:path w="85" h="21">
                    <a:moveTo>
                      <a:pt x="85" y="0"/>
                    </a:moveTo>
                    <a:lnTo>
                      <a:pt x="85" y="21"/>
                    </a:lnTo>
                    <a:lnTo>
                      <a:pt x="0" y="20"/>
                    </a:lnTo>
                    <a:lnTo>
                      <a:pt x="0" y="0"/>
                    </a:lnTo>
                    <a:lnTo>
                      <a:pt x="85"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11" name="Freeform 345"/>
              <p:cNvSpPr>
                <a:spLocks/>
              </p:cNvSpPr>
              <p:nvPr/>
            </p:nvSpPr>
            <p:spPr bwMode="auto">
              <a:xfrm>
                <a:off x="6515" y="2186"/>
                <a:ext cx="266" cy="28"/>
              </a:xfrm>
              <a:custGeom>
                <a:avLst/>
                <a:gdLst>
                  <a:gd name="T0" fmla="*/ 266 w 266"/>
                  <a:gd name="T1" fmla="*/ 0 h 28"/>
                  <a:gd name="T2" fmla="*/ 266 w 266"/>
                  <a:gd name="T3" fmla="*/ 22 h 28"/>
                  <a:gd name="T4" fmla="*/ 0 w 266"/>
                  <a:gd name="T5" fmla="*/ 28 h 28"/>
                  <a:gd name="T6" fmla="*/ 0 w 266"/>
                  <a:gd name="T7" fmla="*/ 9 h 28"/>
                  <a:gd name="T8" fmla="*/ 266 w 266"/>
                  <a:gd name="T9" fmla="*/ 0 h 28"/>
                </a:gdLst>
                <a:ahLst/>
                <a:cxnLst>
                  <a:cxn ang="0">
                    <a:pos x="T0" y="T1"/>
                  </a:cxn>
                  <a:cxn ang="0">
                    <a:pos x="T2" y="T3"/>
                  </a:cxn>
                  <a:cxn ang="0">
                    <a:pos x="T4" y="T5"/>
                  </a:cxn>
                  <a:cxn ang="0">
                    <a:pos x="T6" y="T7"/>
                  </a:cxn>
                  <a:cxn ang="0">
                    <a:pos x="T8" y="T9"/>
                  </a:cxn>
                </a:cxnLst>
                <a:rect l="0" t="0" r="r" b="b"/>
                <a:pathLst>
                  <a:path w="266" h="28">
                    <a:moveTo>
                      <a:pt x="266" y="0"/>
                    </a:moveTo>
                    <a:lnTo>
                      <a:pt x="266" y="22"/>
                    </a:lnTo>
                    <a:lnTo>
                      <a:pt x="0" y="28"/>
                    </a:lnTo>
                    <a:lnTo>
                      <a:pt x="0" y="9"/>
                    </a:lnTo>
                    <a:lnTo>
                      <a:pt x="266"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12" name="Freeform 346"/>
              <p:cNvSpPr>
                <a:spLocks/>
              </p:cNvSpPr>
              <p:nvPr/>
            </p:nvSpPr>
            <p:spPr bwMode="auto">
              <a:xfrm>
                <a:off x="6545" y="2279"/>
                <a:ext cx="75" cy="21"/>
              </a:xfrm>
              <a:custGeom>
                <a:avLst/>
                <a:gdLst>
                  <a:gd name="T0" fmla="*/ 75 w 75"/>
                  <a:gd name="T1" fmla="*/ 2 h 21"/>
                  <a:gd name="T2" fmla="*/ 75 w 75"/>
                  <a:gd name="T3" fmla="*/ 21 h 21"/>
                  <a:gd name="T4" fmla="*/ 0 w 75"/>
                  <a:gd name="T5" fmla="*/ 20 h 21"/>
                  <a:gd name="T6" fmla="*/ 0 w 75"/>
                  <a:gd name="T7" fmla="*/ 0 h 21"/>
                  <a:gd name="T8" fmla="*/ 75 w 75"/>
                  <a:gd name="T9" fmla="*/ 2 h 21"/>
                </a:gdLst>
                <a:ahLst/>
                <a:cxnLst>
                  <a:cxn ang="0">
                    <a:pos x="T0" y="T1"/>
                  </a:cxn>
                  <a:cxn ang="0">
                    <a:pos x="T2" y="T3"/>
                  </a:cxn>
                  <a:cxn ang="0">
                    <a:pos x="T4" y="T5"/>
                  </a:cxn>
                  <a:cxn ang="0">
                    <a:pos x="T6" y="T7"/>
                  </a:cxn>
                  <a:cxn ang="0">
                    <a:pos x="T8" y="T9"/>
                  </a:cxn>
                </a:cxnLst>
                <a:rect l="0" t="0" r="r" b="b"/>
                <a:pathLst>
                  <a:path w="75" h="21">
                    <a:moveTo>
                      <a:pt x="75" y="2"/>
                    </a:moveTo>
                    <a:lnTo>
                      <a:pt x="75" y="21"/>
                    </a:lnTo>
                    <a:lnTo>
                      <a:pt x="0" y="20"/>
                    </a:lnTo>
                    <a:lnTo>
                      <a:pt x="0" y="0"/>
                    </a:lnTo>
                    <a:lnTo>
                      <a:pt x="75"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13" name="Freeform 347"/>
              <p:cNvSpPr>
                <a:spLocks/>
              </p:cNvSpPr>
              <p:nvPr/>
            </p:nvSpPr>
            <p:spPr bwMode="auto">
              <a:xfrm>
                <a:off x="6614" y="2159"/>
                <a:ext cx="56" cy="24"/>
              </a:xfrm>
              <a:custGeom>
                <a:avLst/>
                <a:gdLst>
                  <a:gd name="T0" fmla="*/ 56 w 56"/>
                  <a:gd name="T1" fmla="*/ 0 h 24"/>
                  <a:gd name="T2" fmla="*/ 56 w 56"/>
                  <a:gd name="T3" fmla="*/ 21 h 24"/>
                  <a:gd name="T4" fmla="*/ 0 w 56"/>
                  <a:gd name="T5" fmla="*/ 24 h 24"/>
                  <a:gd name="T6" fmla="*/ 2 w 56"/>
                  <a:gd name="T7" fmla="*/ 24 h 24"/>
                  <a:gd name="T8" fmla="*/ 2 w 56"/>
                  <a:gd name="T9" fmla="*/ 3 h 24"/>
                  <a:gd name="T10" fmla="*/ 56 w 56"/>
                  <a:gd name="T11" fmla="*/ 0 h 24"/>
                </a:gdLst>
                <a:ahLst/>
                <a:cxnLst>
                  <a:cxn ang="0">
                    <a:pos x="T0" y="T1"/>
                  </a:cxn>
                  <a:cxn ang="0">
                    <a:pos x="T2" y="T3"/>
                  </a:cxn>
                  <a:cxn ang="0">
                    <a:pos x="T4" y="T5"/>
                  </a:cxn>
                  <a:cxn ang="0">
                    <a:pos x="T6" y="T7"/>
                  </a:cxn>
                  <a:cxn ang="0">
                    <a:pos x="T8" y="T9"/>
                  </a:cxn>
                  <a:cxn ang="0">
                    <a:pos x="T10" y="T11"/>
                  </a:cxn>
                </a:cxnLst>
                <a:rect l="0" t="0" r="r" b="b"/>
                <a:pathLst>
                  <a:path w="56" h="24">
                    <a:moveTo>
                      <a:pt x="56" y="0"/>
                    </a:moveTo>
                    <a:lnTo>
                      <a:pt x="56" y="21"/>
                    </a:lnTo>
                    <a:lnTo>
                      <a:pt x="0" y="24"/>
                    </a:lnTo>
                    <a:lnTo>
                      <a:pt x="2" y="24"/>
                    </a:lnTo>
                    <a:lnTo>
                      <a:pt x="2" y="3"/>
                    </a:lnTo>
                    <a:lnTo>
                      <a:pt x="5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14" name="Freeform 348"/>
              <p:cNvSpPr>
                <a:spLocks/>
              </p:cNvSpPr>
              <p:nvPr/>
            </p:nvSpPr>
            <p:spPr bwMode="auto">
              <a:xfrm>
                <a:off x="6116" y="2216"/>
                <a:ext cx="313" cy="96"/>
              </a:xfrm>
              <a:custGeom>
                <a:avLst/>
                <a:gdLst>
                  <a:gd name="T0" fmla="*/ 1 w 313"/>
                  <a:gd name="T1" fmla="*/ 96 h 96"/>
                  <a:gd name="T2" fmla="*/ 0 w 313"/>
                  <a:gd name="T3" fmla="*/ 90 h 96"/>
                  <a:gd name="T4" fmla="*/ 67 w 313"/>
                  <a:gd name="T5" fmla="*/ 73 h 96"/>
                  <a:gd name="T6" fmla="*/ 123 w 313"/>
                  <a:gd name="T7" fmla="*/ 40 h 96"/>
                  <a:gd name="T8" fmla="*/ 190 w 313"/>
                  <a:gd name="T9" fmla="*/ 37 h 96"/>
                  <a:gd name="T10" fmla="*/ 245 w 313"/>
                  <a:gd name="T11" fmla="*/ 3 h 96"/>
                  <a:gd name="T12" fmla="*/ 313 w 313"/>
                  <a:gd name="T13" fmla="*/ 0 h 96"/>
                  <a:gd name="T14" fmla="*/ 313 w 313"/>
                  <a:gd name="T15" fmla="*/ 6 h 96"/>
                  <a:gd name="T16" fmla="*/ 246 w 313"/>
                  <a:gd name="T17" fmla="*/ 9 h 96"/>
                  <a:gd name="T18" fmla="*/ 191 w 313"/>
                  <a:gd name="T19" fmla="*/ 42 h 96"/>
                  <a:gd name="T20" fmla="*/ 124 w 313"/>
                  <a:gd name="T21" fmla="*/ 45 h 96"/>
                  <a:gd name="T22" fmla="*/ 70 w 313"/>
                  <a:gd name="T23" fmla="*/ 79 h 96"/>
                  <a:gd name="T24" fmla="*/ 1 w 313"/>
                  <a:gd name="T25"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3" h="96">
                    <a:moveTo>
                      <a:pt x="1" y="96"/>
                    </a:moveTo>
                    <a:lnTo>
                      <a:pt x="0" y="90"/>
                    </a:lnTo>
                    <a:lnTo>
                      <a:pt x="67" y="73"/>
                    </a:lnTo>
                    <a:lnTo>
                      <a:pt x="123" y="40"/>
                    </a:lnTo>
                    <a:lnTo>
                      <a:pt x="190" y="37"/>
                    </a:lnTo>
                    <a:lnTo>
                      <a:pt x="245" y="3"/>
                    </a:lnTo>
                    <a:lnTo>
                      <a:pt x="313" y="0"/>
                    </a:lnTo>
                    <a:lnTo>
                      <a:pt x="313" y="6"/>
                    </a:lnTo>
                    <a:lnTo>
                      <a:pt x="246" y="9"/>
                    </a:lnTo>
                    <a:lnTo>
                      <a:pt x="191" y="42"/>
                    </a:lnTo>
                    <a:lnTo>
                      <a:pt x="124" y="45"/>
                    </a:lnTo>
                    <a:lnTo>
                      <a:pt x="70" y="79"/>
                    </a:lnTo>
                    <a:lnTo>
                      <a:pt x="1" y="9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15" name="Freeform 349"/>
              <p:cNvSpPr>
                <a:spLocks/>
              </p:cNvSpPr>
              <p:nvPr/>
            </p:nvSpPr>
            <p:spPr bwMode="auto">
              <a:xfrm>
                <a:off x="6113" y="2180"/>
                <a:ext cx="234" cy="133"/>
              </a:xfrm>
              <a:custGeom>
                <a:avLst/>
                <a:gdLst>
                  <a:gd name="T0" fmla="*/ 3 w 234"/>
                  <a:gd name="T1" fmla="*/ 133 h 133"/>
                  <a:gd name="T2" fmla="*/ 0 w 234"/>
                  <a:gd name="T3" fmla="*/ 127 h 133"/>
                  <a:gd name="T4" fmla="*/ 54 w 234"/>
                  <a:gd name="T5" fmla="*/ 102 h 133"/>
                  <a:gd name="T6" fmla="*/ 88 w 234"/>
                  <a:gd name="T7" fmla="*/ 63 h 133"/>
                  <a:gd name="T8" fmla="*/ 144 w 234"/>
                  <a:gd name="T9" fmla="*/ 52 h 133"/>
                  <a:gd name="T10" fmla="*/ 178 w 234"/>
                  <a:gd name="T11" fmla="*/ 13 h 133"/>
                  <a:gd name="T12" fmla="*/ 234 w 234"/>
                  <a:gd name="T13" fmla="*/ 0 h 133"/>
                  <a:gd name="T14" fmla="*/ 234 w 234"/>
                  <a:gd name="T15" fmla="*/ 6 h 133"/>
                  <a:gd name="T16" fmla="*/ 180 w 234"/>
                  <a:gd name="T17" fmla="*/ 17 h 133"/>
                  <a:gd name="T18" fmla="*/ 147 w 234"/>
                  <a:gd name="T19" fmla="*/ 56 h 133"/>
                  <a:gd name="T20" fmla="*/ 91 w 234"/>
                  <a:gd name="T21" fmla="*/ 67 h 133"/>
                  <a:gd name="T22" fmla="*/ 59 w 234"/>
                  <a:gd name="T23" fmla="*/ 106 h 133"/>
                  <a:gd name="T24" fmla="*/ 3 w 234"/>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4" h="133">
                    <a:moveTo>
                      <a:pt x="3" y="133"/>
                    </a:moveTo>
                    <a:lnTo>
                      <a:pt x="0" y="127"/>
                    </a:lnTo>
                    <a:lnTo>
                      <a:pt x="54" y="102"/>
                    </a:lnTo>
                    <a:lnTo>
                      <a:pt x="88" y="63"/>
                    </a:lnTo>
                    <a:lnTo>
                      <a:pt x="144" y="52"/>
                    </a:lnTo>
                    <a:lnTo>
                      <a:pt x="178" y="13"/>
                    </a:lnTo>
                    <a:lnTo>
                      <a:pt x="234" y="0"/>
                    </a:lnTo>
                    <a:lnTo>
                      <a:pt x="234" y="6"/>
                    </a:lnTo>
                    <a:lnTo>
                      <a:pt x="180" y="17"/>
                    </a:lnTo>
                    <a:lnTo>
                      <a:pt x="147" y="56"/>
                    </a:lnTo>
                    <a:lnTo>
                      <a:pt x="91" y="67"/>
                    </a:lnTo>
                    <a:lnTo>
                      <a:pt x="59" y="106"/>
                    </a:lnTo>
                    <a:lnTo>
                      <a:pt x="3" y="13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16" name="Freeform 350"/>
              <p:cNvSpPr>
                <a:spLocks/>
              </p:cNvSpPr>
              <p:nvPr/>
            </p:nvSpPr>
            <p:spPr bwMode="auto">
              <a:xfrm>
                <a:off x="6117" y="2249"/>
                <a:ext cx="251" cy="63"/>
              </a:xfrm>
              <a:custGeom>
                <a:avLst/>
                <a:gdLst>
                  <a:gd name="T0" fmla="*/ 1 w 251"/>
                  <a:gd name="T1" fmla="*/ 63 h 63"/>
                  <a:gd name="T2" fmla="*/ 0 w 251"/>
                  <a:gd name="T3" fmla="*/ 57 h 63"/>
                  <a:gd name="T4" fmla="*/ 53 w 251"/>
                  <a:gd name="T5" fmla="*/ 49 h 63"/>
                  <a:gd name="T6" fmla="*/ 98 w 251"/>
                  <a:gd name="T7" fmla="*/ 22 h 63"/>
                  <a:gd name="T8" fmla="*/ 151 w 251"/>
                  <a:gd name="T9" fmla="*/ 28 h 63"/>
                  <a:gd name="T10" fmla="*/ 196 w 251"/>
                  <a:gd name="T11" fmla="*/ 0 h 63"/>
                  <a:gd name="T12" fmla="*/ 251 w 251"/>
                  <a:gd name="T13" fmla="*/ 5 h 63"/>
                  <a:gd name="T14" fmla="*/ 249 w 251"/>
                  <a:gd name="T15" fmla="*/ 11 h 63"/>
                  <a:gd name="T16" fmla="*/ 197 w 251"/>
                  <a:gd name="T17" fmla="*/ 5 h 63"/>
                  <a:gd name="T18" fmla="*/ 153 w 251"/>
                  <a:gd name="T19" fmla="*/ 33 h 63"/>
                  <a:gd name="T20" fmla="*/ 99 w 251"/>
                  <a:gd name="T21" fmla="*/ 28 h 63"/>
                  <a:gd name="T22" fmla="*/ 55 w 251"/>
                  <a:gd name="T23" fmla="*/ 54 h 63"/>
                  <a:gd name="T24" fmla="*/ 1 w 251"/>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63">
                    <a:moveTo>
                      <a:pt x="1" y="63"/>
                    </a:moveTo>
                    <a:lnTo>
                      <a:pt x="0" y="57"/>
                    </a:lnTo>
                    <a:lnTo>
                      <a:pt x="53" y="49"/>
                    </a:lnTo>
                    <a:lnTo>
                      <a:pt x="98" y="22"/>
                    </a:lnTo>
                    <a:lnTo>
                      <a:pt x="151" y="28"/>
                    </a:lnTo>
                    <a:lnTo>
                      <a:pt x="196" y="0"/>
                    </a:lnTo>
                    <a:lnTo>
                      <a:pt x="251" y="5"/>
                    </a:lnTo>
                    <a:lnTo>
                      <a:pt x="249" y="11"/>
                    </a:lnTo>
                    <a:lnTo>
                      <a:pt x="197" y="5"/>
                    </a:lnTo>
                    <a:lnTo>
                      <a:pt x="153" y="33"/>
                    </a:lnTo>
                    <a:lnTo>
                      <a:pt x="99" y="28"/>
                    </a:lnTo>
                    <a:lnTo>
                      <a:pt x="55" y="54"/>
                    </a:lnTo>
                    <a:lnTo>
                      <a:pt x="1" y="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17" name="Rectangle 351"/>
              <p:cNvSpPr>
                <a:spLocks noChangeArrowheads="1"/>
              </p:cNvSpPr>
              <p:nvPr/>
            </p:nvSpPr>
            <p:spPr bwMode="auto">
              <a:xfrm>
                <a:off x="6114" y="2169"/>
                <a:ext cx="21" cy="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18" name="Rectangle 352"/>
              <p:cNvSpPr>
                <a:spLocks noChangeArrowheads="1"/>
              </p:cNvSpPr>
              <p:nvPr/>
            </p:nvSpPr>
            <p:spPr bwMode="auto">
              <a:xfrm>
                <a:off x="6114" y="2194"/>
                <a:ext cx="2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19" name="Rectangle 353"/>
              <p:cNvSpPr>
                <a:spLocks noChangeArrowheads="1"/>
              </p:cNvSpPr>
              <p:nvPr/>
            </p:nvSpPr>
            <p:spPr bwMode="auto">
              <a:xfrm>
                <a:off x="6114" y="2221"/>
                <a:ext cx="21" cy="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20" name="Rectangle 354"/>
              <p:cNvSpPr>
                <a:spLocks noChangeArrowheads="1"/>
              </p:cNvSpPr>
              <p:nvPr/>
            </p:nvSpPr>
            <p:spPr bwMode="auto">
              <a:xfrm>
                <a:off x="6114" y="2246"/>
                <a:ext cx="2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21" name="Rectangle 355"/>
              <p:cNvSpPr>
                <a:spLocks noChangeArrowheads="1"/>
              </p:cNvSpPr>
              <p:nvPr/>
            </p:nvSpPr>
            <p:spPr bwMode="auto">
              <a:xfrm>
                <a:off x="6114" y="2272"/>
                <a:ext cx="21" cy="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22" name="Rectangle 356"/>
              <p:cNvSpPr>
                <a:spLocks noChangeArrowheads="1"/>
              </p:cNvSpPr>
              <p:nvPr/>
            </p:nvSpPr>
            <p:spPr bwMode="auto">
              <a:xfrm>
                <a:off x="6114" y="2320"/>
                <a:ext cx="315" cy="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23" name="Freeform 357"/>
              <p:cNvSpPr>
                <a:spLocks/>
              </p:cNvSpPr>
              <p:nvPr/>
            </p:nvSpPr>
            <p:spPr bwMode="auto">
              <a:xfrm>
                <a:off x="5735" y="2473"/>
                <a:ext cx="101" cy="42"/>
              </a:xfrm>
              <a:custGeom>
                <a:avLst/>
                <a:gdLst>
                  <a:gd name="T0" fmla="*/ 101 w 101"/>
                  <a:gd name="T1" fmla="*/ 42 h 42"/>
                  <a:gd name="T2" fmla="*/ 101 w 101"/>
                  <a:gd name="T3" fmla="*/ 30 h 42"/>
                  <a:gd name="T4" fmla="*/ 0 w 101"/>
                  <a:gd name="T5" fmla="*/ 0 h 42"/>
                  <a:gd name="T6" fmla="*/ 0 w 101"/>
                  <a:gd name="T7" fmla="*/ 15 h 42"/>
                  <a:gd name="T8" fmla="*/ 101 w 101"/>
                  <a:gd name="T9" fmla="*/ 42 h 42"/>
                </a:gdLst>
                <a:ahLst/>
                <a:cxnLst>
                  <a:cxn ang="0">
                    <a:pos x="T0" y="T1"/>
                  </a:cxn>
                  <a:cxn ang="0">
                    <a:pos x="T2" y="T3"/>
                  </a:cxn>
                  <a:cxn ang="0">
                    <a:pos x="T4" y="T5"/>
                  </a:cxn>
                  <a:cxn ang="0">
                    <a:pos x="T6" y="T7"/>
                  </a:cxn>
                  <a:cxn ang="0">
                    <a:pos x="T8" y="T9"/>
                  </a:cxn>
                </a:cxnLst>
                <a:rect l="0" t="0" r="r" b="b"/>
                <a:pathLst>
                  <a:path w="101" h="42">
                    <a:moveTo>
                      <a:pt x="101" y="42"/>
                    </a:moveTo>
                    <a:lnTo>
                      <a:pt x="101" y="30"/>
                    </a:lnTo>
                    <a:lnTo>
                      <a:pt x="0" y="0"/>
                    </a:lnTo>
                    <a:lnTo>
                      <a:pt x="0" y="15"/>
                    </a:lnTo>
                    <a:lnTo>
                      <a:pt x="101" y="4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24" name="Freeform 358"/>
              <p:cNvSpPr>
                <a:spLocks/>
              </p:cNvSpPr>
              <p:nvPr/>
            </p:nvSpPr>
            <p:spPr bwMode="auto">
              <a:xfrm>
                <a:off x="5735" y="2438"/>
                <a:ext cx="368" cy="77"/>
              </a:xfrm>
              <a:custGeom>
                <a:avLst/>
                <a:gdLst>
                  <a:gd name="T0" fmla="*/ 368 w 368"/>
                  <a:gd name="T1" fmla="*/ 26 h 77"/>
                  <a:gd name="T2" fmla="*/ 368 w 368"/>
                  <a:gd name="T3" fmla="*/ 26 h 77"/>
                  <a:gd name="T4" fmla="*/ 368 w 368"/>
                  <a:gd name="T5" fmla="*/ 26 h 77"/>
                  <a:gd name="T6" fmla="*/ 267 w 368"/>
                  <a:gd name="T7" fmla="*/ 0 h 77"/>
                  <a:gd name="T8" fmla="*/ 0 w 368"/>
                  <a:gd name="T9" fmla="*/ 35 h 77"/>
                  <a:gd name="T10" fmla="*/ 101 w 368"/>
                  <a:gd name="T11" fmla="*/ 65 h 77"/>
                  <a:gd name="T12" fmla="*/ 101 w 368"/>
                  <a:gd name="T13" fmla="*/ 77 h 77"/>
                  <a:gd name="T14" fmla="*/ 368 w 368"/>
                  <a:gd name="T15" fmla="*/ 32 h 77"/>
                  <a:gd name="T16" fmla="*/ 368 w 368"/>
                  <a:gd name="T17" fmla="*/ 2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77">
                    <a:moveTo>
                      <a:pt x="368" y="26"/>
                    </a:moveTo>
                    <a:lnTo>
                      <a:pt x="368" y="26"/>
                    </a:lnTo>
                    <a:lnTo>
                      <a:pt x="368" y="26"/>
                    </a:lnTo>
                    <a:lnTo>
                      <a:pt x="267" y="0"/>
                    </a:lnTo>
                    <a:lnTo>
                      <a:pt x="0" y="35"/>
                    </a:lnTo>
                    <a:lnTo>
                      <a:pt x="101" y="65"/>
                    </a:lnTo>
                    <a:lnTo>
                      <a:pt x="101" y="77"/>
                    </a:lnTo>
                    <a:lnTo>
                      <a:pt x="368" y="32"/>
                    </a:lnTo>
                    <a:lnTo>
                      <a:pt x="368" y="2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25" name="Freeform 359"/>
              <p:cNvSpPr>
                <a:spLocks/>
              </p:cNvSpPr>
              <p:nvPr/>
            </p:nvSpPr>
            <p:spPr bwMode="auto">
              <a:xfrm>
                <a:off x="6704" y="2473"/>
                <a:ext cx="102" cy="42"/>
              </a:xfrm>
              <a:custGeom>
                <a:avLst/>
                <a:gdLst>
                  <a:gd name="T0" fmla="*/ 1 w 102"/>
                  <a:gd name="T1" fmla="*/ 42 h 42"/>
                  <a:gd name="T2" fmla="*/ 0 w 102"/>
                  <a:gd name="T3" fmla="*/ 30 h 42"/>
                  <a:gd name="T4" fmla="*/ 101 w 102"/>
                  <a:gd name="T5" fmla="*/ 0 h 42"/>
                  <a:gd name="T6" fmla="*/ 102 w 102"/>
                  <a:gd name="T7" fmla="*/ 15 h 42"/>
                  <a:gd name="T8" fmla="*/ 1 w 102"/>
                  <a:gd name="T9" fmla="*/ 42 h 42"/>
                </a:gdLst>
                <a:ahLst/>
                <a:cxnLst>
                  <a:cxn ang="0">
                    <a:pos x="T0" y="T1"/>
                  </a:cxn>
                  <a:cxn ang="0">
                    <a:pos x="T2" y="T3"/>
                  </a:cxn>
                  <a:cxn ang="0">
                    <a:pos x="T4" y="T5"/>
                  </a:cxn>
                  <a:cxn ang="0">
                    <a:pos x="T6" y="T7"/>
                  </a:cxn>
                  <a:cxn ang="0">
                    <a:pos x="T8" y="T9"/>
                  </a:cxn>
                </a:cxnLst>
                <a:rect l="0" t="0" r="r" b="b"/>
                <a:pathLst>
                  <a:path w="102" h="42">
                    <a:moveTo>
                      <a:pt x="1" y="42"/>
                    </a:moveTo>
                    <a:lnTo>
                      <a:pt x="0" y="30"/>
                    </a:lnTo>
                    <a:lnTo>
                      <a:pt x="101" y="0"/>
                    </a:lnTo>
                    <a:lnTo>
                      <a:pt x="102" y="15"/>
                    </a:lnTo>
                    <a:lnTo>
                      <a:pt x="1" y="4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26" name="Freeform 360"/>
              <p:cNvSpPr>
                <a:spLocks/>
              </p:cNvSpPr>
              <p:nvPr/>
            </p:nvSpPr>
            <p:spPr bwMode="auto">
              <a:xfrm>
                <a:off x="6436" y="2438"/>
                <a:ext cx="369" cy="77"/>
              </a:xfrm>
              <a:custGeom>
                <a:avLst/>
                <a:gdLst>
                  <a:gd name="T0" fmla="*/ 0 w 369"/>
                  <a:gd name="T1" fmla="*/ 26 h 77"/>
                  <a:gd name="T2" fmla="*/ 0 w 369"/>
                  <a:gd name="T3" fmla="*/ 26 h 77"/>
                  <a:gd name="T4" fmla="*/ 0 w 369"/>
                  <a:gd name="T5" fmla="*/ 26 h 77"/>
                  <a:gd name="T6" fmla="*/ 100 w 369"/>
                  <a:gd name="T7" fmla="*/ 0 h 77"/>
                  <a:gd name="T8" fmla="*/ 369 w 369"/>
                  <a:gd name="T9" fmla="*/ 35 h 77"/>
                  <a:gd name="T10" fmla="*/ 268 w 369"/>
                  <a:gd name="T11" fmla="*/ 65 h 77"/>
                  <a:gd name="T12" fmla="*/ 269 w 369"/>
                  <a:gd name="T13" fmla="*/ 77 h 77"/>
                  <a:gd name="T14" fmla="*/ 0 w 369"/>
                  <a:gd name="T15" fmla="*/ 32 h 77"/>
                  <a:gd name="T16" fmla="*/ 0 w 369"/>
                  <a:gd name="T17" fmla="*/ 2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9" h="77">
                    <a:moveTo>
                      <a:pt x="0" y="26"/>
                    </a:moveTo>
                    <a:lnTo>
                      <a:pt x="0" y="26"/>
                    </a:lnTo>
                    <a:lnTo>
                      <a:pt x="0" y="26"/>
                    </a:lnTo>
                    <a:lnTo>
                      <a:pt x="100" y="0"/>
                    </a:lnTo>
                    <a:lnTo>
                      <a:pt x="369" y="35"/>
                    </a:lnTo>
                    <a:lnTo>
                      <a:pt x="268" y="65"/>
                    </a:lnTo>
                    <a:lnTo>
                      <a:pt x="269" y="77"/>
                    </a:lnTo>
                    <a:lnTo>
                      <a:pt x="0" y="32"/>
                    </a:lnTo>
                    <a:lnTo>
                      <a:pt x="0" y="2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27" name="Freeform 361"/>
              <p:cNvSpPr>
                <a:spLocks/>
              </p:cNvSpPr>
              <p:nvPr/>
            </p:nvSpPr>
            <p:spPr bwMode="auto">
              <a:xfrm>
                <a:off x="6103" y="2425"/>
                <a:ext cx="28" cy="43"/>
              </a:xfrm>
              <a:custGeom>
                <a:avLst/>
                <a:gdLst>
                  <a:gd name="T0" fmla="*/ 28 w 28"/>
                  <a:gd name="T1" fmla="*/ 43 h 43"/>
                  <a:gd name="T2" fmla="*/ 28 w 28"/>
                  <a:gd name="T3" fmla="*/ 32 h 43"/>
                  <a:gd name="T4" fmla="*/ 0 w 28"/>
                  <a:gd name="T5" fmla="*/ 0 h 43"/>
                  <a:gd name="T6" fmla="*/ 0 w 28"/>
                  <a:gd name="T7" fmla="*/ 17 h 43"/>
                  <a:gd name="T8" fmla="*/ 28 w 28"/>
                  <a:gd name="T9" fmla="*/ 43 h 43"/>
                </a:gdLst>
                <a:ahLst/>
                <a:cxnLst>
                  <a:cxn ang="0">
                    <a:pos x="T0" y="T1"/>
                  </a:cxn>
                  <a:cxn ang="0">
                    <a:pos x="T2" y="T3"/>
                  </a:cxn>
                  <a:cxn ang="0">
                    <a:pos x="T4" y="T5"/>
                  </a:cxn>
                  <a:cxn ang="0">
                    <a:pos x="T6" y="T7"/>
                  </a:cxn>
                  <a:cxn ang="0">
                    <a:pos x="T8" y="T9"/>
                  </a:cxn>
                </a:cxnLst>
                <a:rect l="0" t="0" r="r" b="b"/>
                <a:pathLst>
                  <a:path w="28" h="43">
                    <a:moveTo>
                      <a:pt x="28" y="43"/>
                    </a:moveTo>
                    <a:lnTo>
                      <a:pt x="28" y="32"/>
                    </a:lnTo>
                    <a:lnTo>
                      <a:pt x="0" y="0"/>
                    </a:lnTo>
                    <a:lnTo>
                      <a:pt x="0" y="17"/>
                    </a:lnTo>
                    <a:lnTo>
                      <a:pt x="28" y="4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28" name="Freeform 362"/>
              <p:cNvSpPr>
                <a:spLocks/>
              </p:cNvSpPr>
              <p:nvPr/>
            </p:nvSpPr>
            <p:spPr bwMode="auto">
              <a:xfrm>
                <a:off x="6407" y="2425"/>
                <a:ext cx="29" cy="43"/>
              </a:xfrm>
              <a:custGeom>
                <a:avLst/>
                <a:gdLst>
                  <a:gd name="T0" fmla="*/ 1 w 29"/>
                  <a:gd name="T1" fmla="*/ 43 h 43"/>
                  <a:gd name="T2" fmla="*/ 0 w 29"/>
                  <a:gd name="T3" fmla="*/ 32 h 43"/>
                  <a:gd name="T4" fmla="*/ 29 w 29"/>
                  <a:gd name="T5" fmla="*/ 0 h 43"/>
                  <a:gd name="T6" fmla="*/ 29 w 29"/>
                  <a:gd name="T7" fmla="*/ 17 h 43"/>
                  <a:gd name="T8" fmla="*/ 1 w 29"/>
                  <a:gd name="T9" fmla="*/ 43 h 43"/>
                </a:gdLst>
                <a:ahLst/>
                <a:cxnLst>
                  <a:cxn ang="0">
                    <a:pos x="T0" y="T1"/>
                  </a:cxn>
                  <a:cxn ang="0">
                    <a:pos x="T2" y="T3"/>
                  </a:cxn>
                  <a:cxn ang="0">
                    <a:pos x="T4" y="T5"/>
                  </a:cxn>
                  <a:cxn ang="0">
                    <a:pos x="T6" y="T7"/>
                  </a:cxn>
                  <a:cxn ang="0">
                    <a:pos x="T8" y="T9"/>
                  </a:cxn>
                </a:cxnLst>
                <a:rect l="0" t="0" r="r" b="b"/>
                <a:pathLst>
                  <a:path w="29" h="43">
                    <a:moveTo>
                      <a:pt x="1" y="43"/>
                    </a:moveTo>
                    <a:lnTo>
                      <a:pt x="0" y="32"/>
                    </a:lnTo>
                    <a:lnTo>
                      <a:pt x="29" y="0"/>
                    </a:lnTo>
                    <a:lnTo>
                      <a:pt x="29" y="17"/>
                    </a:lnTo>
                    <a:lnTo>
                      <a:pt x="1" y="4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29" name="Freeform 363"/>
              <p:cNvSpPr>
                <a:spLocks/>
              </p:cNvSpPr>
              <p:nvPr/>
            </p:nvSpPr>
            <p:spPr bwMode="auto">
              <a:xfrm>
                <a:off x="6103" y="2425"/>
                <a:ext cx="333" cy="32"/>
              </a:xfrm>
              <a:custGeom>
                <a:avLst/>
                <a:gdLst>
                  <a:gd name="T0" fmla="*/ 304 w 333"/>
                  <a:gd name="T1" fmla="*/ 32 h 32"/>
                  <a:gd name="T2" fmla="*/ 28 w 333"/>
                  <a:gd name="T3" fmla="*/ 32 h 32"/>
                  <a:gd name="T4" fmla="*/ 0 w 333"/>
                  <a:gd name="T5" fmla="*/ 0 h 32"/>
                  <a:gd name="T6" fmla="*/ 333 w 333"/>
                  <a:gd name="T7" fmla="*/ 0 h 32"/>
                  <a:gd name="T8" fmla="*/ 304 w 333"/>
                  <a:gd name="T9" fmla="*/ 32 h 32"/>
                </a:gdLst>
                <a:ahLst/>
                <a:cxnLst>
                  <a:cxn ang="0">
                    <a:pos x="T0" y="T1"/>
                  </a:cxn>
                  <a:cxn ang="0">
                    <a:pos x="T2" y="T3"/>
                  </a:cxn>
                  <a:cxn ang="0">
                    <a:pos x="T4" y="T5"/>
                  </a:cxn>
                  <a:cxn ang="0">
                    <a:pos x="T6" y="T7"/>
                  </a:cxn>
                  <a:cxn ang="0">
                    <a:pos x="T8" y="T9"/>
                  </a:cxn>
                </a:cxnLst>
                <a:rect l="0" t="0" r="r" b="b"/>
                <a:pathLst>
                  <a:path w="333" h="32">
                    <a:moveTo>
                      <a:pt x="304" y="32"/>
                    </a:moveTo>
                    <a:lnTo>
                      <a:pt x="28" y="32"/>
                    </a:lnTo>
                    <a:lnTo>
                      <a:pt x="0" y="0"/>
                    </a:lnTo>
                    <a:lnTo>
                      <a:pt x="333" y="0"/>
                    </a:lnTo>
                    <a:lnTo>
                      <a:pt x="304" y="3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30" name="Freeform 364"/>
              <p:cNvSpPr>
                <a:spLocks/>
              </p:cNvSpPr>
              <p:nvPr/>
            </p:nvSpPr>
            <p:spPr bwMode="auto">
              <a:xfrm>
                <a:off x="6131" y="2457"/>
                <a:ext cx="277" cy="11"/>
              </a:xfrm>
              <a:custGeom>
                <a:avLst/>
                <a:gdLst>
                  <a:gd name="T0" fmla="*/ 276 w 277"/>
                  <a:gd name="T1" fmla="*/ 0 h 11"/>
                  <a:gd name="T2" fmla="*/ 0 w 277"/>
                  <a:gd name="T3" fmla="*/ 0 h 11"/>
                  <a:gd name="T4" fmla="*/ 0 w 277"/>
                  <a:gd name="T5" fmla="*/ 11 h 11"/>
                  <a:gd name="T6" fmla="*/ 277 w 277"/>
                  <a:gd name="T7" fmla="*/ 11 h 11"/>
                  <a:gd name="T8" fmla="*/ 276 w 277"/>
                  <a:gd name="T9" fmla="*/ 0 h 11"/>
                </a:gdLst>
                <a:ahLst/>
                <a:cxnLst>
                  <a:cxn ang="0">
                    <a:pos x="T0" y="T1"/>
                  </a:cxn>
                  <a:cxn ang="0">
                    <a:pos x="T2" y="T3"/>
                  </a:cxn>
                  <a:cxn ang="0">
                    <a:pos x="T4" y="T5"/>
                  </a:cxn>
                  <a:cxn ang="0">
                    <a:pos x="T6" y="T7"/>
                  </a:cxn>
                  <a:cxn ang="0">
                    <a:pos x="T8" y="T9"/>
                  </a:cxn>
                </a:cxnLst>
                <a:rect l="0" t="0" r="r" b="b"/>
                <a:pathLst>
                  <a:path w="277" h="11">
                    <a:moveTo>
                      <a:pt x="276" y="0"/>
                    </a:moveTo>
                    <a:lnTo>
                      <a:pt x="0" y="0"/>
                    </a:lnTo>
                    <a:lnTo>
                      <a:pt x="0" y="11"/>
                    </a:lnTo>
                    <a:lnTo>
                      <a:pt x="277" y="11"/>
                    </a:lnTo>
                    <a:lnTo>
                      <a:pt x="27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31" name="Freeform 365"/>
              <p:cNvSpPr>
                <a:spLocks/>
              </p:cNvSpPr>
              <p:nvPr/>
            </p:nvSpPr>
            <p:spPr bwMode="auto">
              <a:xfrm>
                <a:off x="6242" y="2481"/>
                <a:ext cx="61" cy="28"/>
              </a:xfrm>
              <a:custGeom>
                <a:avLst/>
                <a:gdLst>
                  <a:gd name="T0" fmla="*/ 35 w 44"/>
                  <a:gd name="T1" fmla="*/ 11 h 20"/>
                  <a:gd name="T2" fmla="*/ 22 w 44"/>
                  <a:gd name="T3" fmla="*/ 0 h 20"/>
                  <a:gd name="T4" fmla="*/ 9 w 44"/>
                  <a:gd name="T5" fmla="*/ 11 h 20"/>
                  <a:gd name="T6" fmla="*/ 0 w 44"/>
                  <a:gd name="T7" fmla="*/ 15 h 20"/>
                  <a:gd name="T8" fmla="*/ 10 w 44"/>
                  <a:gd name="T9" fmla="*/ 19 h 20"/>
                  <a:gd name="T10" fmla="*/ 22 w 44"/>
                  <a:gd name="T11" fmla="*/ 20 h 20"/>
                  <a:gd name="T12" fmla="*/ 35 w 44"/>
                  <a:gd name="T13" fmla="*/ 19 h 20"/>
                  <a:gd name="T14" fmla="*/ 44 w 44"/>
                  <a:gd name="T15" fmla="*/ 15 h 20"/>
                  <a:gd name="T16" fmla="*/ 35 w 44"/>
                  <a:gd name="T17" fmla="*/ 1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0">
                    <a:moveTo>
                      <a:pt x="35" y="11"/>
                    </a:moveTo>
                    <a:cubicBezTo>
                      <a:pt x="34" y="5"/>
                      <a:pt x="29" y="0"/>
                      <a:pt x="22" y="0"/>
                    </a:cubicBezTo>
                    <a:cubicBezTo>
                      <a:pt x="16" y="0"/>
                      <a:pt x="10" y="5"/>
                      <a:pt x="9" y="11"/>
                    </a:cubicBezTo>
                    <a:cubicBezTo>
                      <a:pt x="4" y="12"/>
                      <a:pt x="0" y="13"/>
                      <a:pt x="0" y="15"/>
                    </a:cubicBezTo>
                    <a:cubicBezTo>
                      <a:pt x="0" y="16"/>
                      <a:pt x="4" y="18"/>
                      <a:pt x="10" y="19"/>
                    </a:cubicBezTo>
                    <a:cubicBezTo>
                      <a:pt x="13" y="19"/>
                      <a:pt x="18" y="20"/>
                      <a:pt x="22" y="20"/>
                    </a:cubicBezTo>
                    <a:cubicBezTo>
                      <a:pt x="27" y="20"/>
                      <a:pt x="31" y="19"/>
                      <a:pt x="35" y="19"/>
                    </a:cubicBezTo>
                    <a:cubicBezTo>
                      <a:pt x="41" y="18"/>
                      <a:pt x="44" y="17"/>
                      <a:pt x="44" y="15"/>
                    </a:cubicBezTo>
                    <a:cubicBezTo>
                      <a:pt x="44" y="13"/>
                      <a:pt x="41" y="12"/>
                      <a:pt x="35" y="1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32" name="Rectangle 366"/>
              <p:cNvSpPr>
                <a:spLocks noChangeArrowheads="1"/>
              </p:cNvSpPr>
              <p:nvPr/>
            </p:nvSpPr>
            <p:spPr bwMode="auto">
              <a:xfrm>
                <a:off x="6068" y="1863"/>
                <a:ext cx="407" cy="21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33" name="Rectangle 367"/>
              <p:cNvSpPr>
                <a:spLocks noChangeArrowheads="1"/>
              </p:cNvSpPr>
              <p:nvPr/>
            </p:nvSpPr>
            <p:spPr bwMode="auto">
              <a:xfrm>
                <a:off x="6068" y="1863"/>
                <a:ext cx="407"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34" name="Freeform 368"/>
              <p:cNvSpPr>
                <a:spLocks/>
              </p:cNvSpPr>
              <p:nvPr/>
            </p:nvSpPr>
            <p:spPr bwMode="auto">
              <a:xfrm>
                <a:off x="6272" y="1971"/>
                <a:ext cx="75" cy="80"/>
              </a:xfrm>
              <a:custGeom>
                <a:avLst/>
                <a:gdLst>
                  <a:gd name="T0" fmla="*/ 3 w 53"/>
                  <a:gd name="T1" fmla="*/ 57 h 57"/>
                  <a:gd name="T2" fmla="*/ 40 w 53"/>
                  <a:gd name="T3" fmla="*/ 40 h 57"/>
                  <a:gd name="T4" fmla="*/ 53 w 53"/>
                  <a:gd name="T5" fmla="*/ 19 h 57"/>
                  <a:gd name="T6" fmla="*/ 0 w 53"/>
                  <a:gd name="T7" fmla="*/ 0 h 57"/>
                  <a:gd name="T8" fmla="*/ 3 w 53"/>
                  <a:gd name="T9" fmla="*/ 57 h 57"/>
                </a:gdLst>
                <a:ahLst/>
                <a:cxnLst>
                  <a:cxn ang="0">
                    <a:pos x="T0" y="T1"/>
                  </a:cxn>
                  <a:cxn ang="0">
                    <a:pos x="T2" y="T3"/>
                  </a:cxn>
                  <a:cxn ang="0">
                    <a:pos x="T4" y="T5"/>
                  </a:cxn>
                  <a:cxn ang="0">
                    <a:pos x="T6" y="T7"/>
                  </a:cxn>
                  <a:cxn ang="0">
                    <a:pos x="T8" y="T9"/>
                  </a:cxn>
                </a:cxnLst>
                <a:rect l="0" t="0" r="r" b="b"/>
                <a:pathLst>
                  <a:path w="53" h="57">
                    <a:moveTo>
                      <a:pt x="3" y="57"/>
                    </a:moveTo>
                    <a:cubicBezTo>
                      <a:pt x="17" y="56"/>
                      <a:pt x="30" y="50"/>
                      <a:pt x="40" y="40"/>
                    </a:cubicBezTo>
                    <a:cubicBezTo>
                      <a:pt x="46" y="34"/>
                      <a:pt x="51" y="27"/>
                      <a:pt x="53" y="19"/>
                    </a:cubicBezTo>
                    <a:cubicBezTo>
                      <a:pt x="0" y="0"/>
                      <a:pt x="0" y="0"/>
                      <a:pt x="0" y="0"/>
                    </a:cubicBezTo>
                    <a:lnTo>
                      <a:pt x="3" y="5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35" name="Freeform 369"/>
              <p:cNvSpPr>
                <a:spLocks/>
              </p:cNvSpPr>
              <p:nvPr/>
            </p:nvSpPr>
            <p:spPr bwMode="auto">
              <a:xfrm>
                <a:off x="6242" y="1971"/>
                <a:ext cx="35" cy="80"/>
              </a:xfrm>
              <a:custGeom>
                <a:avLst/>
                <a:gdLst>
                  <a:gd name="T0" fmla="*/ 0 w 25"/>
                  <a:gd name="T1" fmla="*/ 52 h 57"/>
                  <a:gd name="T2" fmla="*/ 25 w 25"/>
                  <a:gd name="T3" fmla="*/ 57 h 57"/>
                  <a:gd name="T4" fmla="*/ 22 w 25"/>
                  <a:gd name="T5" fmla="*/ 0 h 57"/>
                  <a:gd name="T6" fmla="*/ 0 w 25"/>
                  <a:gd name="T7" fmla="*/ 52 h 57"/>
                </a:gdLst>
                <a:ahLst/>
                <a:cxnLst>
                  <a:cxn ang="0">
                    <a:pos x="T0" y="T1"/>
                  </a:cxn>
                  <a:cxn ang="0">
                    <a:pos x="T2" y="T3"/>
                  </a:cxn>
                  <a:cxn ang="0">
                    <a:pos x="T4" y="T5"/>
                  </a:cxn>
                  <a:cxn ang="0">
                    <a:pos x="T6" y="T7"/>
                  </a:cxn>
                </a:cxnLst>
                <a:rect l="0" t="0" r="r" b="b"/>
                <a:pathLst>
                  <a:path w="25" h="57">
                    <a:moveTo>
                      <a:pt x="0" y="52"/>
                    </a:moveTo>
                    <a:cubicBezTo>
                      <a:pt x="8" y="56"/>
                      <a:pt x="17" y="57"/>
                      <a:pt x="25" y="57"/>
                    </a:cubicBezTo>
                    <a:cubicBezTo>
                      <a:pt x="22" y="0"/>
                      <a:pt x="22" y="0"/>
                      <a:pt x="22" y="0"/>
                    </a:cubicBezTo>
                    <a:lnTo>
                      <a:pt x="0" y="5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36" name="Freeform 370"/>
              <p:cNvSpPr>
                <a:spLocks/>
              </p:cNvSpPr>
              <p:nvPr/>
            </p:nvSpPr>
            <p:spPr bwMode="auto">
              <a:xfrm>
                <a:off x="6272" y="1891"/>
                <a:ext cx="86" cy="107"/>
              </a:xfrm>
              <a:custGeom>
                <a:avLst/>
                <a:gdLst>
                  <a:gd name="T0" fmla="*/ 53 w 61"/>
                  <a:gd name="T1" fmla="*/ 76 h 76"/>
                  <a:gd name="T2" fmla="*/ 40 w 61"/>
                  <a:gd name="T3" fmla="*/ 17 h 76"/>
                  <a:gd name="T4" fmla="*/ 1 w 61"/>
                  <a:gd name="T5" fmla="*/ 0 h 76"/>
                  <a:gd name="T6" fmla="*/ 0 w 61"/>
                  <a:gd name="T7" fmla="*/ 57 h 76"/>
                  <a:gd name="T8" fmla="*/ 53 w 61"/>
                  <a:gd name="T9" fmla="*/ 76 h 76"/>
                </a:gdLst>
                <a:ahLst/>
                <a:cxnLst>
                  <a:cxn ang="0">
                    <a:pos x="T0" y="T1"/>
                  </a:cxn>
                  <a:cxn ang="0">
                    <a:pos x="T2" y="T3"/>
                  </a:cxn>
                  <a:cxn ang="0">
                    <a:pos x="T4" y="T5"/>
                  </a:cxn>
                  <a:cxn ang="0">
                    <a:pos x="T6" y="T7"/>
                  </a:cxn>
                  <a:cxn ang="0">
                    <a:pos x="T8" y="T9"/>
                  </a:cxn>
                </a:cxnLst>
                <a:rect l="0" t="0" r="r" b="b"/>
                <a:pathLst>
                  <a:path w="61" h="76">
                    <a:moveTo>
                      <a:pt x="53" y="76"/>
                    </a:moveTo>
                    <a:cubicBezTo>
                      <a:pt x="61" y="56"/>
                      <a:pt x="56" y="33"/>
                      <a:pt x="40" y="17"/>
                    </a:cubicBezTo>
                    <a:cubicBezTo>
                      <a:pt x="29" y="6"/>
                      <a:pt x="15" y="0"/>
                      <a:pt x="1" y="0"/>
                    </a:cubicBezTo>
                    <a:cubicBezTo>
                      <a:pt x="0" y="57"/>
                      <a:pt x="0" y="57"/>
                      <a:pt x="0" y="57"/>
                    </a:cubicBezTo>
                    <a:cubicBezTo>
                      <a:pt x="53" y="76"/>
                      <a:pt x="53" y="76"/>
                      <a:pt x="53" y="76"/>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37" name="Freeform 371"/>
              <p:cNvSpPr>
                <a:spLocks/>
              </p:cNvSpPr>
              <p:nvPr/>
            </p:nvSpPr>
            <p:spPr bwMode="auto">
              <a:xfrm>
                <a:off x="6216" y="1971"/>
                <a:ext cx="56" cy="73"/>
              </a:xfrm>
              <a:custGeom>
                <a:avLst/>
                <a:gdLst>
                  <a:gd name="T0" fmla="*/ 40 w 40"/>
                  <a:gd name="T1" fmla="*/ 0 h 52"/>
                  <a:gd name="T2" fmla="*/ 0 w 40"/>
                  <a:gd name="T3" fmla="*/ 40 h 52"/>
                  <a:gd name="T4" fmla="*/ 18 w 40"/>
                  <a:gd name="T5" fmla="*/ 52 h 52"/>
                  <a:gd name="T6" fmla="*/ 40 w 40"/>
                  <a:gd name="T7" fmla="*/ 0 h 52"/>
                </a:gdLst>
                <a:ahLst/>
                <a:cxnLst>
                  <a:cxn ang="0">
                    <a:pos x="T0" y="T1"/>
                  </a:cxn>
                  <a:cxn ang="0">
                    <a:pos x="T2" y="T3"/>
                  </a:cxn>
                  <a:cxn ang="0">
                    <a:pos x="T4" y="T5"/>
                  </a:cxn>
                  <a:cxn ang="0">
                    <a:pos x="T6" y="T7"/>
                  </a:cxn>
                </a:cxnLst>
                <a:rect l="0" t="0" r="r" b="b"/>
                <a:pathLst>
                  <a:path w="40" h="52">
                    <a:moveTo>
                      <a:pt x="40" y="0"/>
                    </a:moveTo>
                    <a:cubicBezTo>
                      <a:pt x="0" y="40"/>
                      <a:pt x="0" y="40"/>
                      <a:pt x="0" y="40"/>
                    </a:cubicBezTo>
                    <a:cubicBezTo>
                      <a:pt x="5" y="45"/>
                      <a:pt x="12" y="50"/>
                      <a:pt x="18" y="52"/>
                    </a:cubicBezTo>
                    <a:lnTo>
                      <a:pt x="4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38" name="Freeform 372"/>
              <p:cNvSpPr>
                <a:spLocks/>
              </p:cNvSpPr>
              <p:nvPr/>
            </p:nvSpPr>
            <p:spPr bwMode="auto">
              <a:xfrm>
                <a:off x="6249" y="1891"/>
                <a:ext cx="25" cy="80"/>
              </a:xfrm>
              <a:custGeom>
                <a:avLst/>
                <a:gdLst>
                  <a:gd name="T0" fmla="*/ 18 w 18"/>
                  <a:gd name="T1" fmla="*/ 0 h 57"/>
                  <a:gd name="T2" fmla="*/ 0 w 18"/>
                  <a:gd name="T3" fmla="*/ 3 h 57"/>
                  <a:gd name="T4" fmla="*/ 17 w 18"/>
                  <a:gd name="T5" fmla="*/ 57 h 57"/>
                  <a:gd name="T6" fmla="*/ 18 w 18"/>
                  <a:gd name="T7" fmla="*/ 0 h 57"/>
                </a:gdLst>
                <a:ahLst/>
                <a:cxnLst>
                  <a:cxn ang="0">
                    <a:pos x="T0" y="T1"/>
                  </a:cxn>
                  <a:cxn ang="0">
                    <a:pos x="T2" y="T3"/>
                  </a:cxn>
                  <a:cxn ang="0">
                    <a:pos x="T4" y="T5"/>
                  </a:cxn>
                  <a:cxn ang="0">
                    <a:pos x="T6" y="T7"/>
                  </a:cxn>
                </a:cxnLst>
                <a:rect l="0" t="0" r="r" b="b"/>
                <a:pathLst>
                  <a:path w="18" h="57">
                    <a:moveTo>
                      <a:pt x="18" y="0"/>
                    </a:moveTo>
                    <a:cubicBezTo>
                      <a:pt x="12" y="0"/>
                      <a:pt x="5" y="1"/>
                      <a:pt x="0" y="3"/>
                    </a:cubicBezTo>
                    <a:cubicBezTo>
                      <a:pt x="17" y="57"/>
                      <a:pt x="17" y="57"/>
                      <a:pt x="17" y="57"/>
                    </a:cubicBezTo>
                    <a:cubicBezTo>
                      <a:pt x="18" y="0"/>
                      <a:pt x="18" y="0"/>
                      <a:pt x="18"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39" name="Freeform 373"/>
              <p:cNvSpPr>
                <a:spLocks/>
              </p:cNvSpPr>
              <p:nvPr/>
            </p:nvSpPr>
            <p:spPr bwMode="auto">
              <a:xfrm>
                <a:off x="6186" y="1896"/>
                <a:ext cx="86" cy="131"/>
              </a:xfrm>
              <a:custGeom>
                <a:avLst/>
                <a:gdLst>
                  <a:gd name="T0" fmla="*/ 45 w 62"/>
                  <a:gd name="T1" fmla="*/ 0 h 94"/>
                  <a:gd name="T2" fmla="*/ 22 w 62"/>
                  <a:gd name="T3" fmla="*/ 14 h 94"/>
                  <a:gd name="T4" fmla="*/ 22 w 62"/>
                  <a:gd name="T5" fmla="*/ 94 h 94"/>
                  <a:gd name="T6" fmla="*/ 62 w 62"/>
                  <a:gd name="T7" fmla="*/ 54 h 94"/>
                  <a:gd name="T8" fmla="*/ 45 w 62"/>
                  <a:gd name="T9" fmla="*/ 0 h 94"/>
                </a:gdLst>
                <a:ahLst/>
                <a:cxnLst>
                  <a:cxn ang="0">
                    <a:pos x="T0" y="T1"/>
                  </a:cxn>
                  <a:cxn ang="0">
                    <a:pos x="T2" y="T3"/>
                  </a:cxn>
                  <a:cxn ang="0">
                    <a:pos x="T4" y="T5"/>
                  </a:cxn>
                  <a:cxn ang="0">
                    <a:pos x="T6" y="T7"/>
                  </a:cxn>
                  <a:cxn ang="0">
                    <a:pos x="T8" y="T9"/>
                  </a:cxn>
                </a:cxnLst>
                <a:rect l="0" t="0" r="r" b="b"/>
                <a:pathLst>
                  <a:path w="62" h="94">
                    <a:moveTo>
                      <a:pt x="45" y="0"/>
                    </a:moveTo>
                    <a:cubicBezTo>
                      <a:pt x="36" y="3"/>
                      <a:pt x="29" y="7"/>
                      <a:pt x="22" y="14"/>
                    </a:cubicBezTo>
                    <a:cubicBezTo>
                      <a:pt x="0" y="36"/>
                      <a:pt x="0" y="72"/>
                      <a:pt x="22" y="94"/>
                    </a:cubicBezTo>
                    <a:cubicBezTo>
                      <a:pt x="62" y="54"/>
                      <a:pt x="62" y="54"/>
                      <a:pt x="62" y="54"/>
                    </a:cubicBezTo>
                    <a:cubicBezTo>
                      <a:pt x="45" y="0"/>
                      <a:pt x="45" y="0"/>
                      <a:pt x="45"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40" name="Freeform 374"/>
              <p:cNvSpPr>
                <a:spLocks/>
              </p:cNvSpPr>
              <p:nvPr/>
            </p:nvSpPr>
            <p:spPr bwMode="auto">
              <a:xfrm>
                <a:off x="6068" y="1863"/>
                <a:ext cx="407" cy="56"/>
              </a:xfrm>
              <a:custGeom>
                <a:avLst/>
                <a:gdLst>
                  <a:gd name="T0" fmla="*/ 291 w 291"/>
                  <a:gd name="T1" fmla="*/ 0 h 40"/>
                  <a:gd name="T2" fmla="*/ 0 w 291"/>
                  <a:gd name="T3" fmla="*/ 0 h 40"/>
                  <a:gd name="T4" fmla="*/ 0 w 291"/>
                  <a:gd name="T5" fmla="*/ 40 h 40"/>
                  <a:gd name="T6" fmla="*/ 103 w 291"/>
                  <a:gd name="T7" fmla="*/ 40 h 40"/>
                  <a:gd name="T8" fmla="*/ 106 w 291"/>
                  <a:gd name="T9" fmla="*/ 37 h 40"/>
                  <a:gd name="T10" fmla="*/ 129 w 291"/>
                  <a:gd name="T11" fmla="*/ 23 h 40"/>
                  <a:gd name="T12" fmla="*/ 129 w 291"/>
                  <a:gd name="T13" fmla="*/ 23 h 40"/>
                  <a:gd name="T14" fmla="*/ 146 w 291"/>
                  <a:gd name="T15" fmla="*/ 20 h 40"/>
                  <a:gd name="T16" fmla="*/ 147 w 291"/>
                  <a:gd name="T17" fmla="*/ 20 h 40"/>
                  <a:gd name="T18" fmla="*/ 146 w 291"/>
                  <a:gd name="T19" fmla="*/ 40 h 40"/>
                  <a:gd name="T20" fmla="*/ 147 w 291"/>
                  <a:gd name="T21" fmla="*/ 20 h 40"/>
                  <a:gd name="T22" fmla="*/ 186 w 291"/>
                  <a:gd name="T23" fmla="*/ 37 h 40"/>
                  <a:gd name="T24" fmla="*/ 189 w 291"/>
                  <a:gd name="T25" fmla="*/ 40 h 40"/>
                  <a:gd name="T26" fmla="*/ 291 w 291"/>
                  <a:gd name="T27" fmla="*/ 40 h 40"/>
                  <a:gd name="T28" fmla="*/ 291 w 291"/>
                  <a:gd name="T2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40">
                    <a:moveTo>
                      <a:pt x="291" y="0"/>
                    </a:moveTo>
                    <a:cubicBezTo>
                      <a:pt x="0" y="0"/>
                      <a:pt x="0" y="0"/>
                      <a:pt x="0" y="0"/>
                    </a:cubicBezTo>
                    <a:cubicBezTo>
                      <a:pt x="0" y="40"/>
                      <a:pt x="0" y="40"/>
                      <a:pt x="0" y="40"/>
                    </a:cubicBezTo>
                    <a:cubicBezTo>
                      <a:pt x="103" y="40"/>
                      <a:pt x="103" y="40"/>
                      <a:pt x="103" y="40"/>
                    </a:cubicBezTo>
                    <a:cubicBezTo>
                      <a:pt x="104" y="39"/>
                      <a:pt x="105" y="38"/>
                      <a:pt x="106" y="37"/>
                    </a:cubicBezTo>
                    <a:cubicBezTo>
                      <a:pt x="113" y="30"/>
                      <a:pt x="120" y="26"/>
                      <a:pt x="129" y="23"/>
                    </a:cubicBezTo>
                    <a:cubicBezTo>
                      <a:pt x="129" y="23"/>
                      <a:pt x="129" y="23"/>
                      <a:pt x="129" y="23"/>
                    </a:cubicBezTo>
                    <a:cubicBezTo>
                      <a:pt x="134" y="21"/>
                      <a:pt x="140" y="20"/>
                      <a:pt x="146" y="20"/>
                    </a:cubicBezTo>
                    <a:cubicBezTo>
                      <a:pt x="146" y="20"/>
                      <a:pt x="146" y="20"/>
                      <a:pt x="147" y="20"/>
                    </a:cubicBezTo>
                    <a:cubicBezTo>
                      <a:pt x="146" y="40"/>
                      <a:pt x="146" y="40"/>
                      <a:pt x="146" y="40"/>
                    </a:cubicBezTo>
                    <a:cubicBezTo>
                      <a:pt x="147" y="20"/>
                      <a:pt x="147" y="20"/>
                      <a:pt x="147" y="20"/>
                    </a:cubicBezTo>
                    <a:cubicBezTo>
                      <a:pt x="161" y="20"/>
                      <a:pt x="175" y="26"/>
                      <a:pt x="186" y="37"/>
                    </a:cubicBezTo>
                    <a:cubicBezTo>
                      <a:pt x="187" y="38"/>
                      <a:pt x="188" y="39"/>
                      <a:pt x="189" y="40"/>
                    </a:cubicBezTo>
                    <a:cubicBezTo>
                      <a:pt x="291" y="40"/>
                      <a:pt x="291" y="40"/>
                      <a:pt x="291" y="40"/>
                    </a:cubicBezTo>
                    <a:cubicBezTo>
                      <a:pt x="291" y="0"/>
                      <a:pt x="291" y="0"/>
                      <a:pt x="291" y="0"/>
                    </a:cubicBezTo>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41" name="Freeform 375"/>
              <p:cNvSpPr>
                <a:spLocks/>
              </p:cNvSpPr>
              <p:nvPr/>
            </p:nvSpPr>
            <p:spPr bwMode="auto">
              <a:xfrm>
                <a:off x="6272" y="1891"/>
                <a:ext cx="61" cy="28"/>
              </a:xfrm>
              <a:custGeom>
                <a:avLst/>
                <a:gdLst>
                  <a:gd name="T0" fmla="*/ 1 w 43"/>
                  <a:gd name="T1" fmla="*/ 0 h 20"/>
                  <a:gd name="T2" fmla="*/ 0 w 43"/>
                  <a:gd name="T3" fmla="*/ 20 h 20"/>
                  <a:gd name="T4" fmla="*/ 43 w 43"/>
                  <a:gd name="T5" fmla="*/ 20 h 20"/>
                  <a:gd name="T6" fmla="*/ 40 w 43"/>
                  <a:gd name="T7" fmla="*/ 17 h 20"/>
                  <a:gd name="T8" fmla="*/ 1 w 43"/>
                  <a:gd name="T9" fmla="*/ 0 h 20"/>
                </a:gdLst>
                <a:ahLst/>
                <a:cxnLst>
                  <a:cxn ang="0">
                    <a:pos x="T0" y="T1"/>
                  </a:cxn>
                  <a:cxn ang="0">
                    <a:pos x="T2" y="T3"/>
                  </a:cxn>
                  <a:cxn ang="0">
                    <a:pos x="T4" y="T5"/>
                  </a:cxn>
                  <a:cxn ang="0">
                    <a:pos x="T6" y="T7"/>
                  </a:cxn>
                  <a:cxn ang="0">
                    <a:pos x="T8" y="T9"/>
                  </a:cxn>
                </a:cxnLst>
                <a:rect l="0" t="0" r="r" b="b"/>
                <a:pathLst>
                  <a:path w="43" h="20">
                    <a:moveTo>
                      <a:pt x="1" y="0"/>
                    </a:moveTo>
                    <a:cubicBezTo>
                      <a:pt x="0" y="20"/>
                      <a:pt x="0" y="20"/>
                      <a:pt x="0" y="20"/>
                    </a:cubicBezTo>
                    <a:cubicBezTo>
                      <a:pt x="43" y="20"/>
                      <a:pt x="43" y="20"/>
                      <a:pt x="43" y="20"/>
                    </a:cubicBezTo>
                    <a:cubicBezTo>
                      <a:pt x="42" y="19"/>
                      <a:pt x="41" y="18"/>
                      <a:pt x="40" y="17"/>
                    </a:cubicBezTo>
                    <a:cubicBezTo>
                      <a:pt x="29" y="6"/>
                      <a:pt x="15" y="0"/>
                      <a:pt x="1" y="0"/>
                    </a:cubicBezTo>
                  </a:path>
                </a:pathLst>
              </a:custGeom>
              <a:solidFill>
                <a:srgbClr val="4A3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42" name="Freeform 376"/>
              <p:cNvSpPr>
                <a:spLocks/>
              </p:cNvSpPr>
              <p:nvPr/>
            </p:nvSpPr>
            <p:spPr bwMode="auto">
              <a:xfrm>
                <a:off x="6249" y="1891"/>
                <a:ext cx="25" cy="28"/>
              </a:xfrm>
              <a:custGeom>
                <a:avLst/>
                <a:gdLst>
                  <a:gd name="T0" fmla="*/ 17 w 18"/>
                  <a:gd name="T1" fmla="*/ 0 h 20"/>
                  <a:gd name="T2" fmla="*/ 0 w 18"/>
                  <a:gd name="T3" fmla="*/ 3 h 20"/>
                  <a:gd name="T4" fmla="*/ 5 w 18"/>
                  <a:gd name="T5" fmla="*/ 20 h 20"/>
                  <a:gd name="T6" fmla="*/ 17 w 18"/>
                  <a:gd name="T7" fmla="*/ 20 h 20"/>
                  <a:gd name="T8" fmla="*/ 18 w 18"/>
                  <a:gd name="T9" fmla="*/ 0 h 20"/>
                  <a:gd name="T10" fmla="*/ 17 w 18"/>
                  <a:gd name="T11" fmla="*/ 0 h 20"/>
                </a:gdLst>
                <a:ahLst/>
                <a:cxnLst>
                  <a:cxn ang="0">
                    <a:pos x="T0" y="T1"/>
                  </a:cxn>
                  <a:cxn ang="0">
                    <a:pos x="T2" y="T3"/>
                  </a:cxn>
                  <a:cxn ang="0">
                    <a:pos x="T4" y="T5"/>
                  </a:cxn>
                  <a:cxn ang="0">
                    <a:pos x="T6" y="T7"/>
                  </a:cxn>
                  <a:cxn ang="0">
                    <a:pos x="T8" y="T9"/>
                  </a:cxn>
                  <a:cxn ang="0">
                    <a:pos x="T10" y="T11"/>
                  </a:cxn>
                </a:cxnLst>
                <a:rect l="0" t="0" r="r" b="b"/>
                <a:pathLst>
                  <a:path w="18" h="20">
                    <a:moveTo>
                      <a:pt x="17" y="0"/>
                    </a:moveTo>
                    <a:cubicBezTo>
                      <a:pt x="11" y="0"/>
                      <a:pt x="5" y="1"/>
                      <a:pt x="0" y="3"/>
                    </a:cubicBezTo>
                    <a:cubicBezTo>
                      <a:pt x="5" y="20"/>
                      <a:pt x="5" y="20"/>
                      <a:pt x="5" y="20"/>
                    </a:cubicBezTo>
                    <a:cubicBezTo>
                      <a:pt x="17" y="20"/>
                      <a:pt x="17" y="20"/>
                      <a:pt x="17" y="20"/>
                    </a:cubicBezTo>
                    <a:cubicBezTo>
                      <a:pt x="18" y="0"/>
                      <a:pt x="18" y="0"/>
                      <a:pt x="18" y="0"/>
                    </a:cubicBezTo>
                    <a:cubicBezTo>
                      <a:pt x="17" y="0"/>
                      <a:pt x="17" y="0"/>
                      <a:pt x="17" y="0"/>
                    </a:cubicBezTo>
                  </a:path>
                </a:pathLst>
              </a:custGeom>
              <a:solidFill>
                <a:srgbClr val="2861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43" name="Freeform 377"/>
              <p:cNvSpPr>
                <a:spLocks/>
              </p:cNvSpPr>
              <p:nvPr/>
            </p:nvSpPr>
            <p:spPr bwMode="auto">
              <a:xfrm>
                <a:off x="6212" y="1896"/>
                <a:ext cx="44" cy="23"/>
              </a:xfrm>
              <a:custGeom>
                <a:avLst/>
                <a:gdLst>
                  <a:gd name="T0" fmla="*/ 26 w 31"/>
                  <a:gd name="T1" fmla="*/ 0 h 17"/>
                  <a:gd name="T2" fmla="*/ 3 w 31"/>
                  <a:gd name="T3" fmla="*/ 14 h 17"/>
                  <a:gd name="T4" fmla="*/ 0 w 31"/>
                  <a:gd name="T5" fmla="*/ 17 h 17"/>
                  <a:gd name="T6" fmla="*/ 31 w 31"/>
                  <a:gd name="T7" fmla="*/ 17 h 17"/>
                  <a:gd name="T8" fmla="*/ 26 w 31"/>
                  <a:gd name="T9" fmla="*/ 0 h 17"/>
                </a:gdLst>
                <a:ahLst/>
                <a:cxnLst>
                  <a:cxn ang="0">
                    <a:pos x="T0" y="T1"/>
                  </a:cxn>
                  <a:cxn ang="0">
                    <a:pos x="T2" y="T3"/>
                  </a:cxn>
                  <a:cxn ang="0">
                    <a:pos x="T4" y="T5"/>
                  </a:cxn>
                  <a:cxn ang="0">
                    <a:pos x="T6" y="T7"/>
                  </a:cxn>
                  <a:cxn ang="0">
                    <a:pos x="T8" y="T9"/>
                  </a:cxn>
                </a:cxnLst>
                <a:rect l="0" t="0" r="r" b="b"/>
                <a:pathLst>
                  <a:path w="31" h="17">
                    <a:moveTo>
                      <a:pt x="26" y="0"/>
                    </a:moveTo>
                    <a:cubicBezTo>
                      <a:pt x="17" y="3"/>
                      <a:pt x="10" y="7"/>
                      <a:pt x="3" y="14"/>
                    </a:cubicBezTo>
                    <a:cubicBezTo>
                      <a:pt x="2" y="15"/>
                      <a:pt x="1" y="16"/>
                      <a:pt x="0" y="17"/>
                    </a:cubicBezTo>
                    <a:cubicBezTo>
                      <a:pt x="31" y="17"/>
                      <a:pt x="31" y="17"/>
                      <a:pt x="31" y="17"/>
                    </a:cubicBezTo>
                    <a:cubicBezTo>
                      <a:pt x="26" y="0"/>
                      <a:pt x="26" y="0"/>
                      <a:pt x="26" y="0"/>
                    </a:cubicBezTo>
                  </a:path>
                </a:pathLst>
              </a:custGeom>
              <a:solidFill>
                <a:srgbClr val="2886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44" name="Freeform 378"/>
              <p:cNvSpPr>
                <a:spLocks/>
              </p:cNvSpPr>
              <p:nvPr/>
            </p:nvSpPr>
            <p:spPr bwMode="auto">
              <a:xfrm>
                <a:off x="6384" y="1975"/>
                <a:ext cx="30" cy="31"/>
              </a:xfrm>
              <a:custGeom>
                <a:avLst/>
                <a:gdLst>
                  <a:gd name="T0" fmla="*/ 20 w 21"/>
                  <a:gd name="T1" fmla="*/ 0 h 22"/>
                  <a:gd name="T2" fmla="*/ 5 w 21"/>
                  <a:gd name="T3" fmla="*/ 7 h 22"/>
                  <a:gd name="T4" fmla="*/ 0 w 21"/>
                  <a:gd name="T5" fmla="*/ 15 h 22"/>
                  <a:gd name="T6" fmla="*/ 21 w 21"/>
                  <a:gd name="T7" fmla="*/ 22 h 22"/>
                  <a:gd name="T8" fmla="*/ 20 w 21"/>
                  <a:gd name="T9" fmla="*/ 0 h 22"/>
                </a:gdLst>
                <a:ahLst/>
                <a:cxnLst>
                  <a:cxn ang="0">
                    <a:pos x="T0" y="T1"/>
                  </a:cxn>
                  <a:cxn ang="0">
                    <a:pos x="T2" y="T3"/>
                  </a:cxn>
                  <a:cxn ang="0">
                    <a:pos x="T4" y="T5"/>
                  </a:cxn>
                  <a:cxn ang="0">
                    <a:pos x="T6" y="T7"/>
                  </a:cxn>
                  <a:cxn ang="0">
                    <a:pos x="T8" y="T9"/>
                  </a:cxn>
                </a:cxnLst>
                <a:rect l="0" t="0" r="r" b="b"/>
                <a:pathLst>
                  <a:path w="21" h="22">
                    <a:moveTo>
                      <a:pt x="20" y="0"/>
                    </a:moveTo>
                    <a:cubicBezTo>
                      <a:pt x="14" y="1"/>
                      <a:pt x="9" y="3"/>
                      <a:pt x="5" y="7"/>
                    </a:cubicBezTo>
                    <a:cubicBezTo>
                      <a:pt x="3" y="9"/>
                      <a:pt x="1" y="12"/>
                      <a:pt x="0" y="15"/>
                    </a:cubicBezTo>
                    <a:cubicBezTo>
                      <a:pt x="21" y="22"/>
                      <a:pt x="21" y="22"/>
                      <a:pt x="21" y="22"/>
                    </a:cubicBezTo>
                    <a:lnTo>
                      <a:pt x="2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45" name="Freeform 379"/>
              <p:cNvSpPr>
                <a:spLocks/>
              </p:cNvSpPr>
              <p:nvPr/>
            </p:nvSpPr>
            <p:spPr bwMode="auto">
              <a:xfrm>
                <a:off x="6412" y="1975"/>
                <a:ext cx="13" cy="31"/>
              </a:xfrm>
              <a:custGeom>
                <a:avLst/>
                <a:gdLst>
                  <a:gd name="T0" fmla="*/ 9 w 9"/>
                  <a:gd name="T1" fmla="*/ 2 h 22"/>
                  <a:gd name="T2" fmla="*/ 0 w 9"/>
                  <a:gd name="T3" fmla="*/ 0 h 22"/>
                  <a:gd name="T4" fmla="*/ 1 w 9"/>
                  <a:gd name="T5" fmla="*/ 22 h 22"/>
                  <a:gd name="T6" fmla="*/ 9 w 9"/>
                  <a:gd name="T7" fmla="*/ 2 h 22"/>
                </a:gdLst>
                <a:ahLst/>
                <a:cxnLst>
                  <a:cxn ang="0">
                    <a:pos x="T0" y="T1"/>
                  </a:cxn>
                  <a:cxn ang="0">
                    <a:pos x="T2" y="T3"/>
                  </a:cxn>
                  <a:cxn ang="0">
                    <a:pos x="T4" y="T5"/>
                  </a:cxn>
                  <a:cxn ang="0">
                    <a:pos x="T6" y="T7"/>
                  </a:cxn>
                </a:cxnLst>
                <a:rect l="0" t="0" r="r" b="b"/>
                <a:pathLst>
                  <a:path w="9" h="22">
                    <a:moveTo>
                      <a:pt x="9" y="2"/>
                    </a:moveTo>
                    <a:cubicBezTo>
                      <a:pt x="6" y="1"/>
                      <a:pt x="3" y="0"/>
                      <a:pt x="0" y="0"/>
                    </a:cubicBezTo>
                    <a:cubicBezTo>
                      <a:pt x="1" y="22"/>
                      <a:pt x="1" y="22"/>
                      <a:pt x="1" y="22"/>
                    </a:cubicBezTo>
                    <a:lnTo>
                      <a:pt x="9"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46" name="Freeform 380"/>
              <p:cNvSpPr>
                <a:spLocks/>
              </p:cNvSpPr>
              <p:nvPr/>
            </p:nvSpPr>
            <p:spPr bwMode="auto">
              <a:xfrm>
                <a:off x="6380" y="1996"/>
                <a:ext cx="34" cy="41"/>
              </a:xfrm>
              <a:custGeom>
                <a:avLst/>
                <a:gdLst>
                  <a:gd name="T0" fmla="*/ 3 w 24"/>
                  <a:gd name="T1" fmla="*/ 0 h 29"/>
                  <a:gd name="T2" fmla="*/ 8 w 24"/>
                  <a:gd name="T3" fmla="*/ 23 h 29"/>
                  <a:gd name="T4" fmla="*/ 24 w 24"/>
                  <a:gd name="T5" fmla="*/ 29 h 29"/>
                  <a:gd name="T6" fmla="*/ 24 w 24"/>
                  <a:gd name="T7" fmla="*/ 7 h 29"/>
                  <a:gd name="T8" fmla="*/ 3 w 24"/>
                  <a:gd name="T9" fmla="*/ 0 h 29"/>
                </a:gdLst>
                <a:ahLst/>
                <a:cxnLst>
                  <a:cxn ang="0">
                    <a:pos x="T0" y="T1"/>
                  </a:cxn>
                  <a:cxn ang="0">
                    <a:pos x="T2" y="T3"/>
                  </a:cxn>
                  <a:cxn ang="0">
                    <a:pos x="T4" y="T5"/>
                  </a:cxn>
                  <a:cxn ang="0">
                    <a:pos x="T6" y="T7"/>
                  </a:cxn>
                  <a:cxn ang="0">
                    <a:pos x="T8" y="T9"/>
                  </a:cxn>
                </a:cxnLst>
                <a:rect l="0" t="0" r="r" b="b"/>
                <a:pathLst>
                  <a:path w="24" h="29">
                    <a:moveTo>
                      <a:pt x="3" y="0"/>
                    </a:moveTo>
                    <a:cubicBezTo>
                      <a:pt x="0" y="8"/>
                      <a:pt x="2" y="17"/>
                      <a:pt x="8" y="23"/>
                    </a:cubicBezTo>
                    <a:cubicBezTo>
                      <a:pt x="12" y="27"/>
                      <a:pt x="18" y="29"/>
                      <a:pt x="24" y="29"/>
                    </a:cubicBezTo>
                    <a:cubicBezTo>
                      <a:pt x="24" y="7"/>
                      <a:pt x="24" y="7"/>
                      <a:pt x="24" y="7"/>
                    </a:cubicBezTo>
                    <a:lnTo>
                      <a:pt x="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47" name="Freeform 381"/>
              <p:cNvSpPr>
                <a:spLocks/>
              </p:cNvSpPr>
              <p:nvPr/>
            </p:nvSpPr>
            <p:spPr bwMode="auto">
              <a:xfrm>
                <a:off x="6414" y="1978"/>
                <a:ext cx="21" cy="28"/>
              </a:xfrm>
              <a:custGeom>
                <a:avLst/>
                <a:gdLst>
                  <a:gd name="T0" fmla="*/ 0 w 15"/>
                  <a:gd name="T1" fmla="*/ 20 h 20"/>
                  <a:gd name="T2" fmla="*/ 15 w 15"/>
                  <a:gd name="T3" fmla="*/ 5 h 20"/>
                  <a:gd name="T4" fmla="*/ 8 w 15"/>
                  <a:gd name="T5" fmla="*/ 0 h 20"/>
                  <a:gd name="T6" fmla="*/ 0 w 15"/>
                  <a:gd name="T7" fmla="*/ 20 h 20"/>
                </a:gdLst>
                <a:ahLst/>
                <a:cxnLst>
                  <a:cxn ang="0">
                    <a:pos x="T0" y="T1"/>
                  </a:cxn>
                  <a:cxn ang="0">
                    <a:pos x="T2" y="T3"/>
                  </a:cxn>
                  <a:cxn ang="0">
                    <a:pos x="T4" y="T5"/>
                  </a:cxn>
                  <a:cxn ang="0">
                    <a:pos x="T6" y="T7"/>
                  </a:cxn>
                </a:cxnLst>
                <a:rect l="0" t="0" r="r" b="b"/>
                <a:pathLst>
                  <a:path w="15" h="20">
                    <a:moveTo>
                      <a:pt x="0" y="20"/>
                    </a:moveTo>
                    <a:cubicBezTo>
                      <a:pt x="15" y="5"/>
                      <a:pt x="15" y="5"/>
                      <a:pt x="15" y="5"/>
                    </a:cubicBezTo>
                    <a:cubicBezTo>
                      <a:pt x="13" y="3"/>
                      <a:pt x="11" y="1"/>
                      <a:pt x="8" y="0"/>
                    </a:cubicBezTo>
                    <a:lnTo>
                      <a:pt x="0" y="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48" name="Freeform 382"/>
              <p:cNvSpPr>
                <a:spLocks/>
              </p:cNvSpPr>
              <p:nvPr/>
            </p:nvSpPr>
            <p:spPr bwMode="auto">
              <a:xfrm>
                <a:off x="6414" y="2006"/>
                <a:ext cx="10" cy="31"/>
              </a:xfrm>
              <a:custGeom>
                <a:avLst/>
                <a:gdLst>
                  <a:gd name="T0" fmla="*/ 0 w 7"/>
                  <a:gd name="T1" fmla="*/ 22 h 22"/>
                  <a:gd name="T2" fmla="*/ 7 w 7"/>
                  <a:gd name="T3" fmla="*/ 21 h 22"/>
                  <a:gd name="T4" fmla="*/ 0 w 7"/>
                  <a:gd name="T5" fmla="*/ 0 h 22"/>
                  <a:gd name="T6" fmla="*/ 0 w 7"/>
                  <a:gd name="T7" fmla="*/ 22 h 22"/>
                </a:gdLst>
                <a:ahLst/>
                <a:cxnLst>
                  <a:cxn ang="0">
                    <a:pos x="T0" y="T1"/>
                  </a:cxn>
                  <a:cxn ang="0">
                    <a:pos x="T2" y="T3"/>
                  </a:cxn>
                  <a:cxn ang="0">
                    <a:pos x="T4" y="T5"/>
                  </a:cxn>
                  <a:cxn ang="0">
                    <a:pos x="T6" y="T7"/>
                  </a:cxn>
                </a:cxnLst>
                <a:rect l="0" t="0" r="r" b="b"/>
                <a:pathLst>
                  <a:path w="7" h="22">
                    <a:moveTo>
                      <a:pt x="0" y="22"/>
                    </a:moveTo>
                    <a:cubicBezTo>
                      <a:pt x="2" y="22"/>
                      <a:pt x="4" y="22"/>
                      <a:pt x="7" y="21"/>
                    </a:cubicBezTo>
                    <a:cubicBezTo>
                      <a:pt x="0" y="0"/>
                      <a:pt x="0" y="0"/>
                      <a:pt x="0" y="0"/>
                    </a:cubicBezTo>
                    <a:lnTo>
                      <a:pt x="0" y="2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49" name="Freeform 383"/>
              <p:cNvSpPr>
                <a:spLocks/>
              </p:cNvSpPr>
              <p:nvPr/>
            </p:nvSpPr>
            <p:spPr bwMode="auto">
              <a:xfrm>
                <a:off x="6414" y="1985"/>
                <a:ext cx="33" cy="51"/>
              </a:xfrm>
              <a:custGeom>
                <a:avLst/>
                <a:gdLst>
                  <a:gd name="T0" fmla="*/ 7 w 24"/>
                  <a:gd name="T1" fmla="*/ 36 h 36"/>
                  <a:gd name="T2" fmla="*/ 15 w 24"/>
                  <a:gd name="T3" fmla="*/ 31 h 36"/>
                  <a:gd name="T4" fmla="*/ 15 w 24"/>
                  <a:gd name="T5" fmla="*/ 0 h 36"/>
                  <a:gd name="T6" fmla="*/ 0 w 24"/>
                  <a:gd name="T7" fmla="*/ 15 h 36"/>
                  <a:gd name="T8" fmla="*/ 7 w 24"/>
                  <a:gd name="T9" fmla="*/ 36 h 36"/>
                </a:gdLst>
                <a:ahLst/>
                <a:cxnLst>
                  <a:cxn ang="0">
                    <a:pos x="T0" y="T1"/>
                  </a:cxn>
                  <a:cxn ang="0">
                    <a:pos x="T2" y="T3"/>
                  </a:cxn>
                  <a:cxn ang="0">
                    <a:pos x="T4" y="T5"/>
                  </a:cxn>
                  <a:cxn ang="0">
                    <a:pos x="T6" y="T7"/>
                  </a:cxn>
                  <a:cxn ang="0">
                    <a:pos x="T8" y="T9"/>
                  </a:cxn>
                </a:cxnLst>
                <a:rect l="0" t="0" r="r" b="b"/>
                <a:pathLst>
                  <a:path w="24" h="36">
                    <a:moveTo>
                      <a:pt x="7" y="36"/>
                    </a:moveTo>
                    <a:cubicBezTo>
                      <a:pt x="10" y="35"/>
                      <a:pt x="13" y="33"/>
                      <a:pt x="15" y="31"/>
                    </a:cubicBezTo>
                    <a:cubicBezTo>
                      <a:pt x="24" y="22"/>
                      <a:pt x="24" y="8"/>
                      <a:pt x="15" y="0"/>
                    </a:cubicBezTo>
                    <a:cubicBezTo>
                      <a:pt x="0" y="15"/>
                      <a:pt x="0" y="15"/>
                      <a:pt x="0" y="15"/>
                    </a:cubicBezTo>
                    <a:lnTo>
                      <a:pt x="7" y="3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50" name="Freeform 384"/>
              <p:cNvSpPr>
                <a:spLocks/>
              </p:cNvSpPr>
              <p:nvPr/>
            </p:nvSpPr>
            <p:spPr bwMode="auto">
              <a:xfrm>
                <a:off x="6103" y="1975"/>
                <a:ext cx="29" cy="31"/>
              </a:xfrm>
              <a:custGeom>
                <a:avLst/>
                <a:gdLst>
                  <a:gd name="T0" fmla="*/ 19 w 21"/>
                  <a:gd name="T1" fmla="*/ 0 h 22"/>
                  <a:gd name="T2" fmla="*/ 5 w 21"/>
                  <a:gd name="T3" fmla="*/ 7 h 22"/>
                  <a:gd name="T4" fmla="*/ 0 w 21"/>
                  <a:gd name="T5" fmla="*/ 15 h 22"/>
                  <a:gd name="T6" fmla="*/ 21 w 21"/>
                  <a:gd name="T7" fmla="*/ 22 h 22"/>
                  <a:gd name="T8" fmla="*/ 19 w 21"/>
                  <a:gd name="T9" fmla="*/ 0 h 22"/>
                </a:gdLst>
                <a:ahLst/>
                <a:cxnLst>
                  <a:cxn ang="0">
                    <a:pos x="T0" y="T1"/>
                  </a:cxn>
                  <a:cxn ang="0">
                    <a:pos x="T2" y="T3"/>
                  </a:cxn>
                  <a:cxn ang="0">
                    <a:pos x="T4" y="T5"/>
                  </a:cxn>
                  <a:cxn ang="0">
                    <a:pos x="T6" y="T7"/>
                  </a:cxn>
                  <a:cxn ang="0">
                    <a:pos x="T8" y="T9"/>
                  </a:cxn>
                </a:cxnLst>
                <a:rect l="0" t="0" r="r" b="b"/>
                <a:pathLst>
                  <a:path w="21" h="22">
                    <a:moveTo>
                      <a:pt x="19" y="0"/>
                    </a:moveTo>
                    <a:cubicBezTo>
                      <a:pt x="14" y="1"/>
                      <a:pt x="9" y="3"/>
                      <a:pt x="5" y="7"/>
                    </a:cubicBezTo>
                    <a:cubicBezTo>
                      <a:pt x="3" y="9"/>
                      <a:pt x="1" y="12"/>
                      <a:pt x="0" y="15"/>
                    </a:cubicBezTo>
                    <a:cubicBezTo>
                      <a:pt x="21" y="22"/>
                      <a:pt x="21" y="22"/>
                      <a:pt x="21" y="22"/>
                    </a:cubicBezTo>
                    <a:lnTo>
                      <a:pt x="1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51" name="Freeform 385"/>
              <p:cNvSpPr>
                <a:spLocks/>
              </p:cNvSpPr>
              <p:nvPr/>
            </p:nvSpPr>
            <p:spPr bwMode="auto">
              <a:xfrm>
                <a:off x="6130" y="1975"/>
                <a:ext cx="14" cy="31"/>
              </a:xfrm>
              <a:custGeom>
                <a:avLst/>
                <a:gdLst>
                  <a:gd name="T0" fmla="*/ 10 w 10"/>
                  <a:gd name="T1" fmla="*/ 2 h 22"/>
                  <a:gd name="T2" fmla="*/ 0 w 10"/>
                  <a:gd name="T3" fmla="*/ 0 h 22"/>
                  <a:gd name="T4" fmla="*/ 2 w 10"/>
                  <a:gd name="T5" fmla="*/ 22 h 22"/>
                  <a:gd name="T6" fmla="*/ 10 w 10"/>
                  <a:gd name="T7" fmla="*/ 2 h 22"/>
                </a:gdLst>
                <a:ahLst/>
                <a:cxnLst>
                  <a:cxn ang="0">
                    <a:pos x="T0" y="T1"/>
                  </a:cxn>
                  <a:cxn ang="0">
                    <a:pos x="T2" y="T3"/>
                  </a:cxn>
                  <a:cxn ang="0">
                    <a:pos x="T4" y="T5"/>
                  </a:cxn>
                  <a:cxn ang="0">
                    <a:pos x="T6" y="T7"/>
                  </a:cxn>
                </a:cxnLst>
                <a:rect l="0" t="0" r="r" b="b"/>
                <a:pathLst>
                  <a:path w="10" h="22">
                    <a:moveTo>
                      <a:pt x="10" y="2"/>
                    </a:moveTo>
                    <a:cubicBezTo>
                      <a:pt x="7" y="1"/>
                      <a:pt x="4" y="0"/>
                      <a:pt x="0" y="0"/>
                    </a:cubicBezTo>
                    <a:cubicBezTo>
                      <a:pt x="2" y="22"/>
                      <a:pt x="2" y="22"/>
                      <a:pt x="2" y="22"/>
                    </a:cubicBezTo>
                    <a:lnTo>
                      <a:pt x="10"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52" name="Freeform 386"/>
              <p:cNvSpPr>
                <a:spLocks/>
              </p:cNvSpPr>
              <p:nvPr/>
            </p:nvSpPr>
            <p:spPr bwMode="auto">
              <a:xfrm>
                <a:off x="6099" y="1996"/>
                <a:ext cx="33" cy="41"/>
              </a:xfrm>
              <a:custGeom>
                <a:avLst/>
                <a:gdLst>
                  <a:gd name="T0" fmla="*/ 3 w 24"/>
                  <a:gd name="T1" fmla="*/ 0 h 29"/>
                  <a:gd name="T2" fmla="*/ 8 w 24"/>
                  <a:gd name="T3" fmla="*/ 23 h 29"/>
                  <a:gd name="T4" fmla="*/ 23 w 24"/>
                  <a:gd name="T5" fmla="*/ 29 h 29"/>
                  <a:gd name="T6" fmla="*/ 24 w 24"/>
                  <a:gd name="T7" fmla="*/ 7 h 29"/>
                  <a:gd name="T8" fmla="*/ 3 w 24"/>
                  <a:gd name="T9" fmla="*/ 0 h 29"/>
                </a:gdLst>
                <a:ahLst/>
                <a:cxnLst>
                  <a:cxn ang="0">
                    <a:pos x="T0" y="T1"/>
                  </a:cxn>
                  <a:cxn ang="0">
                    <a:pos x="T2" y="T3"/>
                  </a:cxn>
                  <a:cxn ang="0">
                    <a:pos x="T4" y="T5"/>
                  </a:cxn>
                  <a:cxn ang="0">
                    <a:pos x="T6" y="T7"/>
                  </a:cxn>
                  <a:cxn ang="0">
                    <a:pos x="T8" y="T9"/>
                  </a:cxn>
                </a:cxnLst>
                <a:rect l="0" t="0" r="r" b="b"/>
                <a:pathLst>
                  <a:path w="24" h="29">
                    <a:moveTo>
                      <a:pt x="3" y="0"/>
                    </a:moveTo>
                    <a:cubicBezTo>
                      <a:pt x="0" y="8"/>
                      <a:pt x="2" y="17"/>
                      <a:pt x="8" y="23"/>
                    </a:cubicBezTo>
                    <a:cubicBezTo>
                      <a:pt x="12" y="27"/>
                      <a:pt x="18" y="29"/>
                      <a:pt x="23" y="29"/>
                    </a:cubicBezTo>
                    <a:cubicBezTo>
                      <a:pt x="24" y="7"/>
                      <a:pt x="24" y="7"/>
                      <a:pt x="24" y="7"/>
                    </a:cubicBezTo>
                    <a:lnTo>
                      <a:pt x="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53" name="Freeform 387"/>
              <p:cNvSpPr>
                <a:spLocks/>
              </p:cNvSpPr>
              <p:nvPr/>
            </p:nvSpPr>
            <p:spPr bwMode="auto">
              <a:xfrm>
                <a:off x="6132" y="1978"/>
                <a:ext cx="21" cy="28"/>
              </a:xfrm>
              <a:custGeom>
                <a:avLst/>
                <a:gdLst>
                  <a:gd name="T0" fmla="*/ 0 w 15"/>
                  <a:gd name="T1" fmla="*/ 20 h 20"/>
                  <a:gd name="T2" fmla="*/ 15 w 15"/>
                  <a:gd name="T3" fmla="*/ 5 h 20"/>
                  <a:gd name="T4" fmla="*/ 8 w 15"/>
                  <a:gd name="T5" fmla="*/ 0 h 20"/>
                  <a:gd name="T6" fmla="*/ 0 w 15"/>
                  <a:gd name="T7" fmla="*/ 20 h 20"/>
                </a:gdLst>
                <a:ahLst/>
                <a:cxnLst>
                  <a:cxn ang="0">
                    <a:pos x="T0" y="T1"/>
                  </a:cxn>
                  <a:cxn ang="0">
                    <a:pos x="T2" y="T3"/>
                  </a:cxn>
                  <a:cxn ang="0">
                    <a:pos x="T4" y="T5"/>
                  </a:cxn>
                  <a:cxn ang="0">
                    <a:pos x="T6" y="T7"/>
                  </a:cxn>
                </a:cxnLst>
                <a:rect l="0" t="0" r="r" b="b"/>
                <a:pathLst>
                  <a:path w="15" h="20">
                    <a:moveTo>
                      <a:pt x="0" y="20"/>
                    </a:moveTo>
                    <a:cubicBezTo>
                      <a:pt x="15" y="5"/>
                      <a:pt x="15" y="5"/>
                      <a:pt x="15" y="5"/>
                    </a:cubicBezTo>
                    <a:cubicBezTo>
                      <a:pt x="13" y="3"/>
                      <a:pt x="11" y="1"/>
                      <a:pt x="8" y="0"/>
                    </a:cubicBezTo>
                    <a:lnTo>
                      <a:pt x="0" y="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54" name="Freeform 388"/>
              <p:cNvSpPr>
                <a:spLocks/>
              </p:cNvSpPr>
              <p:nvPr/>
            </p:nvSpPr>
            <p:spPr bwMode="auto">
              <a:xfrm>
                <a:off x="6131" y="2006"/>
                <a:ext cx="10" cy="31"/>
              </a:xfrm>
              <a:custGeom>
                <a:avLst/>
                <a:gdLst>
                  <a:gd name="T0" fmla="*/ 0 w 7"/>
                  <a:gd name="T1" fmla="*/ 22 h 22"/>
                  <a:gd name="T2" fmla="*/ 7 w 7"/>
                  <a:gd name="T3" fmla="*/ 21 h 22"/>
                  <a:gd name="T4" fmla="*/ 1 w 7"/>
                  <a:gd name="T5" fmla="*/ 0 h 22"/>
                  <a:gd name="T6" fmla="*/ 0 w 7"/>
                  <a:gd name="T7" fmla="*/ 22 h 22"/>
                </a:gdLst>
                <a:ahLst/>
                <a:cxnLst>
                  <a:cxn ang="0">
                    <a:pos x="T0" y="T1"/>
                  </a:cxn>
                  <a:cxn ang="0">
                    <a:pos x="T2" y="T3"/>
                  </a:cxn>
                  <a:cxn ang="0">
                    <a:pos x="T4" y="T5"/>
                  </a:cxn>
                  <a:cxn ang="0">
                    <a:pos x="T6" y="T7"/>
                  </a:cxn>
                </a:cxnLst>
                <a:rect l="0" t="0" r="r" b="b"/>
                <a:pathLst>
                  <a:path w="7" h="22">
                    <a:moveTo>
                      <a:pt x="0" y="22"/>
                    </a:moveTo>
                    <a:cubicBezTo>
                      <a:pt x="3" y="22"/>
                      <a:pt x="5" y="22"/>
                      <a:pt x="7" y="21"/>
                    </a:cubicBezTo>
                    <a:cubicBezTo>
                      <a:pt x="1" y="0"/>
                      <a:pt x="1" y="0"/>
                      <a:pt x="1" y="0"/>
                    </a:cubicBezTo>
                    <a:lnTo>
                      <a:pt x="0" y="2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55" name="Freeform 389"/>
              <p:cNvSpPr>
                <a:spLocks/>
              </p:cNvSpPr>
              <p:nvPr/>
            </p:nvSpPr>
            <p:spPr bwMode="auto">
              <a:xfrm>
                <a:off x="6132" y="1985"/>
                <a:ext cx="34" cy="51"/>
              </a:xfrm>
              <a:custGeom>
                <a:avLst/>
                <a:gdLst>
                  <a:gd name="T0" fmla="*/ 6 w 24"/>
                  <a:gd name="T1" fmla="*/ 36 h 36"/>
                  <a:gd name="T2" fmla="*/ 15 w 24"/>
                  <a:gd name="T3" fmla="*/ 31 h 36"/>
                  <a:gd name="T4" fmla="*/ 15 w 24"/>
                  <a:gd name="T5" fmla="*/ 0 h 36"/>
                  <a:gd name="T6" fmla="*/ 0 w 24"/>
                  <a:gd name="T7" fmla="*/ 15 h 36"/>
                  <a:gd name="T8" fmla="*/ 6 w 24"/>
                  <a:gd name="T9" fmla="*/ 36 h 36"/>
                </a:gdLst>
                <a:ahLst/>
                <a:cxnLst>
                  <a:cxn ang="0">
                    <a:pos x="T0" y="T1"/>
                  </a:cxn>
                  <a:cxn ang="0">
                    <a:pos x="T2" y="T3"/>
                  </a:cxn>
                  <a:cxn ang="0">
                    <a:pos x="T4" y="T5"/>
                  </a:cxn>
                  <a:cxn ang="0">
                    <a:pos x="T6" y="T7"/>
                  </a:cxn>
                  <a:cxn ang="0">
                    <a:pos x="T8" y="T9"/>
                  </a:cxn>
                </a:cxnLst>
                <a:rect l="0" t="0" r="r" b="b"/>
                <a:pathLst>
                  <a:path w="24" h="36">
                    <a:moveTo>
                      <a:pt x="6" y="36"/>
                    </a:moveTo>
                    <a:cubicBezTo>
                      <a:pt x="10" y="35"/>
                      <a:pt x="13" y="33"/>
                      <a:pt x="15" y="31"/>
                    </a:cubicBezTo>
                    <a:cubicBezTo>
                      <a:pt x="24" y="22"/>
                      <a:pt x="24" y="8"/>
                      <a:pt x="15" y="0"/>
                    </a:cubicBezTo>
                    <a:cubicBezTo>
                      <a:pt x="0" y="15"/>
                      <a:pt x="0" y="15"/>
                      <a:pt x="0" y="15"/>
                    </a:cubicBezTo>
                    <a:lnTo>
                      <a:pt x="6" y="3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56" name="Freeform 390"/>
              <p:cNvSpPr>
                <a:spLocks/>
              </p:cNvSpPr>
              <p:nvPr/>
            </p:nvSpPr>
            <p:spPr bwMode="auto">
              <a:xfrm>
                <a:off x="5997" y="1807"/>
                <a:ext cx="554" cy="93"/>
              </a:xfrm>
              <a:custGeom>
                <a:avLst/>
                <a:gdLst>
                  <a:gd name="T0" fmla="*/ 396 w 396"/>
                  <a:gd name="T1" fmla="*/ 59 h 66"/>
                  <a:gd name="T2" fmla="*/ 389 w 396"/>
                  <a:gd name="T3" fmla="*/ 66 h 66"/>
                  <a:gd name="T4" fmla="*/ 7 w 396"/>
                  <a:gd name="T5" fmla="*/ 66 h 66"/>
                  <a:gd name="T6" fmla="*/ 0 w 396"/>
                  <a:gd name="T7" fmla="*/ 59 h 66"/>
                  <a:gd name="T8" fmla="*/ 0 w 396"/>
                  <a:gd name="T9" fmla="*/ 7 h 66"/>
                  <a:gd name="T10" fmla="*/ 7 w 396"/>
                  <a:gd name="T11" fmla="*/ 0 h 66"/>
                  <a:gd name="T12" fmla="*/ 389 w 396"/>
                  <a:gd name="T13" fmla="*/ 0 h 66"/>
                  <a:gd name="T14" fmla="*/ 396 w 396"/>
                  <a:gd name="T15" fmla="*/ 7 h 66"/>
                  <a:gd name="T16" fmla="*/ 396 w 396"/>
                  <a:gd name="T17"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66">
                    <a:moveTo>
                      <a:pt x="396" y="59"/>
                    </a:moveTo>
                    <a:cubicBezTo>
                      <a:pt x="396" y="63"/>
                      <a:pt x="393" y="66"/>
                      <a:pt x="389" y="66"/>
                    </a:cubicBezTo>
                    <a:cubicBezTo>
                      <a:pt x="7" y="66"/>
                      <a:pt x="7" y="66"/>
                      <a:pt x="7" y="66"/>
                    </a:cubicBezTo>
                    <a:cubicBezTo>
                      <a:pt x="4" y="66"/>
                      <a:pt x="0" y="63"/>
                      <a:pt x="0" y="59"/>
                    </a:cubicBezTo>
                    <a:cubicBezTo>
                      <a:pt x="0" y="7"/>
                      <a:pt x="0" y="7"/>
                      <a:pt x="0" y="7"/>
                    </a:cubicBezTo>
                    <a:cubicBezTo>
                      <a:pt x="0" y="3"/>
                      <a:pt x="4" y="0"/>
                      <a:pt x="7" y="0"/>
                    </a:cubicBezTo>
                    <a:cubicBezTo>
                      <a:pt x="389" y="0"/>
                      <a:pt x="389" y="0"/>
                      <a:pt x="389" y="0"/>
                    </a:cubicBezTo>
                    <a:cubicBezTo>
                      <a:pt x="393" y="0"/>
                      <a:pt x="396" y="3"/>
                      <a:pt x="396" y="7"/>
                    </a:cubicBezTo>
                    <a:lnTo>
                      <a:pt x="396" y="5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57" name="Rectangle 391"/>
              <p:cNvSpPr>
                <a:spLocks noChangeArrowheads="1"/>
              </p:cNvSpPr>
              <p:nvPr/>
            </p:nvSpPr>
            <p:spPr bwMode="auto">
              <a:xfrm>
                <a:off x="6009" y="1820"/>
                <a:ext cx="531" cy="69"/>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58" name="Freeform 392"/>
              <p:cNvSpPr>
                <a:spLocks noEditPoints="1"/>
              </p:cNvSpPr>
              <p:nvPr/>
            </p:nvSpPr>
            <p:spPr bwMode="auto">
              <a:xfrm>
                <a:off x="6116" y="1833"/>
                <a:ext cx="35" cy="42"/>
              </a:xfrm>
              <a:custGeom>
                <a:avLst/>
                <a:gdLst>
                  <a:gd name="T0" fmla="*/ 2 w 25"/>
                  <a:gd name="T1" fmla="*/ 7 h 30"/>
                  <a:gd name="T2" fmla="*/ 6 w 25"/>
                  <a:gd name="T3" fmla="*/ 7 h 30"/>
                  <a:gd name="T4" fmla="*/ 5 w 25"/>
                  <a:gd name="T5" fmla="*/ 11 h 30"/>
                  <a:gd name="T6" fmla="*/ 2 w 25"/>
                  <a:gd name="T7" fmla="*/ 11 h 30"/>
                  <a:gd name="T8" fmla="*/ 1 w 25"/>
                  <a:gd name="T9" fmla="*/ 15 h 30"/>
                  <a:gd name="T10" fmla="*/ 3 w 25"/>
                  <a:gd name="T11" fmla="*/ 13 h 30"/>
                  <a:gd name="T12" fmla="*/ 6 w 25"/>
                  <a:gd name="T13" fmla="*/ 15 h 30"/>
                  <a:gd name="T14" fmla="*/ 3 w 25"/>
                  <a:gd name="T15" fmla="*/ 17 h 30"/>
                  <a:gd name="T16" fmla="*/ 1 w 25"/>
                  <a:gd name="T17" fmla="*/ 15 h 30"/>
                  <a:gd name="T18" fmla="*/ 1 w 25"/>
                  <a:gd name="T19" fmla="*/ 20 h 30"/>
                  <a:gd name="T20" fmla="*/ 4 w 25"/>
                  <a:gd name="T21" fmla="*/ 20 h 30"/>
                  <a:gd name="T22" fmla="*/ 4 w 25"/>
                  <a:gd name="T23" fmla="*/ 23 h 30"/>
                  <a:gd name="T24" fmla="*/ 1 w 25"/>
                  <a:gd name="T25" fmla="*/ 23 h 30"/>
                  <a:gd name="T26" fmla="*/ 0 w 25"/>
                  <a:gd name="T27" fmla="*/ 27 h 30"/>
                  <a:gd name="T28" fmla="*/ 2 w 25"/>
                  <a:gd name="T29" fmla="*/ 25 h 30"/>
                  <a:gd name="T30" fmla="*/ 5 w 25"/>
                  <a:gd name="T31" fmla="*/ 27 h 30"/>
                  <a:gd name="T32" fmla="*/ 2 w 25"/>
                  <a:gd name="T33" fmla="*/ 30 h 30"/>
                  <a:gd name="T34" fmla="*/ 0 w 25"/>
                  <a:gd name="T35" fmla="*/ 27 h 30"/>
                  <a:gd name="T36" fmla="*/ 9 w 25"/>
                  <a:gd name="T37" fmla="*/ 1 h 30"/>
                  <a:gd name="T38" fmla="*/ 12 w 25"/>
                  <a:gd name="T39" fmla="*/ 1 h 30"/>
                  <a:gd name="T40" fmla="*/ 12 w 25"/>
                  <a:gd name="T41" fmla="*/ 4 h 30"/>
                  <a:gd name="T42" fmla="*/ 9 w 25"/>
                  <a:gd name="T43" fmla="*/ 4 h 30"/>
                  <a:gd name="T44" fmla="*/ 7 w 25"/>
                  <a:gd name="T45" fmla="*/ 15 h 30"/>
                  <a:gd name="T46" fmla="*/ 10 w 25"/>
                  <a:gd name="T47" fmla="*/ 13 h 30"/>
                  <a:gd name="T48" fmla="*/ 12 w 25"/>
                  <a:gd name="T49" fmla="*/ 15 h 30"/>
                  <a:gd name="T50" fmla="*/ 9 w 25"/>
                  <a:gd name="T51" fmla="*/ 17 h 30"/>
                  <a:gd name="T52" fmla="*/ 7 w 25"/>
                  <a:gd name="T53" fmla="*/ 15 h 30"/>
                  <a:gd name="T54" fmla="*/ 15 w 25"/>
                  <a:gd name="T55" fmla="*/ 1 h 30"/>
                  <a:gd name="T56" fmla="*/ 18 w 25"/>
                  <a:gd name="T57" fmla="*/ 1 h 30"/>
                  <a:gd name="T58" fmla="*/ 18 w 25"/>
                  <a:gd name="T59" fmla="*/ 4 h 30"/>
                  <a:gd name="T60" fmla="*/ 15 w 25"/>
                  <a:gd name="T61" fmla="*/ 4 h 30"/>
                  <a:gd name="T62" fmla="*/ 13 w 25"/>
                  <a:gd name="T63" fmla="*/ 15 h 30"/>
                  <a:gd name="T64" fmla="*/ 16 w 25"/>
                  <a:gd name="T65" fmla="*/ 13 h 30"/>
                  <a:gd name="T66" fmla="*/ 18 w 25"/>
                  <a:gd name="T67" fmla="*/ 15 h 30"/>
                  <a:gd name="T68" fmla="*/ 15 w 25"/>
                  <a:gd name="T69" fmla="*/ 17 h 30"/>
                  <a:gd name="T70" fmla="*/ 13 w 25"/>
                  <a:gd name="T71" fmla="*/ 15 h 30"/>
                  <a:gd name="T72" fmla="*/ 21 w 25"/>
                  <a:gd name="T73" fmla="*/ 7 h 30"/>
                  <a:gd name="T74" fmla="*/ 24 w 25"/>
                  <a:gd name="T75" fmla="*/ 7 h 30"/>
                  <a:gd name="T76" fmla="*/ 24 w 25"/>
                  <a:gd name="T77" fmla="*/ 11 h 30"/>
                  <a:gd name="T78" fmla="*/ 21 w 25"/>
                  <a:gd name="T79" fmla="*/ 11 h 30"/>
                  <a:gd name="T80" fmla="*/ 19 w 25"/>
                  <a:gd name="T81" fmla="*/ 15 h 30"/>
                  <a:gd name="T82" fmla="*/ 22 w 25"/>
                  <a:gd name="T83" fmla="*/ 13 h 30"/>
                  <a:gd name="T84" fmla="*/ 24 w 25"/>
                  <a:gd name="T85" fmla="*/ 15 h 30"/>
                  <a:gd name="T86" fmla="*/ 22 w 25"/>
                  <a:gd name="T87" fmla="*/ 17 h 30"/>
                  <a:gd name="T88" fmla="*/ 19 w 25"/>
                  <a:gd name="T89" fmla="*/ 15 h 30"/>
                  <a:gd name="T90" fmla="*/ 20 w 25"/>
                  <a:gd name="T91" fmla="*/ 20 h 30"/>
                  <a:gd name="T92" fmla="*/ 23 w 25"/>
                  <a:gd name="T93" fmla="*/ 20 h 30"/>
                  <a:gd name="T94" fmla="*/ 23 w 25"/>
                  <a:gd name="T95" fmla="*/ 23 h 30"/>
                  <a:gd name="T96" fmla="*/ 19 w 25"/>
                  <a:gd name="T97" fmla="*/ 23 h 30"/>
                  <a:gd name="T98" fmla="*/ 18 w 25"/>
                  <a:gd name="T99" fmla="*/ 27 h 30"/>
                  <a:gd name="T100" fmla="*/ 21 w 25"/>
                  <a:gd name="T101" fmla="*/ 25 h 30"/>
                  <a:gd name="T102" fmla="*/ 23 w 25"/>
                  <a:gd name="T103" fmla="*/ 27 h 30"/>
                  <a:gd name="T104" fmla="*/ 21 w 25"/>
                  <a:gd name="T105" fmla="*/ 30 h 30"/>
                  <a:gd name="T106" fmla="*/ 18 w 25"/>
                  <a:gd name="T107"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 h="30">
                    <a:moveTo>
                      <a:pt x="1" y="9"/>
                    </a:moveTo>
                    <a:cubicBezTo>
                      <a:pt x="1" y="8"/>
                      <a:pt x="2" y="8"/>
                      <a:pt x="2" y="7"/>
                    </a:cubicBezTo>
                    <a:cubicBezTo>
                      <a:pt x="3" y="7"/>
                      <a:pt x="3" y="6"/>
                      <a:pt x="4" y="6"/>
                    </a:cubicBezTo>
                    <a:cubicBezTo>
                      <a:pt x="5" y="6"/>
                      <a:pt x="5" y="7"/>
                      <a:pt x="6" y="7"/>
                    </a:cubicBezTo>
                    <a:cubicBezTo>
                      <a:pt x="6" y="8"/>
                      <a:pt x="6" y="8"/>
                      <a:pt x="6" y="9"/>
                    </a:cubicBezTo>
                    <a:cubicBezTo>
                      <a:pt x="6" y="9"/>
                      <a:pt x="6" y="10"/>
                      <a:pt x="5" y="11"/>
                    </a:cubicBezTo>
                    <a:cubicBezTo>
                      <a:pt x="5" y="11"/>
                      <a:pt x="4" y="11"/>
                      <a:pt x="4" y="11"/>
                    </a:cubicBezTo>
                    <a:cubicBezTo>
                      <a:pt x="3" y="11"/>
                      <a:pt x="2" y="11"/>
                      <a:pt x="2" y="11"/>
                    </a:cubicBezTo>
                    <a:cubicBezTo>
                      <a:pt x="1" y="10"/>
                      <a:pt x="1" y="9"/>
                      <a:pt x="1" y="9"/>
                    </a:cubicBezTo>
                    <a:close/>
                    <a:moveTo>
                      <a:pt x="1" y="15"/>
                    </a:moveTo>
                    <a:cubicBezTo>
                      <a:pt x="1" y="14"/>
                      <a:pt x="1" y="14"/>
                      <a:pt x="2" y="13"/>
                    </a:cubicBezTo>
                    <a:cubicBezTo>
                      <a:pt x="2" y="13"/>
                      <a:pt x="3" y="13"/>
                      <a:pt x="3" y="13"/>
                    </a:cubicBezTo>
                    <a:cubicBezTo>
                      <a:pt x="4" y="13"/>
                      <a:pt x="5" y="13"/>
                      <a:pt x="5" y="13"/>
                    </a:cubicBezTo>
                    <a:cubicBezTo>
                      <a:pt x="6" y="14"/>
                      <a:pt x="6" y="14"/>
                      <a:pt x="6" y="15"/>
                    </a:cubicBezTo>
                    <a:cubicBezTo>
                      <a:pt x="6" y="16"/>
                      <a:pt x="5" y="16"/>
                      <a:pt x="5" y="17"/>
                    </a:cubicBezTo>
                    <a:cubicBezTo>
                      <a:pt x="4" y="17"/>
                      <a:pt x="4" y="17"/>
                      <a:pt x="3" y="17"/>
                    </a:cubicBezTo>
                    <a:cubicBezTo>
                      <a:pt x="2" y="17"/>
                      <a:pt x="2" y="17"/>
                      <a:pt x="1" y="17"/>
                    </a:cubicBezTo>
                    <a:cubicBezTo>
                      <a:pt x="1" y="16"/>
                      <a:pt x="1" y="16"/>
                      <a:pt x="1" y="15"/>
                    </a:cubicBezTo>
                    <a:close/>
                    <a:moveTo>
                      <a:pt x="0" y="21"/>
                    </a:moveTo>
                    <a:cubicBezTo>
                      <a:pt x="0" y="21"/>
                      <a:pt x="0" y="20"/>
                      <a:pt x="1" y="20"/>
                    </a:cubicBezTo>
                    <a:cubicBezTo>
                      <a:pt x="1" y="19"/>
                      <a:pt x="2" y="19"/>
                      <a:pt x="3" y="19"/>
                    </a:cubicBezTo>
                    <a:cubicBezTo>
                      <a:pt x="3" y="19"/>
                      <a:pt x="4" y="19"/>
                      <a:pt x="4" y="20"/>
                    </a:cubicBezTo>
                    <a:cubicBezTo>
                      <a:pt x="5" y="20"/>
                      <a:pt x="5" y="21"/>
                      <a:pt x="5" y="21"/>
                    </a:cubicBezTo>
                    <a:cubicBezTo>
                      <a:pt x="5" y="22"/>
                      <a:pt x="5" y="23"/>
                      <a:pt x="4" y="23"/>
                    </a:cubicBezTo>
                    <a:cubicBezTo>
                      <a:pt x="4" y="23"/>
                      <a:pt x="3" y="24"/>
                      <a:pt x="2" y="24"/>
                    </a:cubicBezTo>
                    <a:cubicBezTo>
                      <a:pt x="2" y="24"/>
                      <a:pt x="1" y="23"/>
                      <a:pt x="1" y="23"/>
                    </a:cubicBezTo>
                    <a:cubicBezTo>
                      <a:pt x="0" y="23"/>
                      <a:pt x="0" y="22"/>
                      <a:pt x="0" y="21"/>
                    </a:cubicBezTo>
                    <a:close/>
                    <a:moveTo>
                      <a:pt x="0" y="27"/>
                    </a:moveTo>
                    <a:cubicBezTo>
                      <a:pt x="0" y="27"/>
                      <a:pt x="0" y="26"/>
                      <a:pt x="0" y="26"/>
                    </a:cubicBezTo>
                    <a:cubicBezTo>
                      <a:pt x="1" y="25"/>
                      <a:pt x="2" y="25"/>
                      <a:pt x="2" y="25"/>
                    </a:cubicBezTo>
                    <a:cubicBezTo>
                      <a:pt x="3" y="25"/>
                      <a:pt x="3" y="25"/>
                      <a:pt x="4" y="26"/>
                    </a:cubicBezTo>
                    <a:cubicBezTo>
                      <a:pt x="4" y="26"/>
                      <a:pt x="5" y="27"/>
                      <a:pt x="5" y="27"/>
                    </a:cubicBezTo>
                    <a:cubicBezTo>
                      <a:pt x="5" y="28"/>
                      <a:pt x="4" y="29"/>
                      <a:pt x="4" y="29"/>
                    </a:cubicBezTo>
                    <a:cubicBezTo>
                      <a:pt x="3" y="30"/>
                      <a:pt x="3" y="30"/>
                      <a:pt x="2" y="30"/>
                    </a:cubicBezTo>
                    <a:cubicBezTo>
                      <a:pt x="1" y="30"/>
                      <a:pt x="1" y="30"/>
                      <a:pt x="0" y="29"/>
                    </a:cubicBezTo>
                    <a:cubicBezTo>
                      <a:pt x="0" y="29"/>
                      <a:pt x="0" y="28"/>
                      <a:pt x="0" y="27"/>
                    </a:cubicBezTo>
                    <a:close/>
                    <a:moveTo>
                      <a:pt x="8" y="3"/>
                    </a:moveTo>
                    <a:cubicBezTo>
                      <a:pt x="8" y="2"/>
                      <a:pt x="8" y="1"/>
                      <a:pt x="9" y="1"/>
                    </a:cubicBezTo>
                    <a:cubicBezTo>
                      <a:pt x="9" y="0"/>
                      <a:pt x="10" y="0"/>
                      <a:pt x="11" y="0"/>
                    </a:cubicBezTo>
                    <a:cubicBezTo>
                      <a:pt x="11" y="0"/>
                      <a:pt x="12" y="0"/>
                      <a:pt x="12" y="1"/>
                    </a:cubicBezTo>
                    <a:cubicBezTo>
                      <a:pt x="13" y="1"/>
                      <a:pt x="13" y="2"/>
                      <a:pt x="13" y="3"/>
                    </a:cubicBezTo>
                    <a:cubicBezTo>
                      <a:pt x="13" y="3"/>
                      <a:pt x="13" y="4"/>
                      <a:pt x="12" y="4"/>
                    </a:cubicBezTo>
                    <a:cubicBezTo>
                      <a:pt x="12" y="5"/>
                      <a:pt x="11" y="5"/>
                      <a:pt x="10" y="5"/>
                    </a:cubicBezTo>
                    <a:cubicBezTo>
                      <a:pt x="10" y="5"/>
                      <a:pt x="9" y="5"/>
                      <a:pt x="9" y="4"/>
                    </a:cubicBezTo>
                    <a:cubicBezTo>
                      <a:pt x="8" y="4"/>
                      <a:pt x="8" y="3"/>
                      <a:pt x="8" y="3"/>
                    </a:cubicBezTo>
                    <a:close/>
                    <a:moveTo>
                      <a:pt x="7" y="15"/>
                    </a:moveTo>
                    <a:cubicBezTo>
                      <a:pt x="7" y="14"/>
                      <a:pt x="7" y="14"/>
                      <a:pt x="8" y="13"/>
                    </a:cubicBezTo>
                    <a:cubicBezTo>
                      <a:pt x="8" y="13"/>
                      <a:pt x="9" y="13"/>
                      <a:pt x="10" y="13"/>
                    </a:cubicBezTo>
                    <a:cubicBezTo>
                      <a:pt x="10" y="13"/>
                      <a:pt x="11" y="13"/>
                      <a:pt x="11" y="13"/>
                    </a:cubicBezTo>
                    <a:cubicBezTo>
                      <a:pt x="12" y="14"/>
                      <a:pt x="12" y="14"/>
                      <a:pt x="12" y="15"/>
                    </a:cubicBezTo>
                    <a:cubicBezTo>
                      <a:pt x="12" y="16"/>
                      <a:pt x="11" y="16"/>
                      <a:pt x="11" y="17"/>
                    </a:cubicBezTo>
                    <a:cubicBezTo>
                      <a:pt x="10" y="17"/>
                      <a:pt x="10" y="17"/>
                      <a:pt x="9" y="17"/>
                    </a:cubicBezTo>
                    <a:cubicBezTo>
                      <a:pt x="8" y="17"/>
                      <a:pt x="8" y="17"/>
                      <a:pt x="7" y="17"/>
                    </a:cubicBezTo>
                    <a:cubicBezTo>
                      <a:pt x="7" y="16"/>
                      <a:pt x="7" y="16"/>
                      <a:pt x="7" y="15"/>
                    </a:cubicBezTo>
                    <a:close/>
                    <a:moveTo>
                      <a:pt x="14" y="3"/>
                    </a:moveTo>
                    <a:cubicBezTo>
                      <a:pt x="14" y="2"/>
                      <a:pt x="14" y="1"/>
                      <a:pt x="15" y="1"/>
                    </a:cubicBezTo>
                    <a:cubicBezTo>
                      <a:pt x="15" y="0"/>
                      <a:pt x="16" y="0"/>
                      <a:pt x="17" y="0"/>
                    </a:cubicBezTo>
                    <a:cubicBezTo>
                      <a:pt x="17" y="0"/>
                      <a:pt x="18" y="0"/>
                      <a:pt x="18" y="1"/>
                    </a:cubicBezTo>
                    <a:cubicBezTo>
                      <a:pt x="19" y="1"/>
                      <a:pt x="19" y="2"/>
                      <a:pt x="19" y="3"/>
                    </a:cubicBezTo>
                    <a:cubicBezTo>
                      <a:pt x="19" y="3"/>
                      <a:pt x="19" y="4"/>
                      <a:pt x="18" y="4"/>
                    </a:cubicBezTo>
                    <a:cubicBezTo>
                      <a:pt x="18" y="5"/>
                      <a:pt x="17" y="5"/>
                      <a:pt x="17" y="5"/>
                    </a:cubicBezTo>
                    <a:cubicBezTo>
                      <a:pt x="16" y="5"/>
                      <a:pt x="15" y="5"/>
                      <a:pt x="15" y="4"/>
                    </a:cubicBezTo>
                    <a:cubicBezTo>
                      <a:pt x="14" y="4"/>
                      <a:pt x="14" y="3"/>
                      <a:pt x="14" y="3"/>
                    </a:cubicBezTo>
                    <a:close/>
                    <a:moveTo>
                      <a:pt x="13" y="15"/>
                    </a:moveTo>
                    <a:cubicBezTo>
                      <a:pt x="13" y="14"/>
                      <a:pt x="14" y="14"/>
                      <a:pt x="14" y="13"/>
                    </a:cubicBezTo>
                    <a:cubicBezTo>
                      <a:pt x="15" y="13"/>
                      <a:pt x="15" y="13"/>
                      <a:pt x="16" y="13"/>
                    </a:cubicBezTo>
                    <a:cubicBezTo>
                      <a:pt x="17" y="13"/>
                      <a:pt x="17" y="13"/>
                      <a:pt x="18" y="13"/>
                    </a:cubicBezTo>
                    <a:cubicBezTo>
                      <a:pt x="18" y="14"/>
                      <a:pt x="18" y="14"/>
                      <a:pt x="18" y="15"/>
                    </a:cubicBezTo>
                    <a:cubicBezTo>
                      <a:pt x="18" y="16"/>
                      <a:pt x="18" y="16"/>
                      <a:pt x="17" y="17"/>
                    </a:cubicBezTo>
                    <a:cubicBezTo>
                      <a:pt x="17" y="17"/>
                      <a:pt x="16" y="17"/>
                      <a:pt x="15" y="17"/>
                    </a:cubicBezTo>
                    <a:cubicBezTo>
                      <a:pt x="15" y="17"/>
                      <a:pt x="14" y="17"/>
                      <a:pt x="14" y="17"/>
                    </a:cubicBezTo>
                    <a:cubicBezTo>
                      <a:pt x="13" y="16"/>
                      <a:pt x="13" y="16"/>
                      <a:pt x="13" y="15"/>
                    </a:cubicBezTo>
                    <a:close/>
                    <a:moveTo>
                      <a:pt x="20" y="9"/>
                    </a:moveTo>
                    <a:cubicBezTo>
                      <a:pt x="20" y="8"/>
                      <a:pt x="20" y="8"/>
                      <a:pt x="21" y="7"/>
                    </a:cubicBezTo>
                    <a:cubicBezTo>
                      <a:pt x="21" y="7"/>
                      <a:pt x="22" y="6"/>
                      <a:pt x="23" y="6"/>
                    </a:cubicBezTo>
                    <a:cubicBezTo>
                      <a:pt x="23" y="6"/>
                      <a:pt x="24" y="7"/>
                      <a:pt x="24" y="7"/>
                    </a:cubicBezTo>
                    <a:cubicBezTo>
                      <a:pt x="25" y="8"/>
                      <a:pt x="25" y="8"/>
                      <a:pt x="25" y="9"/>
                    </a:cubicBezTo>
                    <a:cubicBezTo>
                      <a:pt x="25" y="9"/>
                      <a:pt x="25" y="10"/>
                      <a:pt x="24" y="11"/>
                    </a:cubicBezTo>
                    <a:cubicBezTo>
                      <a:pt x="24" y="11"/>
                      <a:pt x="23" y="11"/>
                      <a:pt x="22" y="11"/>
                    </a:cubicBezTo>
                    <a:cubicBezTo>
                      <a:pt x="22" y="11"/>
                      <a:pt x="21" y="11"/>
                      <a:pt x="21" y="11"/>
                    </a:cubicBezTo>
                    <a:cubicBezTo>
                      <a:pt x="20" y="10"/>
                      <a:pt x="20" y="9"/>
                      <a:pt x="20" y="9"/>
                    </a:cubicBezTo>
                    <a:close/>
                    <a:moveTo>
                      <a:pt x="19" y="15"/>
                    </a:moveTo>
                    <a:cubicBezTo>
                      <a:pt x="19" y="14"/>
                      <a:pt x="20" y="14"/>
                      <a:pt x="20" y="13"/>
                    </a:cubicBezTo>
                    <a:cubicBezTo>
                      <a:pt x="21" y="13"/>
                      <a:pt x="21" y="13"/>
                      <a:pt x="22" y="13"/>
                    </a:cubicBezTo>
                    <a:cubicBezTo>
                      <a:pt x="23" y="13"/>
                      <a:pt x="23" y="13"/>
                      <a:pt x="24" y="13"/>
                    </a:cubicBezTo>
                    <a:cubicBezTo>
                      <a:pt x="24" y="14"/>
                      <a:pt x="24" y="14"/>
                      <a:pt x="24" y="15"/>
                    </a:cubicBezTo>
                    <a:cubicBezTo>
                      <a:pt x="24" y="16"/>
                      <a:pt x="24" y="16"/>
                      <a:pt x="23" y="17"/>
                    </a:cubicBezTo>
                    <a:cubicBezTo>
                      <a:pt x="23" y="17"/>
                      <a:pt x="22" y="17"/>
                      <a:pt x="22" y="17"/>
                    </a:cubicBezTo>
                    <a:cubicBezTo>
                      <a:pt x="21" y="17"/>
                      <a:pt x="20" y="17"/>
                      <a:pt x="20" y="17"/>
                    </a:cubicBezTo>
                    <a:cubicBezTo>
                      <a:pt x="19" y="16"/>
                      <a:pt x="19" y="16"/>
                      <a:pt x="19" y="15"/>
                    </a:cubicBezTo>
                    <a:close/>
                    <a:moveTo>
                      <a:pt x="19" y="21"/>
                    </a:moveTo>
                    <a:cubicBezTo>
                      <a:pt x="19" y="21"/>
                      <a:pt x="19" y="20"/>
                      <a:pt x="20" y="20"/>
                    </a:cubicBezTo>
                    <a:cubicBezTo>
                      <a:pt x="20" y="19"/>
                      <a:pt x="21" y="19"/>
                      <a:pt x="21" y="19"/>
                    </a:cubicBezTo>
                    <a:cubicBezTo>
                      <a:pt x="22" y="19"/>
                      <a:pt x="23" y="19"/>
                      <a:pt x="23" y="20"/>
                    </a:cubicBezTo>
                    <a:cubicBezTo>
                      <a:pt x="24" y="20"/>
                      <a:pt x="24" y="21"/>
                      <a:pt x="24" y="21"/>
                    </a:cubicBezTo>
                    <a:cubicBezTo>
                      <a:pt x="24" y="22"/>
                      <a:pt x="23" y="23"/>
                      <a:pt x="23" y="23"/>
                    </a:cubicBezTo>
                    <a:cubicBezTo>
                      <a:pt x="22" y="23"/>
                      <a:pt x="22" y="24"/>
                      <a:pt x="21" y="24"/>
                    </a:cubicBezTo>
                    <a:cubicBezTo>
                      <a:pt x="20" y="24"/>
                      <a:pt x="20" y="23"/>
                      <a:pt x="19" y="23"/>
                    </a:cubicBezTo>
                    <a:cubicBezTo>
                      <a:pt x="19" y="23"/>
                      <a:pt x="19" y="22"/>
                      <a:pt x="19" y="21"/>
                    </a:cubicBezTo>
                    <a:close/>
                    <a:moveTo>
                      <a:pt x="18" y="27"/>
                    </a:moveTo>
                    <a:cubicBezTo>
                      <a:pt x="18" y="27"/>
                      <a:pt x="19" y="26"/>
                      <a:pt x="19" y="26"/>
                    </a:cubicBezTo>
                    <a:cubicBezTo>
                      <a:pt x="20" y="25"/>
                      <a:pt x="20" y="25"/>
                      <a:pt x="21" y="25"/>
                    </a:cubicBezTo>
                    <a:cubicBezTo>
                      <a:pt x="22" y="25"/>
                      <a:pt x="22" y="25"/>
                      <a:pt x="23" y="26"/>
                    </a:cubicBezTo>
                    <a:cubicBezTo>
                      <a:pt x="23" y="26"/>
                      <a:pt x="23" y="27"/>
                      <a:pt x="23" y="27"/>
                    </a:cubicBezTo>
                    <a:cubicBezTo>
                      <a:pt x="23" y="28"/>
                      <a:pt x="23" y="29"/>
                      <a:pt x="23" y="29"/>
                    </a:cubicBezTo>
                    <a:cubicBezTo>
                      <a:pt x="22" y="30"/>
                      <a:pt x="21" y="30"/>
                      <a:pt x="21" y="30"/>
                    </a:cubicBezTo>
                    <a:cubicBezTo>
                      <a:pt x="20" y="30"/>
                      <a:pt x="20" y="30"/>
                      <a:pt x="19" y="29"/>
                    </a:cubicBezTo>
                    <a:cubicBezTo>
                      <a:pt x="19" y="29"/>
                      <a:pt x="18" y="28"/>
                      <a:pt x="18"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59" name="Freeform 393"/>
              <p:cNvSpPr>
                <a:spLocks noEditPoints="1"/>
              </p:cNvSpPr>
              <p:nvPr/>
            </p:nvSpPr>
            <p:spPr bwMode="auto">
              <a:xfrm>
                <a:off x="6155" y="1833"/>
                <a:ext cx="35" cy="42"/>
              </a:xfrm>
              <a:custGeom>
                <a:avLst/>
                <a:gdLst>
                  <a:gd name="T0" fmla="*/ 2 w 25"/>
                  <a:gd name="T1" fmla="*/ 1 h 30"/>
                  <a:gd name="T2" fmla="*/ 6 w 25"/>
                  <a:gd name="T3" fmla="*/ 1 h 30"/>
                  <a:gd name="T4" fmla="*/ 6 w 25"/>
                  <a:gd name="T5" fmla="*/ 4 h 30"/>
                  <a:gd name="T6" fmla="*/ 2 w 25"/>
                  <a:gd name="T7" fmla="*/ 4 h 30"/>
                  <a:gd name="T8" fmla="*/ 1 w 25"/>
                  <a:gd name="T9" fmla="*/ 9 h 30"/>
                  <a:gd name="T10" fmla="*/ 4 w 25"/>
                  <a:gd name="T11" fmla="*/ 6 h 30"/>
                  <a:gd name="T12" fmla="*/ 6 w 25"/>
                  <a:gd name="T13" fmla="*/ 9 h 30"/>
                  <a:gd name="T14" fmla="*/ 3 w 25"/>
                  <a:gd name="T15" fmla="*/ 11 h 30"/>
                  <a:gd name="T16" fmla="*/ 1 w 25"/>
                  <a:gd name="T17" fmla="*/ 9 h 30"/>
                  <a:gd name="T18" fmla="*/ 1 w 25"/>
                  <a:gd name="T19" fmla="*/ 13 h 30"/>
                  <a:gd name="T20" fmla="*/ 5 w 25"/>
                  <a:gd name="T21" fmla="*/ 13 h 30"/>
                  <a:gd name="T22" fmla="*/ 5 w 25"/>
                  <a:gd name="T23" fmla="*/ 17 h 30"/>
                  <a:gd name="T24" fmla="*/ 1 w 25"/>
                  <a:gd name="T25" fmla="*/ 17 h 30"/>
                  <a:gd name="T26" fmla="*/ 0 w 25"/>
                  <a:gd name="T27" fmla="*/ 21 h 30"/>
                  <a:gd name="T28" fmla="*/ 3 w 25"/>
                  <a:gd name="T29" fmla="*/ 19 h 30"/>
                  <a:gd name="T30" fmla="*/ 5 w 25"/>
                  <a:gd name="T31" fmla="*/ 21 h 30"/>
                  <a:gd name="T32" fmla="*/ 2 w 25"/>
                  <a:gd name="T33" fmla="*/ 24 h 30"/>
                  <a:gd name="T34" fmla="*/ 0 w 25"/>
                  <a:gd name="T35" fmla="*/ 21 h 30"/>
                  <a:gd name="T36" fmla="*/ 7 w 25"/>
                  <a:gd name="T37" fmla="*/ 26 h 30"/>
                  <a:gd name="T38" fmla="*/ 10 w 25"/>
                  <a:gd name="T39" fmla="*/ 26 h 30"/>
                  <a:gd name="T40" fmla="*/ 10 w 25"/>
                  <a:gd name="T41" fmla="*/ 29 h 30"/>
                  <a:gd name="T42" fmla="*/ 6 w 25"/>
                  <a:gd name="T43" fmla="*/ 29 h 30"/>
                  <a:gd name="T44" fmla="*/ 12 w 25"/>
                  <a:gd name="T45" fmla="*/ 27 h 30"/>
                  <a:gd name="T46" fmla="*/ 15 w 25"/>
                  <a:gd name="T47" fmla="*/ 25 h 30"/>
                  <a:gd name="T48" fmla="*/ 17 w 25"/>
                  <a:gd name="T49" fmla="*/ 27 h 30"/>
                  <a:gd name="T50" fmla="*/ 14 w 25"/>
                  <a:gd name="T51" fmla="*/ 30 h 30"/>
                  <a:gd name="T52" fmla="*/ 12 w 25"/>
                  <a:gd name="T53" fmla="*/ 27 h 30"/>
                  <a:gd name="T54" fmla="*/ 21 w 25"/>
                  <a:gd name="T55" fmla="*/ 1 h 30"/>
                  <a:gd name="T56" fmla="*/ 25 w 25"/>
                  <a:gd name="T57" fmla="*/ 1 h 30"/>
                  <a:gd name="T58" fmla="*/ 24 w 25"/>
                  <a:gd name="T59" fmla="*/ 4 h 30"/>
                  <a:gd name="T60" fmla="*/ 21 w 25"/>
                  <a:gd name="T61" fmla="*/ 4 h 30"/>
                  <a:gd name="T62" fmla="*/ 20 w 25"/>
                  <a:gd name="T63" fmla="*/ 9 h 30"/>
                  <a:gd name="T64" fmla="*/ 23 w 25"/>
                  <a:gd name="T65" fmla="*/ 6 h 30"/>
                  <a:gd name="T66" fmla="*/ 25 w 25"/>
                  <a:gd name="T67" fmla="*/ 9 h 30"/>
                  <a:gd name="T68" fmla="*/ 22 w 25"/>
                  <a:gd name="T69" fmla="*/ 11 h 30"/>
                  <a:gd name="T70" fmla="*/ 20 w 25"/>
                  <a:gd name="T71" fmla="*/ 9 h 30"/>
                  <a:gd name="T72" fmla="*/ 20 w 25"/>
                  <a:gd name="T73" fmla="*/ 13 h 30"/>
                  <a:gd name="T74" fmla="*/ 24 w 25"/>
                  <a:gd name="T75" fmla="*/ 13 h 30"/>
                  <a:gd name="T76" fmla="*/ 23 w 25"/>
                  <a:gd name="T77" fmla="*/ 17 h 30"/>
                  <a:gd name="T78" fmla="*/ 20 w 25"/>
                  <a:gd name="T79" fmla="*/ 17 h 30"/>
                  <a:gd name="T80" fmla="*/ 19 w 25"/>
                  <a:gd name="T81" fmla="*/ 21 h 30"/>
                  <a:gd name="T82" fmla="*/ 21 w 25"/>
                  <a:gd name="T83" fmla="*/ 19 h 30"/>
                  <a:gd name="T84" fmla="*/ 24 w 25"/>
                  <a:gd name="T85" fmla="*/ 21 h 30"/>
                  <a:gd name="T86" fmla="*/ 21 w 25"/>
                  <a:gd name="T87" fmla="*/ 24 h 30"/>
                  <a:gd name="T88" fmla="*/ 19 w 25"/>
                  <a:gd name="T89"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30">
                    <a:moveTo>
                      <a:pt x="2" y="3"/>
                    </a:moveTo>
                    <a:cubicBezTo>
                      <a:pt x="2" y="2"/>
                      <a:pt x="2" y="1"/>
                      <a:pt x="2" y="1"/>
                    </a:cubicBezTo>
                    <a:cubicBezTo>
                      <a:pt x="3" y="0"/>
                      <a:pt x="3" y="0"/>
                      <a:pt x="4" y="0"/>
                    </a:cubicBezTo>
                    <a:cubicBezTo>
                      <a:pt x="5" y="0"/>
                      <a:pt x="5" y="0"/>
                      <a:pt x="6" y="1"/>
                    </a:cubicBezTo>
                    <a:cubicBezTo>
                      <a:pt x="6" y="1"/>
                      <a:pt x="7" y="2"/>
                      <a:pt x="7" y="3"/>
                    </a:cubicBezTo>
                    <a:cubicBezTo>
                      <a:pt x="7" y="3"/>
                      <a:pt x="6" y="4"/>
                      <a:pt x="6" y="4"/>
                    </a:cubicBezTo>
                    <a:cubicBezTo>
                      <a:pt x="5" y="5"/>
                      <a:pt x="5" y="5"/>
                      <a:pt x="4" y="5"/>
                    </a:cubicBezTo>
                    <a:cubicBezTo>
                      <a:pt x="3" y="5"/>
                      <a:pt x="3" y="5"/>
                      <a:pt x="2" y="4"/>
                    </a:cubicBezTo>
                    <a:cubicBezTo>
                      <a:pt x="2" y="4"/>
                      <a:pt x="2" y="3"/>
                      <a:pt x="2" y="3"/>
                    </a:cubicBezTo>
                    <a:close/>
                    <a:moveTo>
                      <a:pt x="1" y="9"/>
                    </a:moveTo>
                    <a:cubicBezTo>
                      <a:pt x="1" y="8"/>
                      <a:pt x="2" y="8"/>
                      <a:pt x="2" y="7"/>
                    </a:cubicBezTo>
                    <a:cubicBezTo>
                      <a:pt x="3" y="7"/>
                      <a:pt x="3" y="6"/>
                      <a:pt x="4" y="6"/>
                    </a:cubicBezTo>
                    <a:cubicBezTo>
                      <a:pt x="5" y="6"/>
                      <a:pt x="5" y="7"/>
                      <a:pt x="6" y="7"/>
                    </a:cubicBezTo>
                    <a:cubicBezTo>
                      <a:pt x="6" y="8"/>
                      <a:pt x="6" y="8"/>
                      <a:pt x="6" y="9"/>
                    </a:cubicBezTo>
                    <a:cubicBezTo>
                      <a:pt x="6" y="9"/>
                      <a:pt x="6" y="10"/>
                      <a:pt x="5" y="11"/>
                    </a:cubicBezTo>
                    <a:cubicBezTo>
                      <a:pt x="5" y="11"/>
                      <a:pt x="4" y="11"/>
                      <a:pt x="3" y="11"/>
                    </a:cubicBezTo>
                    <a:cubicBezTo>
                      <a:pt x="3" y="11"/>
                      <a:pt x="2" y="11"/>
                      <a:pt x="2" y="11"/>
                    </a:cubicBezTo>
                    <a:cubicBezTo>
                      <a:pt x="1" y="10"/>
                      <a:pt x="1" y="9"/>
                      <a:pt x="1" y="9"/>
                    </a:cubicBezTo>
                    <a:close/>
                    <a:moveTo>
                      <a:pt x="1" y="15"/>
                    </a:moveTo>
                    <a:cubicBezTo>
                      <a:pt x="1" y="14"/>
                      <a:pt x="1" y="14"/>
                      <a:pt x="1" y="13"/>
                    </a:cubicBezTo>
                    <a:cubicBezTo>
                      <a:pt x="2" y="13"/>
                      <a:pt x="3" y="13"/>
                      <a:pt x="3" y="13"/>
                    </a:cubicBezTo>
                    <a:cubicBezTo>
                      <a:pt x="4" y="13"/>
                      <a:pt x="5" y="13"/>
                      <a:pt x="5" y="13"/>
                    </a:cubicBezTo>
                    <a:cubicBezTo>
                      <a:pt x="5" y="14"/>
                      <a:pt x="6" y="14"/>
                      <a:pt x="6" y="15"/>
                    </a:cubicBezTo>
                    <a:cubicBezTo>
                      <a:pt x="5" y="16"/>
                      <a:pt x="5" y="16"/>
                      <a:pt x="5" y="17"/>
                    </a:cubicBezTo>
                    <a:cubicBezTo>
                      <a:pt x="4" y="17"/>
                      <a:pt x="3" y="17"/>
                      <a:pt x="3" y="17"/>
                    </a:cubicBezTo>
                    <a:cubicBezTo>
                      <a:pt x="2" y="17"/>
                      <a:pt x="2" y="17"/>
                      <a:pt x="1" y="17"/>
                    </a:cubicBezTo>
                    <a:cubicBezTo>
                      <a:pt x="1" y="16"/>
                      <a:pt x="1" y="16"/>
                      <a:pt x="1" y="15"/>
                    </a:cubicBezTo>
                    <a:close/>
                    <a:moveTo>
                      <a:pt x="0" y="21"/>
                    </a:moveTo>
                    <a:cubicBezTo>
                      <a:pt x="0" y="21"/>
                      <a:pt x="0" y="20"/>
                      <a:pt x="1" y="20"/>
                    </a:cubicBezTo>
                    <a:cubicBezTo>
                      <a:pt x="1" y="19"/>
                      <a:pt x="2" y="19"/>
                      <a:pt x="3" y="19"/>
                    </a:cubicBezTo>
                    <a:cubicBezTo>
                      <a:pt x="3" y="19"/>
                      <a:pt x="4" y="19"/>
                      <a:pt x="4" y="20"/>
                    </a:cubicBezTo>
                    <a:cubicBezTo>
                      <a:pt x="5" y="20"/>
                      <a:pt x="5" y="21"/>
                      <a:pt x="5" y="21"/>
                    </a:cubicBezTo>
                    <a:cubicBezTo>
                      <a:pt x="5" y="22"/>
                      <a:pt x="5" y="23"/>
                      <a:pt x="4" y="23"/>
                    </a:cubicBezTo>
                    <a:cubicBezTo>
                      <a:pt x="3" y="23"/>
                      <a:pt x="3" y="24"/>
                      <a:pt x="2" y="24"/>
                    </a:cubicBezTo>
                    <a:cubicBezTo>
                      <a:pt x="2" y="24"/>
                      <a:pt x="1" y="23"/>
                      <a:pt x="1" y="23"/>
                    </a:cubicBezTo>
                    <a:cubicBezTo>
                      <a:pt x="0" y="23"/>
                      <a:pt x="0" y="22"/>
                      <a:pt x="0" y="21"/>
                    </a:cubicBezTo>
                    <a:close/>
                    <a:moveTo>
                      <a:pt x="6" y="27"/>
                    </a:moveTo>
                    <a:cubicBezTo>
                      <a:pt x="6" y="27"/>
                      <a:pt x="6" y="26"/>
                      <a:pt x="7" y="26"/>
                    </a:cubicBezTo>
                    <a:cubicBezTo>
                      <a:pt x="7" y="25"/>
                      <a:pt x="8" y="25"/>
                      <a:pt x="8" y="25"/>
                    </a:cubicBezTo>
                    <a:cubicBezTo>
                      <a:pt x="9" y="25"/>
                      <a:pt x="10" y="25"/>
                      <a:pt x="10" y="26"/>
                    </a:cubicBezTo>
                    <a:cubicBezTo>
                      <a:pt x="10" y="26"/>
                      <a:pt x="11" y="27"/>
                      <a:pt x="11" y="27"/>
                    </a:cubicBezTo>
                    <a:cubicBezTo>
                      <a:pt x="11" y="28"/>
                      <a:pt x="10" y="29"/>
                      <a:pt x="10" y="29"/>
                    </a:cubicBezTo>
                    <a:cubicBezTo>
                      <a:pt x="9" y="30"/>
                      <a:pt x="9" y="30"/>
                      <a:pt x="8" y="30"/>
                    </a:cubicBezTo>
                    <a:cubicBezTo>
                      <a:pt x="8" y="30"/>
                      <a:pt x="7" y="30"/>
                      <a:pt x="6" y="29"/>
                    </a:cubicBezTo>
                    <a:cubicBezTo>
                      <a:pt x="6" y="29"/>
                      <a:pt x="6" y="28"/>
                      <a:pt x="6" y="27"/>
                    </a:cubicBezTo>
                    <a:close/>
                    <a:moveTo>
                      <a:pt x="12" y="27"/>
                    </a:moveTo>
                    <a:cubicBezTo>
                      <a:pt x="12" y="27"/>
                      <a:pt x="12" y="26"/>
                      <a:pt x="13" y="26"/>
                    </a:cubicBezTo>
                    <a:cubicBezTo>
                      <a:pt x="13" y="25"/>
                      <a:pt x="14" y="25"/>
                      <a:pt x="15" y="25"/>
                    </a:cubicBezTo>
                    <a:cubicBezTo>
                      <a:pt x="15" y="25"/>
                      <a:pt x="16" y="25"/>
                      <a:pt x="16" y="26"/>
                    </a:cubicBezTo>
                    <a:cubicBezTo>
                      <a:pt x="17" y="26"/>
                      <a:pt x="17" y="27"/>
                      <a:pt x="17" y="27"/>
                    </a:cubicBezTo>
                    <a:cubicBezTo>
                      <a:pt x="17" y="28"/>
                      <a:pt x="17" y="29"/>
                      <a:pt x="16" y="29"/>
                    </a:cubicBezTo>
                    <a:cubicBezTo>
                      <a:pt x="16" y="30"/>
                      <a:pt x="15" y="30"/>
                      <a:pt x="14" y="30"/>
                    </a:cubicBezTo>
                    <a:cubicBezTo>
                      <a:pt x="14" y="30"/>
                      <a:pt x="13" y="30"/>
                      <a:pt x="13" y="29"/>
                    </a:cubicBezTo>
                    <a:cubicBezTo>
                      <a:pt x="12" y="29"/>
                      <a:pt x="12" y="28"/>
                      <a:pt x="12" y="27"/>
                    </a:cubicBezTo>
                    <a:close/>
                    <a:moveTo>
                      <a:pt x="20" y="3"/>
                    </a:moveTo>
                    <a:cubicBezTo>
                      <a:pt x="20" y="2"/>
                      <a:pt x="21" y="1"/>
                      <a:pt x="21" y="1"/>
                    </a:cubicBezTo>
                    <a:cubicBezTo>
                      <a:pt x="22" y="0"/>
                      <a:pt x="22" y="0"/>
                      <a:pt x="23" y="0"/>
                    </a:cubicBezTo>
                    <a:cubicBezTo>
                      <a:pt x="24" y="0"/>
                      <a:pt x="24" y="0"/>
                      <a:pt x="25" y="1"/>
                    </a:cubicBezTo>
                    <a:cubicBezTo>
                      <a:pt x="25" y="1"/>
                      <a:pt x="25" y="2"/>
                      <a:pt x="25" y="3"/>
                    </a:cubicBezTo>
                    <a:cubicBezTo>
                      <a:pt x="25" y="3"/>
                      <a:pt x="25" y="4"/>
                      <a:pt x="24" y="4"/>
                    </a:cubicBezTo>
                    <a:cubicBezTo>
                      <a:pt x="24" y="5"/>
                      <a:pt x="23" y="5"/>
                      <a:pt x="23" y="5"/>
                    </a:cubicBezTo>
                    <a:cubicBezTo>
                      <a:pt x="22" y="5"/>
                      <a:pt x="21" y="5"/>
                      <a:pt x="21" y="4"/>
                    </a:cubicBezTo>
                    <a:cubicBezTo>
                      <a:pt x="21" y="4"/>
                      <a:pt x="20" y="3"/>
                      <a:pt x="20" y="3"/>
                    </a:cubicBezTo>
                    <a:close/>
                    <a:moveTo>
                      <a:pt x="20" y="9"/>
                    </a:moveTo>
                    <a:cubicBezTo>
                      <a:pt x="20" y="8"/>
                      <a:pt x="20" y="8"/>
                      <a:pt x="21" y="7"/>
                    </a:cubicBezTo>
                    <a:cubicBezTo>
                      <a:pt x="21" y="7"/>
                      <a:pt x="22" y="6"/>
                      <a:pt x="23" y="6"/>
                    </a:cubicBezTo>
                    <a:cubicBezTo>
                      <a:pt x="23" y="6"/>
                      <a:pt x="24" y="7"/>
                      <a:pt x="24" y="7"/>
                    </a:cubicBezTo>
                    <a:cubicBezTo>
                      <a:pt x="25" y="8"/>
                      <a:pt x="25" y="8"/>
                      <a:pt x="25" y="9"/>
                    </a:cubicBezTo>
                    <a:cubicBezTo>
                      <a:pt x="25" y="9"/>
                      <a:pt x="24" y="10"/>
                      <a:pt x="24" y="11"/>
                    </a:cubicBezTo>
                    <a:cubicBezTo>
                      <a:pt x="23" y="11"/>
                      <a:pt x="23" y="11"/>
                      <a:pt x="22" y="11"/>
                    </a:cubicBezTo>
                    <a:cubicBezTo>
                      <a:pt x="21" y="11"/>
                      <a:pt x="21" y="11"/>
                      <a:pt x="20" y="11"/>
                    </a:cubicBezTo>
                    <a:cubicBezTo>
                      <a:pt x="20" y="10"/>
                      <a:pt x="20" y="9"/>
                      <a:pt x="20" y="9"/>
                    </a:cubicBezTo>
                    <a:close/>
                    <a:moveTo>
                      <a:pt x="19" y="15"/>
                    </a:moveTo>
                    <a:cubicBezTo>
                      <a:pt x="19" y="14"/>
                      <a:pt x="20" y="14"/>
                      <a:pt x="20" y="13"/>
                    </a:cubicBezTo>
                    <a:cubicBezTo>
                      <a:pt x="21" y="13"/>
                      <a:pt x="21" y="13"/>
                      <a:pt x="22" y="13"/>
                    </a:cubicBezTo>
                    <a:cubicBezTo>
                      <a:pt x="23" y="13"/>
                      <a:pt x="23" y="13"/>
                      <a:pt x="24" y="13"/>
                    </a:cubicBezTo>
                    <a:cubicBezTo>
                      <a:pt x="24" y="14"/>
                      <a:pt x="24" y="14"/>
                      <a:pt x="24" y="15"/>
                    </a:cubicBezTo>
                    <a:cubicBezTo>
                      <a:pt x="24" y="16"/>
                      <a:pt x="24" y="16"/>
                      <a:pt x="23" y="17"/>
                    </a:cubicBezTo>
                    <a:cubicBezTo>
                      <a:pt x="23" y="17"/>
                      <a:pt x="22" y="17"/>
                      <a:pt x="21" y="17"/>
                    </a:cubicBezTo>
                    <a:cubicBezTo>
                      <a:pt x="21" y="17"/>
                      <a:pt x="20" y="17"/>
                      <a:pt x="20" y="17"/>
                    </a:cubicBezTo>
                    <a:cubicBezTo>
                      <a:pt x="19" y="16"/>
                      <a:pt x="19" y="16"/>
                      <a:pt x="19" y="15"/>
                    </a:cubicBezTo>
                    <a:close/>
                    <a:moveTo>
                      <a:pt x="19" y="21"/>
                    </a:moveTo>
                    <a:cubicBezTo>
                      <a:pt x="19" y="21"/>
                      <a:pt x="19" y="20"/>
                      <a:pt x="20" y="20"/>
                    </a:cubicBezTo>
                    <a:cubicBezTo>
                      <a:pt x="20" y="19"/>
                      <a:pt x="21" y="19"/>
                      <a:pt x="21" y="19"/>
                    </a:cubicBezTo>
                    <a:cubicBezTo>
                      <a:pt x="22" y="19"/>
                      <a:pt x="23" y="19"/>
                      <a:pt x="23" y="20"/>
                    </a:cubicBezTo>
                    <a:cubicBezTo>
                      <a:pt x="23" y="20"/>
                      <a:pt x="24" y="21"/>
                      <a:pt x="24" y="21"/>
                    </a:cubicBezTo>
                    <a:cubicBezTo>
                      <a:pt x="23" y="22"/>
                      <a:pt x="23" y="23"/>
                      <a:pt x="23" y="23"/>
                    </a:cubicBezTo>
                    <a:cubicBezTo>
                      <a:pt x="22" y="23"/>
                      <a:pt x="22" y="24"/>
                      <a:pt x="21" y="24"/>
                    </a:cubicBezTo>
                    <a:cubicBezTo>
                      <a:pt x="20" y="24"/>
                      <a:pt x="20" y="23"/>
                      <a:pt x="19" y="23"/>
                    </a:cubicBezTo>
                    <a:cubicBezTo>
                      <a:pt x="19" y="23"/>
                      <a:pt x="19" y="22"/>
                      <a:pt x="19" y="21"/>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60" name="Freeform 394"/>
              <p:cNvSpPr>
                <a:spLocks noEditPoints="1"/>
              </p:cNvSpPr>
              <p:nvPr/>
            </p:nvSpPr>
            <p:spPr bwMode="auto">
              <a:xfrm>
                <a:off x="6195" y="1833"/>
                <a:ext cx="42" cy="42"/>
              </a:xfrm>
              <a:custGeom>
                <a:avLst/>
                <a:gdLst>
                  <a:gd name="T0" fmla="*/ 1 w 30"/>
                  <a:gd name="T1" fmla="*/ 1 h 30"/>
                  <a:gd name="T2" fmla="*/ 5 w 30"/>
                  <a:gd name="T3" fmla="*/ 1 h 30"/>
                  <a:gd name="T4" fmla="*/ 5 w 30"/>
                  <a:gd name="T5" fmla="*/ 4 h 30"/>
                  <a:gd name="T6" fmla="*/ 1 w 30"/>
                  <a:gd name="T7" fmla="*/ 4 h 30"/>
                  <a:gd name="T8" fmla="*/ 7 w 30"/>
                  <a:gd name="T9" fmla="*/ 3 h 30"/>
                  <a:gd name="T10" fmla="*/ 9 w 30"/>
                  <a:gd name="T11" fmla="*/ 0 h 30"/>
                  <a:gd name="T12" fmla="*/ 12 w 30"/>
                  <a:gd name="T13" fmla="*/ 3 h 30"/>
                  <a:gd name="T14" fmla="*/ 9 w 30"/>
                  <a:gd name="T15" fmla="*/ 5 h 30"/>
                  <a:gd name="T16" fmla="*/ 7 w 30"/>
                  <a:gd name="T17" fmla="*/ 3 h 30"/>
                  <a:gd name="T18" fmla="*/ 14 w 30"/>
                  <a:gd name="T19" fmla="*/ 1 h 30"/>
                  <a:gd name="T20" fmla="*/ 17 w 30"/>
                  <a:gd name="T21" fmla="*/ 1 h 30"/>
                  <a:gd name="T22" fmla="*/ 17 w 30"/>
                  <a:gd name="T23" fmla="*/ 4 h 30"/>
                  <a:gd name="T24" fmla="*/ 14 w 30"/>
                  <a:gd name="T25" fmla="*/ 4 h 30"/>
                  <a:gd name="T26" fmla="*/ 13 w 30"/>
                  <a:gd name="T27" fmla="*/ 9 h 30"/>
                  <a:gd name="T28" fmla="*/ 15 w 30"/>
                  <a:gd name="T29" fmla="*/ 6 h 30"/>
                  <a:gd name="T30" fmla="*/ 17 w 30"/>
                  <a:gd name="T31" fmla="*/ 9 h 30"/>
                  <a:gd name="T32" fmla="*/ 15 w 30"/>
                  <a:gd name="T33" fmla="*/ 11 h 30"/>
                  <a:gd name="T34" fmla="*/ 13 w 30"/>
                  <a:gd name="T35" fmla="*/ 9 h 30"/>
                  <a:gd name="T36" fmla="*/ 13 w 30"/>
                  <a:gd name="T37" fmla="*/ 13 h 30"/>
                  <a:gd name="T38" fmla="*/ 16 w 30"/>
                  <a:gd name="T39" fmla="*/ 13 h 30"/>
                  <a:gd name="T40" fmla="*/ 16 w 30"/>
                  <a:gd name="T41" fmla="*/ 17 h 30"/>
                  <a:gd name="T42" fmla="*/ 12 w 30"/>
                  <a:gd name="T43" fmla="*/ 17 h 30"/>
                  <a:gd name="T44" fmla="*/ 11 w 30"/>
                  <a:gd name="T45" fmla="*/ 21 h 30"/>
                  <a:gd name="T46" fmla="*/ 14 w 30"/>
                  <a:gd name="T47" fmla="*/ 19 h 30"/>
                  <a:gd name="T48" fmla="*/ 16 w 30"/>
                  <a:gd name="T49" fmla="*/ 21 h 30"/>
                  <a:gd name="T50" fmla="*/ 14 w 30"/>
                  <a:gd name="T51" fmla="*/ 24 h 30"/>
                  <a:gd name="T52" fmla="*/ 11 w 30"/>
                  <a:gd name="T53" fmla="*/ 21 h 30"/>
                  <a:gd name="T54" fmla="*/ 12 w 30"/>
                  <a:gd name="T55" fmla="*/ 26 h 30"/>
                  <a:gd name="T56" fmla="*/ 15 w 30"/>
                  <a:gd name="T57" fmla="*/ 26 h 30"/>
                  <a:gd name="T58" fmla="*/ 15 w 30"/>
                  <a:gd name="T59" fmla="*/ 29 h 30"/>
                  <a:gd name="T60" fmla="*/ 12 w 30"/>
                  <a:gd name="T61" fmla="*/ 29 h 30"/>
                  <a:gd name="T62" fmla="*/ 19 w 30"/>
                  <a:gd name="T63" fmla="*/ 3 h 30"/>
                  <a:gd name="T64" fmla="*/ 22 w 30"/>
                  <a:gd name="T65" fmla="*/ 0 h 30"/>
                  <a:gd name="T66" fmla="*/ 24 w 30"/>
                  <a:gd name="T67" fmla="*/ 3 h 30"/>
                  <a:gd name="T68" fmla="*/ 22 w 30"/>
                  <a:gd name="T69" fmla="*/ 5 h 30"/>
                  <a:gd name="T70" fmla="*/ 19 w 30"/>
                  <a:gd name="T71" fmla="*/ 3 h 30"/>
                  <a:gd name="T72" fmla="*/ 26 w 30"/>
                  <a:gd name="T73" fmla="*/ 1 h 30"/>
                  <a:gd name="T74" fmla="*/ 30 w 30"/>
                  <a:gd name="T75" fmla="*/ 1 h 30"/>
                  <a:gd name="T76" fmla="*/ 30 w 30"/>
                  <a:gd name="T77" fmla="*/ 4 h 30"/>
                  <a:gd name="T78" fmla="*/ 26 w 30"/>
                  <a:gd name="T7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 h="30">
                    <a:moveTo>
                      <a:pt x="0" y="3"/>
                    </a:moveTo>
                    <a:cubicBezTo>
                      <a:pt x="0" y="2"/>
                      <a:pt x="1" y="1"/>
                      <a:pt x="1" y="1"/>
                    </a:cubicBezTo>
                    <a:cubicBezTo>
                      <a:pt x="2" y="0"/>
                      <a:pt x="2" y="0"/>
                      <a:pt x="3" y="0"/>
                    </a:cubicBezTo>
                    <a:cubicBezTo>
                      <a:pt x="4" y="0"/>
                      <a:pt x="4" y="0"/>
                      <a:pt x="5" y="1"/>
                    </a:cubicBezTo>
                    <a:cubicBezTo>
                      <a:pt x="5" y="1"/>
                      <a:pt x="5" y="2"/>
                      <a:pt x="5" y="3"/>
                    </a:cubicBezTo>
                    <a:cubicBezTo>
                      <a:pt x="5" y="3"/>
                      <a:pt x="5" y="4"/>
                      <a:pt x="5" y="4"/>
                    </a:cubicBezTo>
                    <a:cubicBezTo>
                      <a:pt x="4" y="5"/>
                      <a:pt x="3" y="5"/>
                      <a:pt x="3" y="5"/>
                    </a:cubicBezTo>
                    <a:cubicBezTo>
                      <a:pt x="2" y="5"/>
                      <a:pt x="2" y="5"/>
                      <a:pt x="1" y="4"/>
                    </a:cubicBezTo>
                    <a:cubicBezTo>
                      <a:pt x="1" y="4"/>
                      <a:pt x="0" y="3"/>
                      <a:pt x="0" y="3"/>
                    </a:cubicBezTo>
                    <a:close/>
                    <a:moveTo>
                      <a:pt x="7" y="3"/>
                    </a:moveTo>
                    <a:cubicBezTo>
                      <a:pt x="7" y="2"/>
                      <a:pt x="7" y="1"/>
                      <a:pt x="7" y="1"/>
                    </a:cubicBezTo>
                    <a:cubicBezTo>
                      <a:pt x="8" y="0"/>
                      <a:pt x="9" y="0"/>
                      <a:pt x="9" y="0"/>
                    </a:cubicBezTo>
                    <a:cubicBezTo>
                      <a:pt x="10" y="0"/>
                      <a:pt x="10" y="0"/>
                      <a:pt x="11" y="1"/>
                    </a:cubicBezTo>
                    <a:cubicBezTo>
                      <a:pt x="11" y="1"/>
                      <a:pt x="12" y="2"/>
                      <a:pt x="12" y="3"/>
                    </a:cubicBezTo>
                    <a:cubicBezTo>
                      <a:pt x="12" y="3"/>
                      <a:pt x="11" y="4"/>
                      <a:pt x="11" y="4"/>
                    </a:cubicBezTo>
                    <a:cubicBezTo>
                      <a:pt x="10" y="5"/>
                      <a:pt x="10" y="5"/>
                      <a:pt x="9" y="5"/>
                    </a:cubicBezTo>
                    <a:cubicBezTo>
                      <a:pt x="8" y="5"/>
                      <a:pt x="8" y="5"/>
                      <a:pt x="7" y="4"/>
                    </a:cubicBezTo>
                    <a:cubicBezTo>
                      <a:pt x="7" y="4"/>
                      <a:pt x="7" y="3"/>
                      <a:pt x="7" y="3"/>
                    </a:cubicBezTo>
                    <a:close/>
                    <a:moveTo>
                      <a:pt x="13" y="3"/>
                    </a:moveTo>
                    <a:cubicBezTo>
                      <a:pt x="13" y="2"/>
                      <a:pt x="13" y="1"/>
                      <a:pt x="14" y="1"/>
                    </a:cubicBezTo>
                    <a:cubicBezTo>
                      <a:pt x="14" y="0"/>
                      <a:pt x="15" y="0"/>
                      <a:pt x="15" y="0"/>
                    </a:cubicBezTo>
                    <a:cubicBezTo>
                      <a:pt x="16" y="0"/>
                      <a:pt x="17" y="0"/>
                      <a:pt x="17" y="1"/>
                    </a:cubicBezTo>
                    <a:cubicBezTo>
                      <a:pt x="18" y="1"/>
                      <a:pt x="18" y="2"/>
                      <a:pt x="18" y="3"/>
                    </a:cubicBezTo>
                    <a:cubicBezTo>
                      <a:pt x="18" y="3"/>
                      <a:pt x="18" y="4"/>
                      <a:pt x="17" y="4"/>
                    </a:cubicBezTo>
                    <a:cubicBezTo>
                      <a:pt x="17" y="5"/>
                      <a:pt x="16" y="5"/>
                      <a:pt x="15" y="5"/>
                    </a:cubicBezTo>
                    <a:cubicBezTo>
                      <a:pt x="15" y="5"/>
                      <a:pt x="14" y="5"/>
                      <a:pt x="14" y="4"/>
                    </a:cubicBezTo>
                    <a:cubicBezTo>
                      <a:pt x="13" y="4"/>
                      <a:pt x="13" y="3"/>
                      <a:pt x="13" y="3"/>
                    </a:cubicBezTo>
                    <a:close/>
                    <a:moveTo>
                      <a:pt x="13" y="9"/>
                    </a:moveTo>
                    <a:cubicBezTo>
                      <a:pt x="13" y="8"/>
                      <a:pt x="13" y="8"/>
                      <a:pt x="13" y="7"/>
                    </a:cubicBezTo>
                    <a:cubicBezTo>
                      <a:pt x="14" y="7"/>
                      <a:pt x="15" y="6"/>
                      <a:pt x="15" y="6"/>
                    </a:cubicBezTo>
                    <a:cubicBezTo>
                      <a:pt x="16" y="6"/>
                      <a:pt x="16" y="7"/>
                      <a:pt x="17" y="7"/>
                    </a:cubicBezTo>
                    <a:cubicBezTo>
                      <a:pt x="17" y="8"/>
                      <a:pt x="18" y="8"/>
                      <a:pt x="17" y="9"/>
                    </a:cubicBezTo>
                    <a:cubicBezTo>
                      <a:pt x="17" y="9"/>
                      <a:pt x="17" y="10"/>
                      <a:pt x="17" y="11"/>
                    </a:cubicBezTo>
                    <a:cubicBezTo>
                      <a:pt x="16" y="11"/>
                      <a:pt x="15" y="11"/>
                      <a:pt x="15" y="11"/>
                    </a:cubicBezTo>
                    <a:cubicBezTo>
                      <a:pt x="14" y="11"/>
                      <a:pt x="14" y="11"/>
                      <a:pt x="13" y="11"/>
                    </a:cubicBezTo>
                    <a:cubicBezTo>
                      <a:pt x="13" y="10"/>
                      <a:pt x="12" y="9"/>
                      <a:pt x="13" y="9"/>
                    </a:cubicBezTo>
                    <a:close/>
                    <a:moveTo>
                      <a:pt x="12" y="15"/>
                    </a:moveTo>
                    <a:cubicBezTo>
                      <a:pt x="12" y="14"/>
                      <a:pt x="12" y="14"/>
                      <a:pt x="13" y="13"/>
                    </a:cubicBezTo>
                    <a:cubicBezTo>
                      <a:pt x="13" y="13"/>
                      <a:pt x="14" y="13"/>
                      <a:pt x="15" y="13"/>
                    </a:cubicBezTo>
                    <a:cubicBezTo>
                      <a:pt x="15" y="13"/>
                      <a:pt x="16" y="13"/>
                      <a:pt x="16" y="13"/>
                    </a:cubicBezTo>
                    <a:cubicBezTo>
                      <a:pt x="17" y="14"/>
                      <a:pt x="17" y="14"/>
                      <a:pt x="17" y="15"/>
                    </a:cubicBezTo>
                    <a:cubicBezTo>
                      <a:pt x="17" y="16"/>
                      <a:pt x="16" y="16"/>
                      <a:pt x="16" y="17"/>
                    </a:cubicBezTo>
                    <a:cubicBezTo>
                      <a:pt x="15" y="17"/>
                      <a:pt x="15" y="17"/>
                      <a:pt x="14" y="17"/>
                    </a:cubicBezTo>
                    <a:cubicBezTo>
                      <a:pt x="13" y="17"/>
                      <a:pt x="13" y="17"/>
                      <a:pt x="12" y="17"/>
                    </a:cubicBezTo>
                    <a:cubicBezTo>
                      <a:pt x="12" y="16"/>
                      <a:pt x="12" y="16"/>
                      <a:pt x="12" y="15"/>
                    </a:cubicBezTo>
                    <a:close/>
                    <a:moveTo>
                      <a:pt x="11" y="21"/>
                    </a:moveTo>
                    <a:cubicBezTo>
                      <a:pt x="11" y="21"/>
                      <a:pt x="12" y="20"/>
                      <a:pt x="12" y="20"/>
                    </a:cubicBezTo>
                    <a:cubicBezTo>
                      <a:pt x="13" y="19"/>
                      <a:pt x="13" y="19"/>
                      <a:pt x="14" y="19"/>
                    </a:cubicBezTo>
                    <a:cubicBezTo>
                      <a:pt x="15" y="19"/>
                      <a:pt x="15" y="19"/>
                      <a:pt x="16" y="20"/>
                    </a:cubicBezTo>
                    <a:cubicBezTo>
                      <a:pt x="16" y="20"/>
                      <a:pt x="16" y="21"/>
                      <a:pt x="16" y="21"/>
                    </a:cubicBezTo>
                    <a:cubicBezTo>
                      <a:pt x="16" y="22"/>
                      <a:pt x="16" y="23"/>
                      <a:pt x="15" y="23"/>
                    </a:cubicBezTo>
                    <a:cubicBezTo>
                      <a:pt x="15" y="23"/>
                      <a:pt x="14" y="24"/>
                      <a:pt x="14" y="24"/>
                    </a:cubicBezTo>
                    <a:cubicBezTo>
                      <a:pt x="13" y="24"/>
                      <a:pt x="12" y="23"/>
                      <a:pt x="12" y="23"/>
                    </a:cubicBezTo>
                    <a:cubicBezTo>
                      <a:pt x="11" y="23"/>
                      <a:pt x="11" y="22"/>
                      <a:pt x="11" y="21"/>
                    </a:cubicBezTo>
                    <a:close/>
                    <a:moveTo>
                      <a:pt x="11" y="27"/>
                    </a:moveTo>
                    <a:cubicBezTo>
                      <a:pt x="11" y="27"/>
                      <a:pt x="11" y="26"/>
                      <a:pt x="12" y="26"/>
                    </a:cubicBezTo>
                    <a:cubicBezTo>
                      <a:pt x="12" y="25"/>
                      <a:pt x="13" y="25"/>
                      <a:pt x="13" y="25"/>
                    </a:cubicBezTo>
                    <a:cubicBezTo>
                      <a:pt x="14" y="25"/>
                      <a:pt x="15" y="25"/>
                      <a:pt x="15" y="26"/>
                    </a:cubicBezTo>
                    <a:cubicBezTo>
                      <a:pt x="16" y="26"/>
                      <a:pt x="16" y="27"/>
                      <a:pt x="16" y="27"/>
                    </a:cubicBezTo>
                    <a:cubicBezTo>
                      <a:pt x="16" y="28"/>
                      <a:pt x="16" y="29"/>
                      <a:pt x="15" y="29"/>
                    </a:cubicBezTo>
                    <a:cubicBezTo>
                      <a:pt x="15" y="30"/>
                      <a:pt x="14" y="30"/>
                      <a:pt x="13" y="30"/>
                    </a:cubicBezTo>
                    <a:cubicBezTo>
                      <a:pt x="13" y="30"/>
                      <a:pt x="12" y="30"/>
                      <a:pt x="12" y="29"/>
                    </a:cubicBezTo>
                    <a:cubicBezTo>
                      <a:pt x="11" y="29"/>
                      <a:pt x="11" y="28"/>
                      <a:pt x="11" y="27"/>
                    </a:cubicBezTo>
                    <a:close/>
                    <a:moveTo>
                      <a:pt x="19" y="3"/>
                    </a:moveTo>
                    <a:cubicBezTo>
                      <a:pt x="19" y="2"/>
                      <a:pt x="19" y="1"/>
                      <a:pt x="20" y="1"/>
                    </a:cubicBezTo>
                    <a:cubicBezTo>
                      <a:pt x="20" y="0"/>
                      <a:pt x="21" y="0"/>
                      <a:pt x="22" y="0"/>
                    </a:cubicBezTo>
                    <a:cubicBezTo>
                      <a:pt x="22" y="0"/>
                      <a:pt x="23" y="0"/>
                      <a:pt x="23" y="1"/>
                    </a:cubicBezTo>
                    <a:cubicBezTo>
                      <a:pt x="24" y="1"/>
                      <a:pt x="24" y="2"/>
                      <a:pt x="24" y="3"/>
                    </a:cubicBezTo>
                    <a:cubicBezTo>
                      <a:pt x="24" y="3"/>
                      <a:pt x="24" y="4"/>
                      <a:pt x="23" y="4"/>
                    </a:cubicBezTo>
                    <a:cubicBezTo>
                      <a:pt x="23" y="5"/>
                      <a:pt x="22" y="5"/>
                      <a:pt x="22" y="5"/>
                    </a:cubicBezTo>
                    <a:cubicBezTo>
                      <a:pt x="21" y="5"/>
                      <a:pt x="20" y="5"/>
                      <a:pt x="20" y="4"/>
                    </a:cubicBezTo>
                    <a:cubicBezTo>
                      <a:pt x="19" y="4"/>
                      <a:pt x="19" y="3"/>
                      <a:pt x="19" y="3"/>
                    </a:cubicBezTo>
                    <a:close/>
                    <a:moveTo>
                      <a:pt x="25" y="3"/>
                    </a:moveTo>
                    <a:cubicBezTo>
                      <a:pt x="25" y="2"/>
                      <a:pt x="26" y="1"/>
                      <a:pt x="26" y="1"/>
                    </a:cubicBezTo>
                    <a:cubicBezTo>
                      <a:pt x="27" y="0"/>
                      <a:pt x="27" y="0"/>
                      <a:pt x="28" y="0"/>
                    </a:cubicBezTo>
                    <a:cubicBezTo>
                      <a:pt x="29" y="0"/>
                      <a:pt x="29" y="0"/>
                      <a:pt x="30" y="1"/>
                    </a:cubicBezTo>
                    <a:cubicBezTo>
                      <a:pt x="30" y="1"/>
                      <a:pt x="30" y="2"/>
                      <a:pt x="30" y="3"/>
                    </a:cubicBezTo>
                    <a:cubicBezTo>
                      <a:pt x="30" y="3"/>
                      <a:pt x="30" y="4"/>
                      <a:pt x="30" y="4"/>
                    </a:cubicBezTo>
                    <a:cubicBezTo>
                      <a:pt x="29" y="5"/>
                      <a:pt x="28" y="5"/>
                      <a:pt x="28" y="5"/>
                    </a:cubicBezTo>
                    <a:cubicBezTo>
                      <a:pt x="27" y="5"/>
                      <a:pt x="27" y="5"/>
                      <a:pt x="26" y="4"/>
                    </a:cubicBezTo>
                    <a:cubicBezTo>
                      <a:pt x="26" y="4"/>
                      <a:pt x="25" y="3"/>
                      <a:pt x="25" y="3"/>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61" name="Freeform 395"/>
              <p:cNvSpPr>
                <a:spLocks noEditPoints="1"/>
              </p:cNvSpPr>
              <p:nvPr/>
            </p:nvSpPr>
            <p:spPr bwMode="auto">
              <a:xfrm>
                <a:off x="6242" y="1833"/>
                <a:ext cx="35" cy="42"/>
              </a:xfrm>
              <a:custGeom>
                <a:avLst/>
                <a:gdLst>
                  <a:gd name="T0" fmla="*/ 2 w 25"/>
                  <a:gd name="T1" fmla="*/ 7 h 30"/>
                  <a:gd name="T2" fmla="*/ 6 w 25"/>
                  <a:gd name="T3" fmla="*/ 7 h 30"/>
                  <a:gd name="T4" fmla="*/ 5 w 25"/>
                  <a:gd name="T5" fmla="*/ 11 h 30"/>
                  <a:gd name="T6" fmla="*/ 2 w 25"/>
                  <a:gd name="T7" fmla="*/ 11 h 30"/>
                  <a:gd name="T8" fmla="*/ 1 w 25"/>
                  <a:gd name="T9" fmla="*/ 15 h 30"/>
                  <a:gd name="T10" fmla="*/ 3 w 25"/>
                  <a:gd name="T11" fmla="*/ 13 h 30"/>
                  <a:gd name="T12" fmla="*/ 5 w 25"/>
                  <a:gd name="T13" fmla="*/ 15 h 30"/>
                  <a:gd name="T14" fmla="*/ 3 w 25"/>
                  <a:gd name="T15" fmla="*/ 17 h 30"/>
                  <a:gd name="T16" fmla="*/ 1 w 25"/>
                  <a:gd name="T17" fmla="*/ 15 h 30"/>
                  <a:gd name="T18" fmla="*/ 1 w 25"/>
                  <a:gd name="T19" fmla="*/ 20 h 30"/>
                  <a:gd name="T20" fmla="*/ 4 w 25"/>
                  <a:gd name="T21" fmla="*/ 20 h 30"/>
                  <a:gd name="T22" fmla="*/ 4 w 25"/>
                  <a:gd name="T23" fmla="*/ 23 h 30"/>
                  <a:gd name="T24" fmla="*/ 0 w 25"/>
                  <a:gd name="T25" fmla="*/ 23 h 30"/>
                  <a:gd name="T26" fmla="*/ 8 w 25"/>
                  <a:gd name="T27" fmla="*/ 3 h 30"/>
                  <a:gd name="T28" fmla="*/ 10 w 25"/>
                  <a:gd name="T29" fmla="*/ 0 h 30"/>
                  <a:gd name="T30" fmla="*/ 13 w 25"/>
                  <a:gd name="T31" fmla="*/ 3 h 30"/>
                  <a:gd name="T32" fmla="*/ 10 w 25"/>
                  <a:gd name="T33" fmla="*/ 5 h 30"/>
                  <a:gd name="T34" fmla="*/ 8 w 25"/>
                  <a:gd name="T35" fmla="*/ 3 h 30"/>
                  <a:gd name="T36" fmla="*/ 6 w 25"/>
                  <a:gd name="T37" fmla="*/ 26 h 30"/>
                  <a:gd name="T38" fmla="*/ 10 w 25"/>
                  <a:gd name="T39" fmla="*/ 26 h 30"/>
                  <a:gd name="T40" fmla="*/ 10 w 25"/>
                  <a:gd name="T41" fmla="*/ 29 h 30"/>
                  <a:gd name="T42" fmla="*/ 6 w 25"/>
                  <a:gd name="T43" fmla="*/ 29 h 30"/>
                  <a:gd name="T44" fmla="*/ 14 w 25"/>
                  <a:gd name="T45" fmla="*/ 3 h 30"/>
                  <a:gd name="T46" fmla="*/ 17 w 25"/>
                  <a:gd name="T47" fmla="*/ 0 h 30"/>
                  <a:gd name="T48" fmla="*/ 19 w 25"/>
                  <a:gd name="T49" fmla="*/ 3 h 30"/>
                  <a:gd name="T50" fmla="*/ 16 w 25"/>
                  <a:gd name="T51" fmla="*/ 5 h 30"/>
                  <a:gd name="T52" fmla="*/ 14 w 25"/>
                  <a:gd name="T53" fmla="*/ 3 h 30"/>
                  <a:gd name="T54" fmla="*/ 13 w 25"/>
                  <a:gd name="T55" fmla="*/ 26 h 30"/>
                  <a:gd name="T56" fmla="*/ 16 w 25"/>
                  <a:gd name="T57" fmla="*/ 26 h 30"/>
                  <a:gd name="T58" fmla="*/ 16 w 25"/>
                  <a:gd name="T59" fmla="*/ 29 h 30"/>
                  <a:gd name="T60" fmla="*/ 13 w 25"/>
                  <a:gd name="T61" fmla="*/ 29 h 30"/>
                  <a:gd name="T62" fmla="*/ 20 w 25"/>
                  <a:gd name="T63" fmla="*/ 9 h 30"/>
                  <a:gd name="T64" fmla="*/ 22 w 25"/>
                  <a:gd name="T65" fmla="*/ 6 h 30"/>
                  <a:gd name="T66" fmla="*/ 25 w 25"/>
                  <a:gd name="T67" fmla="*/ 9 h 30"/>
                  <a:gd name="T68" fmla="*/ 22 w 25"/>
                  <a:gd name="T69" fmla="*/ 11 h 30"/>
                  <a:gd name="T70" fmla="*/ 20 w 25"/>
                  <a:gd name="T71" fmla="*/ 9 h 30"/>
                  <a:gd name="T72" fmla="*/ 20 w 25"/>
                  <a:gd name="T73" fmla="*/ 13 h 30"/>
                  <a:gd name="T74" fmla="*/ 24 w 25"/>
                  <a:gd name="T75" fmla="*/ 13 h 30"/>
                  <a:gd name="T76" fmla="*/ 23 w 25"/>
                  <a:gd name="T77" fmla="*/ 17 h 30"/>
                  <a:gd name="T78" fmla="*/ 20 w 25"/>
                  <a:gd name="T79" fmla="*/ 17 h 30"/>
                  <a:gd name="T80" fmla="*/ 19 w 25"/>
                  <a:gd name="T81" fmla="*/ 21 h 30"/>
                  <a:gd name="T82" fmla="*/ 21 w 25"/>
                  <a:gd name="T83" fmla="*/ 19 h 30"/>
                  <a:gd name="T84" fmla="*/ 23 w 25"/>
                  <a:gd name="T85" fmla="*/ 21 h 30"/>
                  <a:gd name="T86" fmla="*/ 21 w 25"/>
                  <a:gd name="T87" fmla="*/ 24 h 30"/>
                  <a:gd name="T88" fmla="*/ 19 w 25"/>
                  <a:gd name="T89"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30">
                    <a:moveTo>
                      <a:pt x="1" y="9"/>
                    </a:moveTo>
                    <a:cubicBezTo>
                      <a:pt x="1" y="8"/>
                      <a:pt x="2" y="8"/>
                      <a:pt x="2" y="7"/>
                    </a:cubicBezTo>
                    <a:cubicBezTo>
                      <a:pt x="3" y="7"/>
                      <a:pt x="3" y="6"/>
                      <a:pt x="4" y="6"/>
                    </a:cubicBezTo>
                    <a:cubicBezTo>
                      <a:pt x="5" y="6"/>
                      <a:pt x="5" y="7"/>
                      <a:pt x="6" y="7"/>
                    </a:cubicBezTo>
                    <a:cubicBezTo>
                      <a:pt x="6" y="8"/>
                      <a:pt x="6" y="8"/>
                      <a:pt x="6" y="9"/>
                    </a:cubicBezTo>
                    <a:cubicBezTo>
                      <a:pt x="6" y="9"/>
                      <a:pt x="6" y="10"/>
                      <a:pt x="5" y="11"/>
                    </a:cubicBezTo>
                    <a:cubicBezTo>
                      <a:pt x="5" y="11"/>
                      <a:pt x="4" y="11"/>
                      <a:pt x="3" y="11"/>
                    </a:cubicBezTo>
                    <a:cubicBezTo>
                      <a:pt x="3" y="11"/>
                      <a:pt x="2" y="11"/>
                      <a:pt x="2" y="11"/>
                    </a:cubicBezTo>
                    <a:cubicBezTo>
                      <a:pt x="1" y="10"/>
                      <a:pt x="1" y="9"/>
                      <a:pt x="1" y="9"/>
                    </a:cubicBezTo>
                    <a:close/>
                    <a:moveTo>
                      <a:pt x="1" y="15"/>
                    </a:moveTo>
                    <a:cubicBezTo>
                      <a:pt x="1" y="14"/>
                      <a:pt x="1" y="14"/>
                      <a:pt x="1" y="13"/>
                    </a:cubicBezTo>
                    <a:cubicBezTo>
                      <a:pt x="2" y="13"/>
                      <a:pt x="3" y="13"/>
                      <a:pt x="3" y="13"/>
                    </a:cubicBezTo>
                    <a:cubicBezTo>
                      <a:pt x="4" y="13"/>
                      <a:pt x="4" y="13"/>
                      <a:pt x="5" y="13"/>
                    </a:cubicBezTo>
                    <a:cubicBezTo>
                      <a:pt x="5" y="14"/>
                      <a:pt x="6" y="14"/>
                      <a:pt x="5" y="15"/>
                    </a:cubicBezTo>
                    <a:cubicBezTo>
                      <a:pt x="5" y="16"/>
                      <a:pt x="5" y="16"/>
                      <a:pt x="5" y="17"/>
                    </a:cubicBezTo>
                    <a:cubicBezTo>
                      <a:pt x="4" y="17"/>
                      <a:pt x="3" y="17"/>
                      <a:pt x="3" y="17"/>
                    </a:cubicBezTo>
                    <a:cubicBezTo>
                      <a:pt x="2" y="17"/>
                      <a:pt x="1" y="17"/>
                      <a:pt x="1" y="17"/>
                    </a:cubicBezTo>
                    <a:cubicBezTo>
                      <a:pt x="1" y="16"/>
                      <a:pt x="0" y="16"/>
                      <a:pt x="1" y="15"/>
                    </a:cubicBezTo>
                    <a:close/>
                    <a:moveTo>
                      <a:pt x="0" y="21"/>
                    </a:moveTo>
                    <a:cubicBezTo>
                      <a:pt x="0" y="21"/>
                      <a:pt x="0" y="20"/>
                      <a:pt x="1" y="20"/>
                    </a:cubicBezTo>
                    <a:cubicBezTo>
                      <a:pt x="1" y="19"/>
                      <a:pt x="2" y="19"/>
                      <a:pt x="3" y="19"/>
                    </a:cubicBezTo>
                    <a:cubicBezTo>
                      <a:pt x="3" y="19"/>
                      <a:pt x="4" y="19"/>
                      <a:pt x="4" y="20"/>
                    </a:cubicBezTo>
                    <a:cubicBezTo>
                      <a:pt x="5" y="20"/>
                      <a:pt x="5" y="21"/>
                      <a:pt x="5" y="21"/>
                    </a:cubicBezTo>
                    <a:cubicBezTo>
                      <a:pt x="5" y="22"/>
                      <a:pt x="4" y="23"/>
                      <a:pt x="4" y="23"/>
                    </a:cubicBezTo>
                    <a:cubicBezTo>
                      <a:pt x="3" y="23"/>
                      <a:pt x="3" y="24"/>
                      <a:pt x="2" y="24"/>
                    </a:cubicBezTo>
                    <a:cubicBezTo>
                      <a:pt x="1" y="24"/>
                      <a:pt x="1" y="23"/>
                      <a:pt x="0" y="23"/>
                    </a:cubicBezTo>
                    <a:cubicBezTo>
                      <a:pt x="0" y="23"/>
                      <a:pt x="0" y="22"/>
                      <a:pt x="0" y="21"/>
                    </a:cubicBezTo>
                    <a:close/>
                    <a:moveTo>
                      <a:pt x="8" y="3"/>
                    </a:moveTo>
                    <a:cubicBezTo>
                      <a:pt x="8" y="2"/>
                      <a:pt x="8" y="1"/>
                      <a:pt x="9" y="1"/>
                    </a:cubicBezTo>
                    <a:cubicBezTo>
                      <a:pt x="9" y="0"/>
                      <a:pt x="10" y="0"/>
                      <a:pt x="10" y="0"/>
                    </a:cubicBezTo>
                    <a:cubicBezTo>
                      <a:pt x="11" y="0"/>
                      <a:pt x="12" y="0"/>
                      <a:pt x="12" y="1"/>
                    </a:cubicBezTo>
                    <a:cubicBezTo>
                      <a:pt x="13" y="1"/>
                      <a:pt x="13" y="2"/>
                      <a:pt x="13" y="3"/>
                    </a:cubicBezTo>
                    <a:cubicBezTo>
                      <a:pt x="13" y="3"/>
                      <a:pt x="12" y="4"/>
                      <a:pt x="12" y="4"/>
                    </a:cubicBezTo>
                    <a:cubicBezTo>
                      <a:pt x="11" y="5"/>
                      <a:pt x="11" y="5"/>
                      <a:pt x="10" y="5"/>
                    </a:cubicBezTo>
                    <a:cubicBezTo>
                      <a:pt x="9" y="5"/>
                      <a:pt x="9" y="5"/>
                      <a:pt x="8" y="4"/>
                    </a:cubicBezTo>
                    <a:cubicBezTo>
                      <a:pt x="8" y="4"/>
                      <a:pt x="8" y="3"/>
                      <a:pt x="8" y="3"/>
                    </a:cubicBezTo>
                    <a:close/>
                    <a:moveTo>
                      <a:pt x="6" y="27"/>
                    </a:moveTo>
                    <a:cubicBezTo>
                      <a:pt x="6" y="27"/>
                      <a:pt x="6" y="26"/>
                      <a:pt x="6" y="26"/>
                    </a:cubicBezTo>
                    <a:cubicBezTo>
                      <a:pt x="7" y="25"/>
                      <a:pt x="8" y="25"/>
                      <a:pt x="8" y="25"/>
                    </a:cubicBezTo>
                    <a:cubicBezTo>
                      <a:pt x="9" y="25"/>
                      <a:pt x="10" y="25"/>
                      <a:pt x="10" y="26"/>
                    </a:cubicBezTo>
                    <a:cubicBezTo>
                      <a:pt x="10" y="26"/>
                      <a:pt x="11" y="27"/>
                      <a:pt x="11" y="27"/>
                    </a:cubicBezTo>
                    <a:cubicBezTo>
                      <a:pt x="11" y="28"/>
                      <a:pt x="10" y="29"/>
                      <a:pt x="10" y="29"/>
                    </a:cubicBezTo>
                    <a:cubicBezTo>
                      <a:pt x="9" y="30"/>
                      <a:pt x="9" y="30"/>
                      <a:pt x="8" y="30"/>
                    </a:cubicBezTo>
                    <a:cubicBezTo>
                      <a:pt x="7" y="30"/>
                      <a:pt x="7" y="30"/>
                      <a:pt x="6" y="29"/>
                    </a:cubicBezTo>
                    <a:cubicBezTo>
                      <a:pt x="6" y="29"/>
                      <a:pt x="6" y="28"/>
                      <a:pt x="6" y="27"/>
                    </a:cubicBezTo>
                    <a:close/>
                    <a:moveTo>
                      <a:pt x="14" y="3"/>
                    </a:moveTo>
                    <a:cubicBezTo>
                      <a:pt x="14" y="2"/>
                      <a:pt x="14" y="1"/>
                      <a:pt x="15" y="1"/>
                    </a:cubicBezTo>
                    <a:cubicBezTo>
                      <a:pt x="15" y="0"/>
                      <a:pt x="16" y="0"/>
                      <a:pt x="17" y="0"/>
                    </a:cubicBezTo>
                    <a:cubicBezTo>
                      <a:pt x="17" y="0"/>
                      <a:pt x="18" y="0"/>
                      <a:pt x="18" y="1"/>
                    </a:cubicBezTo>
                    <a:cubicBezTo>
                      <a:pt x="19" y="1"/>
                      <a:pt x="19" y="2"/>
                      <a:pt x="19" y="3"/>
                    </a:cubicBezTo>
                    <a:cubicBezTo>
                      <a:pt x="19" y="3"/>
                      <a:pt x="19" y="4"/>
                      <a:pt x="18" y="4"/>
                    </a:cubicBezTo>
                    <a:cubicBezTo>
                      <a:pt x="18" y="5"/>
                      <a:pt x="17" y="5"/>
                      <a:pt x="16" y="5"/>
                    </a:cubicBezTo>
                    <a:cubicBezTo>
                      <a:pt x="16" y="5"/>
                      <a:pt x="15" y="5"/>
                      <a:pt x="15" y="4"/>
                    </a:cubicBezTo>
                    <a:cubicBezTo>
                      <a:pt x="14" y="4"/>
                      <a:pt x="14" y="3"/>
                      <a:pt x="14" y="3"/>
                    </a:cubicBezTo>
                    <a:close/>
                    <a:moveTo>
                      <a:pt x="12" y="27"/>
                    </a:moveTo>
                    <a:cubicBezTo>
                      <a:pt x="12" y="27"/>
                      <a:pt x="12" y="26"/>
                      <a:pt x="13" y="26"/>
                    </a:cubicBezTo>
                    <a:cubicBezTo>
                      <a:pt x="13" y="25"/>
                      <a:pt x="14" y="25"/>
                      <a:pt x="14" y="25"/>
                    </a:cubicBezTo>
                    <a:cubicBezTo>
                      <a:pt x="15" y="25"/>
                      <a:pt x="16" y="25"/>
                      <a:pt x="16" y="26"/>
                    </a:cubicBezTo>
                    <a:cubicBezTo>
                      <a:pt x="17" y="26"/>
                      <a:pt x="17" y="27"/>
                      <a:pt x="17" y="27"/>
                    </a:cubicBezTo>
                    <a:cubicBezTo>
                      <a:pt x="17" y="28"/>
                      <a:pt x="17" y="29"/>
                      <a:pt x="16" y="29"/>
                    </a:cubicBezTo>
                    <a:cubicBezTo>
                      <a:pt x="16" y="30"/>
                      <a:pt x="15" y="30"/>
                      <a:pt x="14" y="30"/>
                    </a:cubicBezTo>
                    <a:cubicBezTo>
                      <a:pt x="14" y="30"/>
                      <a:pt x="13" y="30"/>
                      <a:pt x="13" y="29"/>
                    </a:cubicBezTo>
                    <a:cubicBezTo>
                      <a:pt x="12" y="29"/>
                      <a:pt x="12" y="28"/>
                      <a:pt x="12" y="27"/>
                    </a:cubicBezTo>
                    <a:close/>
                    <a:moveTo>
                      <a:pt x="20" y="9"/>
                    </a:moveTo>
                    <a:cubicBezTo>
                      <a:pt x="20" y="8"/>
                      <a:pt x="20" y="8"/>
                      <a:pt x="21" y="7"/>
                    </a:cubicBezTo>
                    <a:cubicBezTo>
                      <a:pt x="21" y="7"/>
                      <a:pt x="22" y="6"/>
                      <a:pt x="22" y="6"/>
                    </a:cubicBezTo>
                    <a:cubicBezTo>
                      <a:pt x="23" y="6"/>
                      <a:pt x="24" y="7"/>
                      <a:pt x="24" y="7"/>
                    </a:cubicBezTo>
                    <a:cubicBezTo>
                      <a:pt x="25" y="8"/>
                      <a:pt x="25" y="8"/>
                      <a:pt x="25" y="9"/>
                    </a:cubicBezTo>
                    <a:cubicBezTo>
                      <a:pt x="25" y="9"/>
                      <a:pt x="24" y="10"/>
                      <a:pt x="24" y="11"/>
                    </a:cubicBezTo>
                    <a:cubicBezTo>
                      <a:pt x="23" y="11"/>
                      <a:pt x="23" y="11"/>
                      <a:pt x="22" y="11"/>
                    </a:cubicBezTo>
                    <a:cubicBezTo>
                      <a:pt x="21" y="11"/>
                      <a:pt x="21" y="11"/>
                      <a:pt x="20" y="11"/>
                    </a:cubicBezTo>
                    <a:cubicBezTo>
                      <a:pt x="20" y="10"/>
                      <a:pt x="20" y="9"/>
                      <a:pt x="20" y="9"/>
                    </a:cubicBezTo>
                    <a:close/>
                    <a:moveTo>
                      <a:pt x="19" y="15"/>
                    </a:moveTo>
                    <a:cubicBezTo>
                      <a:pt x="19" y="14"/>
                      <a:pt x="20" y="14"/>
                      <a:pt x="20" y="13"/>
                    </a:cubicBezTo>
                    <a:cubicBezTo>
                      <a:pt x="21" y="13"/>
                      <a:pt x="21" y="13"/>
                      <a:pt x="22" y="13"/>
                    </a:cubicBezTo>
                    <a:cubicBezTo>
                      <a:pt x="23" y="13"/>
                      <a:pt x="23" y="13"/>
                      <a:pt x="24" y="13"/>
                    </a:cubicBezTo>
                    <a:cubicBezTo>
                      <a:pt x="24" y="14"/>
                      <a:pt x="24" y="14"/>
                      <a:pt x="24" y="15"/>
                    </a:cubicBezTo>
                    <a:cubicBezTo>
                      <a:pt x="24" y="16"/>
                      <a:pt x="24" y="16"/>
                      <a:pt x="23" y="17"/>
                    </a:cubicBezTo>
                    <a:cubicBezTo>
                      <a:pt x="23" y="17"/>
                      <a:pt x="22" y="17"/>
                      <a:pt x="21" y="17"/>
                    </a:cubicBezTo>
                    <a:cubicBezTo>
                      <a:pt x="21" y="17"/>
                      <a:pt x="20" y="17"/>
                      <a:pt x="20" y="17"/>
                    </a:cubicBezTo>
                    <a:cubicBezTo>
                      <a:pt x="19" y="16"/>
                      <a:pt x="19" y="16"/>
                      <a:pt x="19" y="15"/>
                    </a:cubicBezTo>
                    <a:close/>
                    <a:moveTo>
                      <a:pt x="19" y="21"/>
                    </a:moveTo>
                    <a:cubicBezTo>
                      <a:pt x="19" y="21"/>
                      <a:pt x="19" y="20"/>
                      <a:pt x="19" y="20"/>
                    </a:cubicBezTo>
                    <a:cubicBezTo>
                      <a:pt x="20" y="19"/>
                      <a:pt x="21" y="19"/>
                      <a:pt x="21" y="19"/>
                    </a:cubicBezTo>
                    <a:cubicBezTo>
                      <a:pt x="22" y="19"/>
                      <a:pt x="22" y="19"/>
                      <a:pt x="23" y="20"/>
                    </a:cubicBezTo>
                    <a:cubicBezTo>
                      <a:pt x="23" y="20"/>
                      <a:pt x="24" y="21"/>
                      <a:pt x="23" y="21"/>
                    </a:cubicBezTo>
                    <a:cubicBezTo>
                      <a:pt x="23" y="22"/>
                      <a:pt x="23" y="23"/>
                      <a:pt x="23" y="23"/>
                    </a:cubicBezTo>
                    <a:cubicBezTo>
                      <a:pt x="22" y="23"/>
                      <a:pt x="21" y="24"/>
                      <a:pt x="21" y="24"/>
                    </a:cubicBezTo>
                    <a:cubicBezTo>
                      <a:pt x="20" y="24"/>
                      <a:pt x="20" y="23"/>
                      <a:pt x="19" y="23"/>
                    </a:cubicBezTo>
                    <a:cubicBezTo>
                      <a:pt x="19" y="23"/>
                      <a:pt x="18" y="22"/>
                      <a:pt x="19" y="21"/>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62" name="Freeform 396"/>
              <p:cNvSpPr>
                <a:spLocks noEditPoints="1"/>
              </p:cNvSpPr>
              <p:nvPr/>
            </p:nvSpPr>
            <p:spPr bwMode="auto">
              <a:xfrm>
                <a:off x="6279" y="1833"/>
                <a:ext cx="45" cy="42"/>
              </a:xfrm>
              <a:custGeom>
                <a:avLst/>
                <a:gdLst>
                  <a:gd name="T0" fmla="*/ 3 w 32"/>
                  <a:gd name="T1" fmla="*/ 1 h 30"/>
                  <a:gd name="T2" fmla="*/ 7 w 32"/>
                  <a:gd name="T3" fmla="*/ 1 h 30"/>
                  <a:gd name="T4" fmla="*/ 7 w 32"/>
                  <a:gd name="T5" fmla="*/ 4 h 30"/>
                  <a:gd name="T6" fmla="*/ 3 w 32"/>
                  <a:gd name="T7" fmla="*/ 4 h 30"/>
                  <a:gd name="T8" fmla="*/ 2 w 32"/>
                  <a:gd name="T9" fmla="*/ 9 h 30"/>
                  <a:gd name="T10" fmla="*/ 5 w 32"/>
                  <a:gd name="T11" fmla="*/ 6 h 30"/>
                  <a:gd name="T12" fmla="*/ 7 w 32"/>
                  <a:gd name="T13" fmla="*/ 9 h 30"/>
                  <a:gd name="T14" fmla="*/ 4 w 32"/>
                  <a:gd name="T15" fmla="*/ 11 h 30"/>
                  <a:gd name="T16" fmla="*/ 2 w 32"/>
                  <a:gd name="T17" fmla="*/ 9 h 30"/>
                  <a:gd name="T18" fmla="*/ 2 w 32"/>
                  <a:gd name="T19" fmla="*/ 13 h 30"/>
                  <a:gd name="T20" fmla="*/ 6 w 32"/>
                  <a:gd name="T21" fmla="*/ 13 h 30"/>
                  <a:gd name="T22" fmla="*/ 5 w 32"/>
                  <a:gd name="T23" fmla="*/ 17 h 30"/>
                  <a:gd name="T24" fmla="*/ 2 w 32"/>
                  <a:gd name="T25" fmla="*/ 17 h 30"/>
                  <a:gd name="T26" fmla="*/ 1 w 32"/>
                  <a:gd name="T27" fmla="*/ 21 h 30"/>
                  <a:gd name="T28" fmla="*/ 3 w 32"/>
                  <a:gd name="T29" fmla="*/ 19 h 30"/>
                  <a:gd name="T30" fmla="*/ 6 w 32"/>
                  <a:gd name="T31" fmla="*/ 21 h 30"/>
                  <a:gd name="T32" fmla="*/ 3 w 32"/>
                  <a:gd name="T33" fmla="*/ 24 h 30"/>
                  <a:gd name="T34" fmla="*/ 1 w 32"/>
                  <a:gd name="T35" fmla="*/ 21 h 30"/>
                  <a:gd name="T36" fmla="*/ 1 w 32"/>
                  <a:gd name="T37" fmla="*/ 26 h 30"/>
                  <a:gd name="T38" fmla="*/ 5 w 32"/>
                  <a:gd name="T39" fmla="*/ 26 h 30"/>
                  <a:gd name="T40" fmla="*/ 4 w 32"/>
                  <a:gd name="T41" fmla="*/ 29 h 30"/>
                  <a:gd name="T42" fmla="*/ 1 w 32"/>
                  <a:gd name="T43" fmla="*/ 29 h 30"/>
                  <a:gd name="T44" fmla="*/ 8 w 32"/>
                  <a:gd name="T45" fmla="*/ 9 h 30"/>
                  <a:gd name="T46" fmla="*/ 11 w 32"/>
                  <a:gd name="T47" fmla="*/ 6 h 30"/>
                  <a:gd name="T48" fmla="*/ 13 w 32"/>
                  <a:gd name="T49" fmla="*/ 9 h 30"/>
                  <a:gd name="T50" fmla="*/ 10 w 32"/>
                  <a:gd name="T51" fmla="*/ 11 h 30"/>
                  <a:gd name="T52" fmla="*/ 8 w 32"/>
                  <a:gd name="T53" fmla="*/ 9 h 30"/>
                  <a:gd name="T54" fmla="*/ 15 w 32"/>
                  <a:gd name="T55" fmla="*/ 13 h 30"/>
                  <a:gd name="T56" fmla="*/ 18 w 32"/>
                  <a:gd name="T57" fmla="*/ 13 h 30"/>
                  <a:gd name="T58" fmla="*/ 18 w 32"/>
                  <a:gd name="T59" fmla="*/ 17 h 30"/>
                  <a:gd name="T60" fmla="*/ 14 w 32"/>
                  <a:gd name="T61" fmla="*/ 17 h 30"/>
                  <a:gd name="T62" fmla="*/ 21 w 32"/>
                  <a:gd name="T63" fmla="*/ 9 h 30"/>
                  <a:gd name="T64" fmla="*/ 23 w 32"/>
                  <a:gd name="T65" fmla="*/ 6 h 30"/>
                  <a:gd name="T66" fmla="*/ 26 w 32"/>
                  <a:gd name="T67" fmla="*/ 9 h 30"/>
                  <a:gd name="T68" fmla="*/ 23 w 32"/>
                  <a:gd name="T69" fmla="*/ 11 h 30"/>
                  <a:gd name="T70" fmla="*/ 21 w 32"/>
                  <a:gd name="T71" fmla="*/ 9 h 30"/>
                  <a:gd name="T72" fmla="*/ 28 w 32"/>
                  <a:gd name="T73" fmla="*/ 1 h 30"/>
                  <a:gd name="T74" fmla="*/ 32 w 32"/>
                  <a:gd name="T75" fmla="*/ 1 h 30"/>
                  <a:gd name="T76" fmla="*/ 31 w 32"/>
                  <a:gd name="T77" fmla="*/ 4 h 30"/>
                  <a:gd name="T78" fmla="*/ 28 w 32"/>
                  <a:gd name="T79" fmla="*/ 4 h 30"/>
                  <a:gd name="T80" fmla="*/ 27 w 32"/>
                  <a:gd name="T81" fmla="*/ 9 h 30"/>
                  <a:gd name="T82" fmla="*/ 30 w 32"/>
                  <a:gd name="T83" fmla="*/ 6 h 30"/>
                  <a:gd name="T84" fmla="*/ 32 w 32"/>
                  <a:gd name="T85" fmla="*/ 9 h 30"/>
                  <a:gd name="T86" fmla="*/ 29 w 32"/>
                  <a:gd name="T87" fmla="*/ 11 h 30"/>
                  <a:gd name="T88" fmla="*/ 27 w 32"/>
                  <a:gd name="T89" fmla="*/ 9 h 30"/>
                  <a:gd name="T90" fmla="*/ 27 w 32"/>
                  <a:gd name="T91" fmla="*/ 13 h 30"/>
                  <a:gd name="T92" fmla="*/ 31 w 32"/>
                  <a:gd name="T93" fmla="*/ 13 h 30"/>
                  <a:gd name="T94" fmla="*/ 30 w 32"/>
                  <a:gd name="T95" fmla="*/ 17 h 30"/>
                  <a:gd name="T96" fmla="*/ 27 w 32"/>
                  <a:gd name="T97" fmla="*/ 17 h 30"/>
                  <a:gd name="T98" fmla="*/ 26 w 32"/>
                  <a:gd name="T99" fmla="*/ 21 h 30"/>
                  <a:gd name="T100" fmla="*/ 28 w 32"/>
                  <a:gd name="T101" fmla="*/ 19 h 30"/>
                  <a:gd name="T102" fmla="*/ 31 w 32"/>
                  <a:gd name="T103" fmla="*/ 21 h 30"/>
                  <a:gd name="T104" fmla="*/ 28 w 32"/>
                  <a:gd name="T105" fmla="*/ 24 h 30"/>
                  <a:gd name="T106" fmla="*/ 26 w 32"/>
                  <a:gd name="T107" fmla="*/ 21 h 30"/>
                  <a:gd name="T108" fmla="*/ 26 w 32"/>
                  <a:gd name="T109" fmla="*/ 26 h 30"/>
                  <a:gd name="T110" fmla="*/ 30 w 32"/>
                  <a:gd name="T111" fmla="*/ 26 h 30"/>
                  <a:gd name="T112" fmla="*/ 29 w 32"/>
                  <a:gd name="T113" fmla="*/ 29 h 30"/>
                  <a:gd name="T114" fmla="*/ 26 w 32"/>
                  <a:gd name="T115"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 h="30">
                    <a:moveTo>
                      <a:pt x="2" y="3"/>
                    </a:moveTo>
                    <a:cubicBezTo>
                      <a:pt x="2" y="2"/>
                      <a:pt x="3" y="1"/>
                      <a:pt x="3" y="1"/>
                    </a:cubicBezTo>
                    <a:cubicBezTo>
                      <a:pt x="4" y="0"/>
                      <a:pt x="4" y="0"/>
                      <a:pt x="5" y="0"/>
                    </a:cubicBezTo>
                    <a:cubicBezTo>
                      <a:pt x="6" y="0"/>
                      <a:pt x="6" y="0"/>
                      <a:pt x="7" y="1"/>
                    </a:cubicBezTo>
                    <a:cubicBezTo>
                      <a:pt x="7" y="1"/>
                      <a:pt x="7" y="2"/>
                      <a:pt x="7" y="3"/>
                    </a:cubicBezTo>
                    <a:cubicBezTo>
                      <a:pt x="7" y="3"/>
                      <a:pt x="7" y="4"/>
                      <a:pt x="7" y="4"/>
                    </a:cubicBezTo>
                    <a:cubicBezTo>
                      <a:pt x="6" y="5"/>
                      <a:pt x="5" y="5"/>
                      <a:pt x="5" y="5"/>
                    </a:cubicBezTo>
                    <a:cubicBezTo>
                      <a:pt x="4" y="5"/>
                      <a:pt x="4" y="5"/>
                      <a:pt x="3" y="4"/>
                    </a:cubicBezTo>
                    <a:cubicBezTo>
                      <a:pt x="3" y="4"/>
                      <a:pt x="2" y="3"/>
                      <a:pt x="2" y="3"/>
                    </a:cubicBezTo>
                    <a:close/>
                    <a:moveTo>
                      <a:pt x="2" y="9"/>
                    </a:moveTo>
                    <a:cubicBezTo>
                      <a:pt x="2" y="8"/>
                      <a:pt x="2" y="8"/>
                      <a:pt x="3" y="7"/>
                    </a:cubicBezTo>
                    <a:cubicBezTo>
                      <a:pt x="3" y="7"/>
                      <a:pt x="4" y="6"/>
                      <a:pt x="5" y="6"/>
                    </a:cubicBezTo>
                    <a:cubicBezTo>
                      <a:pt x="5" y="6"/>
                      <a:pt x="6" y="7"/>
                      <a:pt x="6" y="7"/>
                    </a:cubicBezTo>
                    <a:cubicBezTo>
                      <a:pt x="7" y="8"/>
                      <a:pt x="7" y="8"/>
                      <a:pt x="7" y="9"/>
                    </a:cubicBezTo>
                    <a:cubicBezTo>
                      <a:pt x="7" y="9"/>
                      <a:pt x="7" y="10"/>
                      <a:pt x="6" y="11"/>
                    </a:cubicBezTo>
                    <a:cubicBezTo>
                      <a:pt x="6" y="11"/>
                      <a:pt x="5" y="11"/>
                      <a:pt x="4" y="11"/>
                    </a:cubicBezTo>
                    <a:cubicBezTo>
                      <a:pt x="4" y="11"/>
                      <a:pt x="3" y="11"/>
                      <a:pt x="3" y="11"/>
                    </a:cubicBezTo>
                    <a:cubicBezTo>
                      <a:pt x="2" y="10"/>
                      <a:pt x="2" y="9"/>
                      <a:pt x="2" y="9"/>
                    </a:cubicBezTo>
                    <a:close/>
                    <a:moveTo>
                      <a:pt x="1" y="15"/>
                    </a:moveTo>
                    <a:cubicBezTo>
                      <a:pt x="1" y="14"/>
                      <a:pt x="2" y="14"/>
                      <a:pt x="2" y="13"/>
                    </a:cubicBezTo>
                    <a:cubicBezTo>
                      <a:pt x="3" y="13"/>
                      <a:pt x="3" y="13"/>
                      <a:pt x="4" y="13"/>
                    </a:cubicBezTo>
                    <a:cubicBezTo>
                      <a:pt x="5" y="13"/>
                      <a:pt x="5" y="13"/>
                      <a:pt x="6" y="13"/>
                    </a:cubicBezTo>
                    <a:cubicBezTo>
                      <a:pt x="6" y="14"/>
                      <a:pt x="6" y="14"/>
                      <a:pt x="6" y="15"/>
                    </a:cubicBezTo>
                    <a:cubicBezTo>
                      <a:pt x="6" y="16"/>
                      <a:pt x="6" y="16"/>
                      <a:pt x="5" y="17"/>
                    </a:cubicBezTo>
                    <a:cubicBezTo>
                      <a:pt x="5" y="17"/>
                      <a:pt x="4" y="17"/>
                      <a:pt x="4" y="17"/>
                    </a:cubicBezTo>
                    <a:cubicBezTo>
                      <a:pt x="3" y="17"/>
                      <a:pt x="2" y="17"/>
                      <a:pt x="2" y="17"/>
                    </a:cubicBezTo>
                    <a:cubicBezTo>
                      <a:pt x="1" y="16"/>
                      <a:pt x="1" y="16"/>
                      <a:pt x="1" y="15"/>
                    </a:cubicBezTo>
                    <a:close/>
                    <a:moveTo>
                      <a:pt x="1" y="21"/>
                    </a:moveTo>
                    <a:cubicBezTo>
                      <a:pt x="1" y="21"/>
                      <a:pt x="1" y="20"/>
                      <a:pt x="2" y="20"/>
                    </a:cubicBezTo>
                    <a:cubicBezTo>
                      <a:pt x="2" y="19"/>
                      <a:pt x="3" y="19"/>
                      <a:pt x="3" y="19"/>
                    </a:cubicBezTo>
                    <a:cubicBezTo>
                      <a:pt x="4" y="19"/>
                      <a:pt x="5" y="19"/>
                      <a:pt x="5" y="20"/>
                    </a:cubicBezTo>
                    <a:cubicBezTo>
                      <a:pt x="6" y="20"/>
                      <a:pt x="6" y="21"/>
                      <a:pt x="6" y="21"/>
                    </a:cubicBezTo>
                    <a:cubicBezTo>
                      <a:pt x="6" y="22"/>
                      <a:pt x="5" y="23"/>
                      <a:pt x="5" y="23"/>
                    </a:cubicBezTo>
                    <a:cubicBezTo>
                      <a:pt x="4" y="23"/>
                      <a:pt x="4" y="24"/>
                      <a:pt x="3" y="24"/>
                    </a:cubicBezTo>
                    <a:cubicBezTo>
                      <a:pt x="2" y="24"/>
                      <a:pt x="2" y="23"/>
                      <a:pt x="1" y="23"/>
                    </a:cubicBezTo>
                    <a:cubicBezTo>
                      <a:pt x="1" y="23"/>
                      <a:pt x="1" y="22"/>
                      <a:pt x="1" y="21"/>
                    </a:cubicBezTo>
                    <a:close/>
                    <a:moveTo>
                      <a:pt x="0" y="27"/>
                    </a:moveTo>
                    <a:cubicBezTo>
                      <a:pt x="0" y="27"/>
                      <a:pt x="1" y="26"/>
                      <a:pt x="1" y="26"/>
                    </a:cubicBezTo>
                    <a:cubicBezTo>
                      <a:pt x="2" y="25"/>
                      <a:pt x="2" y="25"/>
                      <a:pt x="3" y="25"/>
                    </a:cubicBezTo>
                    <a:cubicBezTo>
                      <a:pt x="4" y="25"/>
                      <a:pt x="4" y="25"/>
                      <a:pt x="5" y="26"/>
                    </a:cubicBezTo>
                    <a:cubicBezTo>
                      <a:pt x="5" y="26"/>
                      <a:pt x="5" y="27"/>
                      <a:pt x="5" y="27"/>
                    </a:cubicBezTo>
                    <a:cubicBezTo>
                      <a:pt x="5" y="28"/>
                      <a:pt x="5" y="29"/>
                      <a:pt x="4" y="29"/>
                    </a:cubicBezTo>
                    <a:cubicBezTo>
                      <a:pt x="4" y="30"/>
                      <a:pt x="3" y="30"/>
                      <a:pt x="3" y="30"/>
                    </a:cubicBezTo>
                    <a:cubicBezTo>
                      <a:pt x="2" y="30"/>
                      <a:pt x="1" y="30"/>
                      <a:pt x="1" y="29"/>
                    </a:cubicBezTo>
                    <a:cubicBezTo>
                      <a:pt x="1" y="29"/>
                      <a:pt x="0" y="28"/>
                      <a:pt x="0" y="27"/>
                    </a:cubicBezTo>
                    <a:close/>
                    <a:moveTo>
                      <a:pt x="8" y="9"/>
                    </a:moveTo>
                    <a:cubicBezTo>
                      <a:pt x="8" y="8"/>
                      <a:pt x="9" y="8"/>
                      <a:pt x="9" y="7"/>
                    </a:cubicBezTo>
                    <a:cubicBezTo>
                      <a:pt x="10" y="7"/>
                      <a:pt x="10" y="6"/>
                      <a:pt x="11" y="6"/>
                    </a:cubicBezTo>
                    <a:cubicBezTo>
                      <a:pt x="12" y="6"/>
                      <a:pt x="12" y="7"/>
                      <a:pt x="13" y="7"/>
                    </a:cubicBezTo>
                    <a:cubicBezTo>
                      <a:pt x="13" y="8"/>
                      <a:pt x="13" y="8"/>
                      <a:pt x="13" y="9"/>
                    </a:cubicBezTo>
                    <a:cubicBezTo>
                      <a:pt x="13" y="9"/>
                      <a:pt x="13" y="10"/>
                      <a:pt x="12" y="11"/>
                    </a:cubicBezTo>
                    <a:cubicBezTo>
                      <a:pt x="12" y="11"/>
                      <a:pt x="11" y="11"/>
                      <a:pt x="10" y="11"/>
                    </a:cubicBezTo>
                    <a:cubicBezTo>
                      <a:pt x="10" y="11"/>
                      <a:pt x="9" y="11"/>
                      <a:pt x="9" y="11"/>
                    </a:cubicBezTo>
                    <a:cubicBezTo>
                      <a:pt x="8" y="10"/>
                      <a:pt x="8" y="9"/>
                      <a:pt x="8" y="9"/>
                    </a:cubicBezTo>
                    <a:close/>
                    <a:moveTo>
                      <a:pt x="14" y="15"/>
                    </a:moveTo>
                    <a:cubicBezTo>
                      <a:pt x="14" y="14"/>
                      <a:pt x="14" y="14"/>
                      <a:pt x="15" y="13"/>
                    </a:cubicBezTo>
                    <a:cubicBezTo>
                      <a:pt x="15" y="13"/>
                      <a:pt x="16" y="13"/>
                      <a:pt x="17" y="13"/>
                    </a:cubicBezTo>
                    <a:cubicBezTo>
                      <a:pt x="17" y="13"/>
                      <a:pt x="18" y="13"/>
                      <a:pt x="18" y="13"/>
                    </a:cubicBezTo>
                    <a:cubicBezTo>
                      <a:pt x="19" y="14"/>
                      <a:pt x="19" y="14"/>
                      <a:pt x="19" y="15"/>
                    </a:cubicBezTo>
                    <a:cubicBezTo>
                      <a:pt x="19" y="16"/>
                      <a:pt x="18" y="16"/>
                      <a:pt x="18" y="17"/>
                    </a:cubicBezTo>
                    <a:cubicBezTo>
                      <a:pt x="17" y="17"/>
                      <a:pt x="17" y="17"/>
                      <a:pt x="16" y="17"/>
                    </a:cubicBezTo>
                    <a:cubicBezTo>
                      <a:pt x="15" y="17"/>
                      <a:pt x="15" y="17"/>
                      <a:pt x="14" y="17"/>
                    </a:cubicBezTo>
                    <a:cubicBezTo>
                      <a:pt x="14" y="16"/>
                      <a:pt x="14" y="16"/>
                      <a:pt x="14" y="15"/>
                    </a:cubicBezTo>
                    <a:close/>
                    <a:moveTo>
                      <a:pt x="21" y="9"/>
                    </a:moveTo>
                    <a:cubicBezTo>
                      <a:pt x="21" y="8"/>
                      <a:pt x="21" y="8"/>
                      <a:pt x="22" y="7"/>
                    </a:cubicBezTo>
                    <a:cubicBezTo>
                      <a:pt x="22" y="7"/>
                      <a:pt x="23" y="6"/>
                      <a:pt x="23" y="6"/>
                    </a:cubicBezTo>
                    <a:cubicBezTo>
                      <a:pt x="24" y="6"/>
                      <a:pt x="25" y="7"/>
                      <a:pt x="25" y="7"/>
                    </a:cubicBezTo>
                    <a:cubicBezTo>
                      <a:pt x="26" y="8"/>
                      <a:pt x="26" y="8"/>
                      <a:pt x="26" y="9"/>
                    </a:cubicBezTo>
                    <a:cubicBezTo>
                      <a:pt x="26" y="9"/>
                      <a:pt x="25" y="10"/>
                      <a:pt x="25" y="11"/>
                    </a:cubicBezTo>
                    <a:cubicBezTo>
                      <a:pt x="24" y="11"/>
                      <a:pt x="24" y="11"/>
                      <a:pt x="23" y="11"/>
                    </a:cubicBezTo>
                    <a:cubicBezTo>
                      <a:pt x="22" y="11"/>
                      <a:pt x="22" y="11"/>
                      <a:pt x="21" y="11"/>
                    </a:cubicBezTo>
                    <a:cubicBezTo>
                      <a:pt x="21" y="10"/>
                      <a:pt x="21" y="9"/>
                      <a:pt x="21" y="9"/>
                    </a:cubicBezTo>
                    <a:close/>
                    <a:moveTo>
                      <a:pt x="27" y="3"/>
                    </a:moveTo>
                    <a:cubicBezTo>
                      <a:pt x="27" y="2"/>
                      <a:pt x="28" y="1"/>
                      <a:pt x="28" y="1"/>
                    </a:cubicBezTo>
                    <a:cubicBezTo>
                      <a:pt x="29" y="0"/>
                      <a:pt x="29" y="0"/>
                      <a:pt x="30" y="0"/>
                    </a:cubicBezTo>
                    <a:cubicBezTo>
                      <a:pt x="31" y="0"/>
                      <a:pt x="31" y="0"/>
                      <a:pt x="32" y="1"/>
                    </a:cubicBezTo>
                    <a:cubicBezTo>
                      <a:pt x="32" y="1"/>
                      <a:pt x="32" y="2"/>
                      <a:pt x="32" y="3"/>
                    </a:cubicBezTo>
                    <a:cubicBezTo>
                      <a:pt x="32" y="3"/>
                      <a:pt x="32" y="4"/>
                      <a:pt x="31" y="4"/>
                    </a:cubicBezTo>
                    <a:cubicBezTo>
                      <a:pt x="31" y="5"/>
                      <a:pt x="30" y="5"/>
                      <a:pt x="30" y="5"/>
                    </a:cubicBezTo>
                    <a:cubicBezTo>
                      <a:pt x="29" y="5"/>
                      <a:pt x="28" y="5"/>
                      <a:pt x="28" y="4"/>
                    </a:cubicBezTo>
                    <a:cubicBezTo>
                      <a:pt x="28" y="4"/>
                      <a:pt x="27" y="3"/>
                      <a:pt x="27" y="3"/>
                    </a:cubicBezTo>
                    <a:close/>
                    <a:moveTo>
                      <a:pt x="27" y="9"/>
                    </a:moveTo>
                    <a:cubicBezTo>
                      <a:pt x="27" y="8"/>
                      <a:pt x="27" y="8"/>
                      <a:pt x="28" y="7"/>
                    </a:cubicBezTo>
                    <a:cubicBezTo>
                      <a:pt x="28" y="7"/>
                      <a:pt x="29" y="6"/>
                      <a:pt x="30" y="6"/>
                    </a:cubicBezTo>
                    <a:cubicBezTo>
                      <a:pt x="30" y="6"/>
                      <a:pt x="31" y="7"/>
                      <a:pt x="31" y="7"/>
                    </a:cubicBezTo>
                    <a:cubicBezTo>
                      <a:pt x="32" y="8"/>
                      <a:pt x="32" y="8"/>
                      <a:pt x="32" y="9"/>
                    </a:cubicBezTo>
                    <a:cubicBezTo>
                      <a:pt x="32" y="9"/>
                      <a:pt x="32" y="10"/>
                      <a:pt x="31" y="11"/>
                    </a:cubicBezTo>
                    <a:cubicBezTo>
                      <a:pt x="30" y="11"/>
                      <a:pt x="30" y="11"/>
                      <a:pt x="29" y="11"/>
                    </a:cubicBezTo>
                    <a:cubicBezTo>
                      <a:pt x="28" y="11"/>
                      <a:pt x="28" y="11"/>
                      <a:pt x="27" y="11"/>
                    </a:cubicBezTo>
                    <a:cubicBezTo>
                      <a:pt x="27" y="10"/>
                      <a:pt x="27" y="9"/>
                      <a:pt x="27" y="9"/>
                    </a:cubicBezTo>
                    <a:close/>
                    <a:moveTo>
                      <a:pt x="26" y="15"/>
                    </a:moveTo>
                    <a:cubicBezTo>
                      <a:pt x="26" y="14"/>
                      <a:pt x="27" y="14"/>
                      <a:pt x="27" y="13"/>
                    </a:cubicBezTo>
                    <a:cubicBezTo>
                      <a:pt x="28" y="13"/>
                      <a:pt x="28" y="13"/>
                      <a:pt x="29" y="13"/>
                    </a:cubicBezTo>
                    <a:cubicBezTo>
                      <a:pt x="30" y="13"/>
                      <a:pt x="30" y="13"/>
                      <a:pt x="31" y="13"/>
                    </a:cubicBezTo>
                    <a:cubicBezTo>
                      <a:pt x="31" y="14"/>
                      <a:pt x="31" y="14"/>
                      <a:pt x="31" y="15"/>
                    </a:cubicBezTo>
                    <a:cubicBezTo>
                      <a:pt x="31" y="16"/>
                      <a:pt x="31" y="16"/>
                      <a:pt x="30" y="17"/>
                    </a:cubicBezTo>
                    <a:cubicBezTo>
                      <a:pt x="30" y="17"/>
                      <a:pt x="29" y="17"/>
                      <a:pt x="28" y="17"/>
                    </a:cubicBezTo>
                    <a:cubicBezTo>
                      <a:pt x="28" y="17"/>
                      <a:pt x="27" y="17"/>
                      <a:pt x="27" y="17"/>
                    </a:cubicBezTo>
                    <a:cubicBezTo>
                      <a:pt x="26" y="16"/>
                      <a:pt x="26" y="16"/>
                      <a:pt x="26" y="15"/>
                    </a:cubicBezTo>
                    <a:close/>
                    <a:moveTo>
                      <a:pt x="26" y="21"/>
                    </a:moveTo>
                    <a:cubicBezTo>
                      <a:pt x="26" y="21"/>
                      <a:pt x="26" y="20"/>
                      <a:pt x="27" y="20"/>
                    </a:cubicBezTo>
                    <a:cubicBezTo>
                      <a:pt x="27" y="19"/>
                      <a:pt x="28" y="19"/>
                      <a:pt x="28" y="19"/>
                    </a:cubicBezTo>
                    <a:cubicBezTo>
                      <a:pt x="29" y="19"/>
                      <a:pt x="30" y="19"/>
                      <a:pt x="30" y="20"/>
                    </a:cubicBezTo>
                    <a:cubicBezTo>
                      <a:pt x="30" y="20"/>
                      <a:pt x="31" y="21"/>
                      <a:pt x="31" y="21"/>
                    </a:cubicBezTo>
                    <a:cubicBezTo>
                      <a:pt x="31" y="22"/>
                      <a:pt x="30" y="23"/>
                      <a:pt x="30" y="23"/>
                    </a:cubicBezTo>
                    <a:cubicBezTo>
                      <a:pt x="29" y="23"/>
                      <a:pt x="29" y="24"/>
                      <a:pt x="28" y="24"/>
                    </a:cubicBezTo>
                    <a:cubicBezTo>
                      <a:pt x="27" y="24"/>
                      <a:pt x="27" y="23"/>
                      <a:pt x="26" y="23"/>
                    </a:cubicBezTo>
                    <a:cubicBezTo>
                      <a:pt x="26" y="23"/>
                      <a:pt x="26" y="22"/>
                      <a:pt x="26" y="21"/>
                    </a:cubicBezTo>
                    <a:close/>
                    <a:moveTo>
                      <a:pt x="25" y="27"/>
                    </a:moveTo>
                    <a:cubicBezTo>
                      <a:pt x="25" y="27"/>
                      <a:pt x="26" y="26"/>
                      <a:pt x="26" y="26"/>
                    </a:cubicBezTo>
                    <a:cubicBezTo>
                      <a:pt x="27" y="25"/>
                      <a:pt x="27" y="25"/>
                      <a:pt x="28" y="25"/>
                    </a:cubicBezTo>
                    <a:cubicBezTo>
                      <a:pt x="28" y="25"/>
                      <a:pt x="29" y="25"/>
                      <a:pt x="30" y="26"/>
                    </a:cubicBezTo>
                    <a:cubicBezTo>
                      <a:pt x="30" y="26"/>
                      <a:pt x="30" y="27"/>
                      <a:pt x="30" y="27"/>
                    </a:cubicBezTo>
                    <a:cubicBezTo>
                      <a:pt x="30" y="28"/>
                      <a:pt x="30" y="29"/>
                      <a:pt x="29" y="29"/>
                    </a:cubicBezTo>
                    <a:cubicBezTo>
                      <a:pt x="29" y="30"/>
                      <a:pt x="28" y="30"/>
                      <a:pt x="28" y="30"/>
                    </a:cubicBezTo>
                    <a:cubicBezTo>
                      <a:pt x="27" y="30"/>
                      <a:pt x="26" y="30"/>
                      <a:pt x="26" y="29"/>
                    </a:cubicBezTo>
                    <a:cubicBezTo>
                      <a:pt x="25" y="29"/>
                      <a:pt x="25" y="28"/>
                      <a:pt x="25"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63" name="Freeform 397"/>
              <p:cNvSpPr>
                <a:spLocks noEditPoints="1"/>
              </p:cNvSpPr>
              <p:nvPr/>
            </p:nvSpPr>
            <p:spPr bwMode="auto">
              <a:xfrm>
                <a:off x="6327" y="1833"/>
                <a:ext cx="36" cy="42"/>
              </a:xfrm>
              <a:custGeom>
                <a:avLst/>
                <a:gdLst>
                  <a:gd name="T0" fmla="*/ 3 w 26"/>
                  <a:gd name="T1" fmla="*/ 7 h 30"/>
                  <a:gd name="T2" fmla="*/ 6 w 26"/>
                  <a:gd name="T3" fmla="*/ 7 h 30"/>
                  <a:gd name="T4" fmla="*/ 6 w 26"/>
                  <a:gd name="T5" fmla="*/ 11 h 30"/>
                  <a:gd name="T6" fmla="*/ 3 w 26"/>
                  <a:gd name="T7" fmla="*/ 11 h 30"/>
                  <a:gd name="T8" fmla="*/ 1 w 26"/>
                  <a:gd name="T9" fmla="*/ 15 h 30"/>
                  <a:gd name="T10" fmla="*/ 4 w 26"/>
                  <a:gd name="T11" fmla="*/ 13 h 30"/>
                  <a:gd name="T12" fmla="*/ 6 w 26"/>
                  <a:gd name="T13" fmla="*/ 15 h 30"/>
                  <a:gd name="T14" fmla="*/ 4 w 26"/>
                  <a:gd name="T15" fmla="*/ 17 h 30"/>
                  <a:gd name="T16" fmla="*/ 1 w 26"/>
                  <a:gd name="T17" fmla="*/ 15 h 30"/>
                  <a:gd name="T18" fmla="*/ 2 w 26"/>
                  <a:gd name="T19" fmla="*/ 20 h 30"/>
                  <a:gd name="T20" fmla="*/ 5 w 26"/>
                  <a:gd name="T21" fmla="*/ 20 h 30"/>
                  <a:gd name="T22" fmla="*/ 5 w 26"/>
                  <a:gd name="T23" fmla="*/ 23 h 30"/>
                  <a:gd name="T24" fmla="*/ 1 w 26"/>
                  <a:gd name="T25" fmla="*/ 23 h 30"/>
                  <a:gd name="T26" fmla="*/ 0 w 26"/>
                  <a:gd name="T27" fmla="*/ 27 h 30"/>
                  <a:gd name="T28" fmla="*/ 3 w 26"/>
                  <a:gd name="T29" fmla="*/ 25 h 30"/>
                  <a:gd name="T30" fmla="*/ 5 w 26"/>
                  <a:gd name="T31" fmla="*/ 27 h 30"/>
                  <a:gd name="T32" fmla="*/ 3 w 26"/>
                  <a:gd name="T33" fmla="*/ 30 h 30"/>
                  <a:gd name="T34" fmla="*/ 0 w 26"/>
                  <a:gd name="T35" fmla="*/ 27 h 30"/>
                  <a:gd name="T36" fmla="*/ 9 w 26"/>
                  <a:gd name="T37" fmla="*/ 1 h 30"/>
                  <a:gd name="T38" fmla="*/ 13 w 26"/>
                  <a:gd name="T39" fmla="*/ 1 h 30"/>
                  <a:gd name="T40" fmla="*/ 13 w 26"/>
                  <a:gd name="T41" fmla="*/ 4 h 30"/>
                  <a:gd name="T42" fmla="*/ 9 w 26"/>
                  <a:gd name="T43" fmla="*/ 4 h 30"/>
                  <a:gd name="T44" fmla="*/ 8 w 26"/>
                  <a:gd name="T45" fmla="*/ 15 h 30"/>
                  <a:gd name="T46" fmla="*/ 10 w 26"/>
                  <a:gd name="T47" fmla="*/ 13 h 30"/>
                  <a:gd name="T48" fmla="*/ 13 w 26"/>
                  <a:gd name="T49" fmla="*/ 15 h 30"/>
                  <a:gd name="T50" fmla="*/ 10 w 26"/>
                  <a:gd name="T51" fmla="*/ 17 h 30"/>
                  <a:gd name="T52" fmla="*/ 8 w 26"/>
                  <a:gd name="T53" fmla="*/ 15 h 30"/>
                  <a:gd name="T54" fmla="*/ 16 w 26"/>
                  <a:gd name="T55" fmla="*/ 1 h 30"/>
                  <a:gd name="T56" fmla="*/ 19 w 26"/>
                  <a:gd name="T57" fmla="*/ 1 h 30"/>
                  <a:gd name="T58" fmla="*/ 19 w 26"/>
                  <a:gd name="T59" fmla="*/ 4 h 30"/>
                  <a:gd name="T60" fmla="*/ 16 w 26"/>
                  <a:gd name="T61" fmla="*/ 4 h 30"/>
                  <a:gd name="T62" fmla="*/ 14 w 26"/>
                  <a:gd name="T63" fmla="*/ 15 h 30"/>
                  <a:gd name="T64" fmla="*/ 17 w 26"/>
                  <a:gd name="T65" fmla="*/ 13 h 30"/>
                  <a:gd name="T66" fmla="*/ 19 w 26"/>
                  <a:gd name="T67" fmla="*/ 15 h 30"/>
                  <a:gd name="T68" fmla="*/ 16 w 26"/>
                  <a:gd name="T69" fmla="*/ 17 h 30"/>
                  <a:gd name="T70" fmla="*/ 14 w 26"/>
                  <a:gd name="T71" fmla="*/ 15 h 30"/>
                  <a:gd name="T72" fmla="*/ 22 w 26"/>
                  <a:gd name="T73" fmla="*/ 7 h 30"/>
                  <a:gd name="T74" fmla="*/ 25 w 26"/>
                  <a:gd name="T75" fmla="*/ 7 h 30"/>
                  <a:gd name="T76" fmla="*/ 25 w 26"/>
                  <a:gd name="T77" fmla="*/ 11 h 30"/>
                  <a:gd name="T78" fmla="*/ 21 w 26"/>
                  <a:gd name="T79" fmla="*/ 11 h 30"/>
                  <a:gd name="T80" fmla="*/ 20 w 26"/>
                  <a:gd name="T81" fmla="*/ 15 h 30"/>
                  <a:gd name="T82" fmla="*/ 23 w 26"/>
                  <a:gd name="T83" fmla="*/ 13 h 30"/>
                  <a:gd name="T84" fmla="*/ 25 w 26"/>
                  <a:gd name="T85" fmla="*/ 15 h 30"/>
                  <a:gd name="T86" fmla="*/ 22 w 26"/>
                  <a:gd name="T87" fmla="*/ 17 h 30"/>
                  <a:gd name="T88" fmla="*/ 20 w 26"/>
                  <a:gd name="T89" fmla="*/ 15 h 30"/>
                  <a:gd name="T90" fmla="*/ 20 w 26"/>
                  <a:gd name="T91" fmla="*/ 20 h 30"/>
                  <a:gd name="T92" fmla="*/ 24 w 26"/>
                  <a:gd name="T93" fmla="*/ 20 h 30"/>
                  <a:gd name="T94" fmla="*/ 24 w 26"/>
                  <a:gd name="T95" fmla="*/ 23 h 30"/>
                  <a:gd name="T96" fmla="*/ 20 w 26"/>
                  <a:gd name="T97" fmla="*/ 23 h 30"/>
                  <a:gd name="T98" fmla="*/ 19 w 26"/>
                  <a:gd name="T99" fmla="*/ 27 h 30"/>
                  <a:gd name="T100" fmla="*/ 22 w 26"/>
                  <a:gd name="T101" fmla="*/ 25 h 30"/>
                  <a:gd name="T102" fmla="*/ 24 w 26"/>
                  <a:gd name="T103" fmla="*/ 27 h 30"/>
                  <a:gd name="T104" fmla="*/ 21 w 26"/>
                  <a:gd name="T105" fmla="*/ 30 h 30"/>
                  <a:gd name="T106" fmla="*/ 19 w 26"/>
                  <a:gd name="T107"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 h="30">
                    <a:moveTo>
                      <a:pt x="2" y="9"/>
                    </a:moveTo>
                    <a:cubicBezTo>
                      <a:pt x="2" y="8"/>
                      <a:pt x="2" y="8"/>
                      <a:pt x="3" y="7"/>
                    </a:cubicBezTo>
                    <a:cubicBezTo>
                      <a:pt x="3" y="7"/>
                      <a:pt x="4" y="6"/>
                      <a:pt x="5" y="6"/>
                    </a:cubicBezTo>
                    <a:cubicBezTo>
                      <a:pt x="5" y="6"/>
                      <a:pt x="6" y="7"/>
                      <a:pt x="6" y="7"/>
                    </a:cubicBezTo>
                    <a:cubicBezTo>
                      <a:pt x="7" y="8"/>
                      <a:pt x="7" y="8"/>
                      <a:pt x="7" y="9"/>
                    </a:cubicBezTo>
                    <a:cubicBezTo>
                      <a:pt x="7" y="9"/>
                      <a:pt x="7" y="10"/>
                      <a:pt x="6" y="11"/>
                    </a:cubicBezTo>
                    <a:cubicBezTo>
                      <a:pt x="6" y="11"/>
                      <a:pt x="5" y="11"/>
                      <a:pt x="4" y="11"/>
                    </a:cubicBezTo>
                    <a:cubicBezTo>
                      <a:pt x="4" y="11"/>
                      <a:pt x="3" y="11"/>
                      <a:pt x="3" y="11"/>
                    </a:cubicBezTo>
                    <a:cubicBezTo>
                      <a:pt x="2" y="10"/>
                      <a:pt x="2" y="9"/>
                      <a:pt x="2" y="9"/>
                    </a:cubicBezTo>
                    <a:close/>
                    <a:moveTo>
                      <a:pt x="1" y="15"/>
                    </a:moveTo>
                    <a:cubicBezTo>
                      <a:pt x="2" y="14"/>
                      <a:pt x="2" y="14"/>
                      <a:pt x="2" y="13"/>
                    </a:cubicBezTo>
                    <a:cubicBezTo>
                      <a:pt x="3" y="13"/>
                      <a:pt x="4" y="13"/>
                      <a:pt x="4" y="13"/>
                    </a:cubicBezTo>
                    <a:cubicBezTo>
                      <a:pt x="5" y="13"/>
                      <a:pt x="5" y="13"/>
                      <a:pt x="6" y="13"/>
                    </a:cubicBezTo>
                    <a:cubicBezTo>
                      <a:pt x="6" y="14"/>
                      <a:pt x="6" y="14"/>
                      <a:pt x="6" y="15"/>
                    </a:cubicBezTo>
                    <a:cubicBezTo>
                      <a:pt x="6" y="16"/>
                      <a:pt x="6" y="16"/>
                      <a:pt x="5" y="17"/>
                    </a:cubicBezTo>
                    <a:cubicBezTo>
                      <a:pt x="5" y="17"/>
                      <a:pt x="4" y="17"/>
                      <a:pt x="4" y="17"/>
                    </a:cubicBezTo>
                    <a:cubicBezTo>
                      <a:pt x="3" y="17"/>
                      <a:pt x="2" y="17"/>
                      <a:pt x="2" y="17"/>
                    </a:cubicBezTo>
                    <a:cubicBezTo>
                      <a:pt x="2" y="16"/>
                      <a:pt x="1" y="16"/>
                      <a:pt x="1" y="15"/>
                    </a:cubicBezTo>
                    <a:close/>
                    <a:moveTo>
                      <a:pt x="1" y="21"/>
                    </a:moveTo>
                    <a:cubicBezTo>
                      <a:pt x="1" y="21"/>
                      <a:pt x="1" y="20"/>
                      <a:pt x="2" y="20"/>
                    </a:cubicBezTo>
                    <a:cubicBezTo>
                      <a:pt x="2" y="19"/>
                      <a:pt x="3" y="19"/>
                      <a:pt x="4" y="19"/>
                    </a:cubicBezTo>
                    <a:cubicBezTo>
                      <a:pt x="4" y="19"/>
                      <a:pt x="5" y="19"/>
                      <a:pt x="5" y="20"/>
                    </a:cubicBezTo>
                    <a:cubicBezTo>
                      <a:pt x="6" y="20"/>
                      <a:pt x="6" y="21"/>
                      <a:pt x="6" y="21"/>
                    </a:cubicBezTo>
                    <a:cubicBezTo>
                      <a:pt x="6" y="22"/>
                      <a:pt x="5" y="23"/>
                      <a:pt x="5" y="23"/>
                    </a:cubicBezTo>
                    <a:cubicBezTo>
                      <a:pt x="4" y="23"/>
                      <a:pt x="4" y="24"/>
                      <a:pt x="3" y="24"/>
                    </a:cubicBezTo>
                    <a:cubicBezTo>
                      <a:pt x="2" y="24"/>
                      <a:pt x="2" y="23"/>
                      <a:pt x="1" y="23"/>
                    </a:cubicBezTo>
                    <a:cubicBezTo>
                      <a:pt x="1" y="23"/>
                      <a:pt x="1" y="22"/>
                      <a:pt x="1" y="21"/>
                    </a:cubicBezTo>
                    <a:close/>
                    <a:moveTo>
                      <a:pt x="0" y="27"/>
                    </a:moveTo>
                    <a:cubicBezTo>
                      <a:pt x="0" y="27"/>
                      <a:pt x="1" y="26"/>
                      <a:pt x="1" y="26"/>
                    </a:cubicBezTo>
                    <a:cubicBezTo>
                      <a:pt x="2" y="25"/>
                      <a:pt x="2" y="25"/>
                      <a:pt x="3" y="25"/>
                    </a:cubicBezTo>
                    <a:cubicBezTo>
                      <a:pt x="4" y="25"/>
                      <a:pt x="4" y="25"/>
                      <a:pt x="5" y="26"/>
                    </a:cubicBezTo>
                    <a:cubicBezTo>
                      <a:pt x="5" y="26"/>
                      <a:pt x="5" y="27"/>
                      <a:pt x="5" y="27"/>
                    </a:cubicBezTo>
                    <a:cubicBezTo>
                      <a:pt x="5" y="28"/>
                      <a:pt x="5" y="29"/>
                      <a:pt x="5" y="29"/>
                    </a:cubicBezTo>
                    <a:cubicBezTo>
                      <a:pt x="4" y="30"/>
                      <a:pt x="4" y="30"/>
                      <a:pt x="3" y="30"/>
                    </a:cubicBezTo>
                    <a:cubicBezTo>
                      <a:pt x="2" y="30"/>
                      <a:pt x="2" y="30"/>
                      <a:pt x="1" y="29"/>
                    </a:cubicBezTo>
                    <a:cubicBezTo>
                      <a:pt x="1" y="29"/>
                      <a:pt x="0" y="28"/>
                      <a:pt x="0" y="27"/>
                    </a:cubicBezTo>
                    <a:close/>
                    <a:moveTo>
                      <a:pt x="9" y="3"/>
                    </a:moveTo>
                    <a:cubicBezTo>
                      <a:pt x="9" y="2"/>
                      <a:pt x="9" y="1"/>
                      <a:pt x="9" y="1"/>
                    </a:cubicBezTo>
                    <a:cubicBezTo>
                      <a:pt x="10" y="0"/>
                      <a:pt x="11" y="0"/>
                      <a:pt x="11" y="0"/>
                    </a:cubicBezTo>
                    <a:cubicBezTo>
                      <a:pt x="12" y="0"/>
                      <a:pt x="12" y="0"/>
                      <a:pt x="13" y="1"/>
                    </a:cubicBezTo>
                    <a:cubicBezTo>
                      <a:pt x="13" y="1"/>
                      <a:pt x="14" y="2"/>
                      <a:pt x="14" y="3"/>
                    </a:cubicBezTo>
                    <a:cubicBezTo>
                      <a:pt x="14" y="3"/>
                      <a:pt x="13" y="4"/>
                      <a:pt x="13" y="4"/>
                    </a:cubicBezTo>
                    <a:cubicBezTo>
                      <a:pt x="12" y="5"/>
                      <a:pt x="12" y="5"/>
                      <a:pt x="11" y="5"/>
                    </a:cubicBezTo>
                    <a:cubicBezTo>
                      <a:pt x="10" y="5"/>
                      <a:pt x="10" y="5"/>
                      <a:pt x="9" y="4"/>
                    </a:cubicBezTo>
                    <a:cubicBezTo>
                      <a:pt x="9" y="4"/>
                      <a:pt x="9" y="3"/>
                      <a:pt x="9" y="3"/>
                    </a:cubicBezTo>
                    <a:close/>
                    <a:moveTo>
                      <a:pt x="8" y="15"/>
                    </a:moveTo>
                    <a:cubicBezTo>
                      <a:pt x="8" y="14"/>
                      <a:pt x="8" y="14"/>
                      <a:pt x="9" y="13"/>
                    </a:cubicBezTo>
                    <a:cubicBezTo>
                      <a:pt x="9" y="13"/>
                      <a:pt x="10" y="13"/>
                      <a:pt x="10" y="13"/>
                    </a:cubicBezTo>
                    <a:cubicBezTo>
                      <a:pt x="11" y="13"/>
                      <a:pt x="12" y="13"/>
                      <a:pt x="12" y="13"/>
                    </a:cubicBezTo>
                    <a:cubicBezTo>
                      <a:pt x="13" y="14"/>
                      <a:pt x="13" y="14"/>
                      <a:pt x="13" y="15"/>
                    </a:cubicBezTo>
                    <a:cubicBezTo>
                      <a:pt x="13" y="16"/>
                      <a:pt x="12" y="16"/>
                      <a:pt x="12" y="17"/>
                    </a:cubicBezTo>
                    <a:cubicBezTo>
                      <a:pt x="11" y="17"/>
                      <a:pt x="11" y="17"/>
                      <a:pt x="10" y="17"/>
                    </a:cubicBezTo>
                    <a:cubicBezTo>
                      <a:pt x="9" y="17"/>
                      <a:pt x="9" y="17"/>
                      <a:pt x="8" y="17"/>
                    </a:cubicBezTo>
                    <a:cubicBezTo>
                      <a:pt x="8" y="16"/>
                      <a:pt x="8" y="16"/>
                      <a:pt x="8" y="15"/>
                    </a:cubicBezTo>
                    <a:close/>
                    <a:moveTo>
                      <a:pt x="15" y="3"/>
                    </a:moveTo>
                    <a:cubicBezTo>
                      <a:pt x="15" y="2"/>
                      <a:pt x="15" y="1"/>
                      <a:pt x="16" y="1"/>
                    </a:cubicBezTo>
                    <a:cubicBezTo>
                      <a:pt x="16" y="0"/>
                      <a:pt x="17" y="0"/>
                      <a:pt x="17" y="0"/>
                    </a:cubicBezTo>
                    <a:cubicBezTo>
                      <a:pt x="18" y="0"/>
                      <a:pt x="19" y="0"/>
                      <a:pt x="19" y="1"/>
                    </a:cubicBezTo>
                    <a:cubicBezTo>
                      <a:pt x="20" y="1"/>
                      <a:pt x="20" y="2"/>
                      <a:pt x="20" y="3"/>
                    </a:cubicBezTo>
                    <a:cubicBezTo>
                      <a:pt x="20" y="3"/>
                      <a:pt x="20" y="4"/>
                      <a:pt x="19" y="4"/>
                    </a:cubicBezTo>
                    <a:cubicBezTo>
                      <a:pt x="19" y="5"/>
                      <a:pt x="18" y="5"/>
                      <a:pt x="17" y="5"/>
                    </a:cubicBezTo>
                    <a:cubicBezTo>
                      <a:pt x="17" y="5"/>
                      <a:pt x="16" y="5"/>
                      <a:pt x="16" y="4"/>
                    </a:cubicBezTo>
                    <a:cubicBezTo>
                      <a:pt x="15" y="4"/>
                      <a:pt x="15" y="3"/>
                      <a:pt x="15" y="3"/>
                    </a:cubicBezTo>
                    <a:close/>
                    <a:moveTo>
                      <a:pt x="14" y="15"/>
                    </a:moveTo>
                    <a:cubicBezTo>
                      <a:pt x="14" y="14"/>
                      <a:pt x="14" y="14"/>
                      <a:pt x="15" y="13"/>
                    </a:cubicBezTo>
                    <a:cubicBezTo>
                      <a:pt x="15" y="13"/>
                      <a:pt x="16" y="13"/>
                      <a:pt x="17" y="13"/>
                    </a:cubicBezTo>
                    <a:cubicBezTo>
                      <a:pt x="17" y="13"/>
                      <a:pt x="18" y="13"/>
                      <a:pt x="18" y="13"/>
                    </a:cubicBezTo>
                    <a:cubicBezTo>
                      <a:pt x="19" y="14"/>
                      <a:pt x="19" y="14"/>
                      <a:pt x="19" y="15"/>
                    </a:cubicBezTo>
                    <a:cubicBezTo>
                      <a:pt x="19" y="16"/>
                      <a:pt x="18" y="16"/>
                      <a:pt x="18" y="17"/>
                    </a:cubicBezTo>
                    <a:cubicBezTo>
                      <a:pt x="17" y="17"/>
                      <a:pt x="17" y="17"/>
                      <a:pt x="16" y="17"/>
                    </a:cubicBezTo>
                    <a:cubicBezTo>
                      <a:pt x="15" y="17"/>
                      <a:pt x="15" y="17"/>
                      <a:pt x="14" y="17"/>
                    </a:cubicBezTo>
                    <a:cubicBezTo>
                      <a:pt x="14" y="16"/>
                      <a:pt x="14" y="16"/>
                      <a:pt x="14" y="15"/>
                    </a:cubicBezTo>
                    <a:close/>
                    <a:moveTo>
                      <a:pt x="21" y="9"/>
                    </a:moveTo>
                    <a:cubicBezTo>
                      <a:pt x="21" y="8"/>
                      <a:pt x="21" y="8"/>
                      <a:pt x="22" y="7"/>
                    </a:cubicBezTo>
                    <a:cubicBezTo>
                      <a:pt x="22" y="7"/>
                      <a:pt x="23" y="6"/>
                      <a:pt x="23" y="6"/>
                    </a:cubicBezTo>
                    <a:cubicBezTo>
                      <a:pt x="24" y="6"/>
                      <a:pt x="25" y="7"/>
                      <a:pt x="25" y="7"/>
                    </a:cubicBezTo>
                    <a:cubicBezTo>
                      <a:pt x="26" y="8"/>
                      <a:pt x="26" y="8"/>
                      <a:pt x="26" y="9"/>
                    </a:cubicBezTo>
                    <a:cubicBezTo>
                      <a:pt x="26" y="9"/>
                      <a:pt x="25" y="10"/>
                      <a:pt x="25" y="11"/>
                    </a:cubicBezTo>
                    <a:cubicBezTo>
                      <a:pt x="24" y="11"/>
                      <a:pt x="24" y="11"/>
                      <a:pt x="23" y="11"/>
                    </a:cubicBezTo>
                    <a:cubicBezTo>
                      <a:pt x="22" y="11"/>
                      <a:pt x="22" y="11"/>
                      <a:pt x="21" y="11"/>
                    </a:cubicBezTo>
                    <a:cubicBezTo>
                      <a:pt x="21" y="10"/>
                      <a:pt x="21" y="9"/>
                      <a:pt x="21" y="9"/>
                    </a:cubicBezTo>
                    <a:close/>
                    <a:moveTo>
                      <a:pt x="20" y="15"/>
                    </a:moveTo>
                    <a:cubicBezTo>
                      <a:pt x="20" y="14"/>
                      <a:pt x="21" y="14"/>
                      <a:pt x="21" y="13"/>
                    </a:cubicBezTo>
                    <a:cubicBezTo>
                      <a:pt x="22" y="13"/>
                      <a:pt x="22" y="13"/>
                      <a:pt x="23" y="13"/>
                    </a:cubicBezTo>
                    <a:cubicBezTo>
                      <a:pt x="24" y="13"/>
                      <a:pt x="24" y="13"/>
                      <a:pt x="25" y="13"/>
                    </a:cubicBezTo>
                    <a:cubicBezTo>
                      <a:pt x="25" y="14"/>
                      <a:pt x="25" y="14"/>
                      <a:pt x="25" y="15"/>
                    </a:cubicBezTo>
                    <a:cubicBezTo>
                      <a:pt x="25" y="16"/>
                      <a:pt x="25" y="16"/>
                      <a:pt x="24" y="17"/>
                    </a:cubicBezTo>
                    <a:cubicBezTo>
                      <a:pt x="24" y="17"/>
                      <a:pt x="23" y="17"/>
                      <a:pt x="22" y="17"/>
                    </a:cubicBezTo>
                    <a:cubicBezTo>
                      <a:pt x="22" y="17"/>
                      <a:pt x="21" y="17"/>
                      <a:pt x="21" y="17"/>
                    </a:cubicBezTo>
                    <a:cubicBezTo>
                      <a:pt x="20" y="16"/>
                      <a:pt x="20" y="16"/>
                      <a:pt x="20" y="15"/>
                    </a:cubicBezTo>
                    <a:close/>
                    <a:moveTo>
                      <a:pt x="19" y="21"/>
                    </a:moveTo>
                    <a:cubicBezTo>
                      <a:pt x="20" y="21"/>
                      <a:pt x="20" y="20"/>
                      <a:pt x="20" y="20"/>
                    </a:cubicBezTo>
                    <a:cubicBezTo>
                      <a:pt x="21" y="19"/>
                      <a:pt x="21" y="19"/>
                      <a:pt x="22" y="19"/>
                    </a:cubicBezTo>
                    <a:cubicBezTo>
                      <a:pt x="23" y="19"/>
                      <a:pt x="23" y="19"/>
                      <a:pt x="24" y="20"/>
                    </a:cubicBezTo>
                    <a:cubicBezTo>
                      <a:pt x="24" y="20"/>
                      <a:pt x="24" y="21"/>
                      <a:pt x="24" y="21"/>
                    </a:cubicBezTo>
                    <a:cubicBezTo>
                      <a:pt x="24" y="22"/>
                      <a:pt x="24" y="23"/>
                      <a:pt x="24" y="23"/>
                    </a:cubicBezTo>
                    <a:cubicBezTo>
                      <a:pt x="23" y="23"/>
                      <a:pt x="22" y="24"/>
                      <a:pt x="22" y="24"/>
                    </a:cubicBezTo>
                    <a:cubicBezTo>
                      <a:pt x="21" y="24"/>
                      <a:pt x="20" y="23"/>
                      <a:pt x="20" y="23"/>
                    </a:cubicBezTo>
                    <a:cubicBezTo>
                      <a:pt x="20" y="23"/>
                      <a:pt x="19" y="22"/>
                      <a:pt x="19" y="21"/>
                    </a:cubicBezTo>
                    <a:close/>
                    <a:moveTo>
                      <a:pt x="19" y="27"/>
                    </a:moveTo>
                    <a:cubicBezTo>
                      <a:pt x="19" y="27"/>
                      <a:pt x="19" y="26"/>
                      <a:pt x="20" y="26"/>
                    </a:cubicBezTo>
                    <a:cubicBezTo>
                      <a:pt x="20" y="25"/>
                      <a:pt x="21" y="25"/>
                      <a:pt x="22" y="25"/>
                    </a:cubicBezTo>
                    <a:cubicBezTo>
                      <a:pt x="22" y="25"/>
                      <a:pt x="23" y="25"/>
                      <a:pt x="23" y="26"/>
                    </a:cubicBezTo>
                    <a:cubicBezTo>
                      <a:pt x="24" y="26"/>
                      <a:pt x="24" y="27"/>
                      <a:pt x="24" y="27"/>
                    </a:cubicBezTo>
                    <a:cubicBezTo>
                      <a:pt x="24" y="28"/>
                      <a:pt x="24" y="29"/>
                      <a:pt x="23" y="29"/>
                    </a:cubicBezTo>
                    <a:cubicBezTo>
                      <a:pt x="23" y="30"/>
                      <a:pt x="22" y="30"/>
                      <a:pt x="21" y="30"/>
                    </a:cubicBezTo>
                    <a:cubicBezTo>
                      <a:pt x="21" y="30"/>
                      <a:pt x="20" y="30"/>
                      <a:pt x="20" y="29"/>
                    </a:cubicBezTo>
                    <a:cubicBezTo>
                      <a:pt x="19" y="29"/>
                      <a:pt x="19" y="28"/>
                      <a:pt x="19"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64" name="Freeform 398"/>
              <p:cNvSpPr>
                <a:spLocks noEditPoints="1"/>
              </p:cNvSpPr>
              <p:nvPr/>
            </p:nvSpPr>
            <p:spPr bwMode="auto">
              <a:xfrm>
                <a:off x="6369" y="1833"/>
                <a:ext cx="42" cy="42"/>
              </a:xfrm>
              <a:custGeom>
                <a:avLst/>
                <a:gdLst>
                  <a:gd name="T0" fmla="*/ 1 w 30"/>
                  <a:gd name="T1" fmla="*/ 1 h 30"/>
                  <a:gd name="T2" fmla="*/ 5 w 30"/>
                  <a:gd name="T3" fmla="*/ 1 h 30"/>
                  <a:gd name="T4" fmla="*/ 4 w 30"/>
                  <a:gd name="T5" fmla="*/ 4 h 30"/>
                  <a:gd name="T6" fmla="*/ 1 w 30"/>
                  <a:gd name="T7" fmla="*/ 4 h 30"/>
                  <a:gd name="T8" fmla="*/ 7 w 30"/>
                  <a:gd name="T9" fmla="*/ 3 h 30"/>
                  <a:gd name="T10" fmla="*/ 9 w 30"/>
                  <a:gd name="T11" fmla="*/ 0 h 30"/>
                  <a:gd name="T12" fmla="*/ 12 w 30"/>
                  <a:gd name="T13" fmla="*/ 3 h 30"/>
                  <a:gd name="T14" fmla="*/ 9 w 30"/>
                  <a:gd name="T15" fmla="*/ 5 h 30"/>
                  <a:gd name="T16" fmla="*/ 7 w 30"/>
                  <a:gd name="T17" fmla="*/ 3 h 30"/>
                  <a:gd name="T18" fmla="*/ 14 w 30"/>
                  <a:gd name="T19" fmla="*/ 1 h 30"/>
                  <a:gd name="T20" fmla="*/ 17 w 30"/>
                  <a:gd name="T21" fmla="*/ 1 h 30"/>
                  <a:gd name="T22" fmla="*/ 17 w 30"/>
                  <a:gd name="T23" fmla="*/ 4 h 30"/>
                  <a:gd name="T24" fmla="*/ 13 w 30"/>
                  <a:gd name="T25" fmla="*/ 4 h 30"/>
                  <a:gd name="T26" fmla="*/ 12 w 30"/>
                  <a:gd name="T27" fmla="*/ 9 h 30"/>
                  <a:gd name="T28" fmla="*/ 15 w 30"/>
                  <a:gd name="T29" fmla="*/ 6 h 30"/>
                  <a:gd name="T30" fmla="*/ 17 w 30"/>
                  <a:gd name="T31" fmla="*/ 9 h 30"/>
                  <a:gd name="T32" fmla="*/ 15 w 30"/>
                  <a:gd name="T33" fmla="*/ 11 h 30"/>
                  <a:gd name="T34" fmla="*/ 12 w 30"/>
                  <a:gd name="T35" fmla="*/ 9 h 30"/>
                  <a:gd name="T36" fmla="*/ 13 w 30"/>
                  <a:gd name="T37" fmla="*/ 13 h 30"/>
                  <a:gd name="T38" fmla="*/ 16 w 30"/>
                  <a:gd name="T39" fmla="*/ 13 h 30"/>
                  <a:gd name="T40" fmla="*/ 16 w 30"/>
                  <a:gd name="T41" fmla="*/ 17 h 30"/>
                  <a:gd name="T42" fmla="*/ 12 w 30"/>
                  <a:gd name="T43" fmla="*/ 17 h 30"/>
                  <a:gd name="T44" fmla="*/ 11 w 30"/>
                  <a:gd name="T45" fmla="*/ 21 h 30"/>
                  <a:gd name="T46" fmla="*/ 14 w 30"/>
                  <a:gd name="T47" fmla="*/ 19 h 30"/>
                  <a:gd name="T48" fmla="*/ 16 w 30"/>
                  <a:gd name="T49" fmla="*/ 21 h 30"/>
                  <a:gd name="T50" fmla="*/ 13 w 30"/>
                  <a:gd name="T51" fmla="*/ 24 h 30"/>
                  <a:gd name="T52" fmla="*/ 11 w 30"/>
                  <a:gd name="T53" fmla="*/ 21 h 30"/>
                  <a:gd name="T54" fmla="*/ 12 w 30"/>
                  <a:gd name="T55" fmla="*/ 26 h 30"/>
                  <a:gd name="T56" fmla="*/ 15 w 30"/>
                  <a:gd name="T57" fmla="*/ 26 h 30"/>
                  <a:gd name="T58" fmla="*/ 15 w 30"/>
                  <a:gd name="T59" fmla="*/ 29 h 30"/>
                  <a:gd name="T60" fmla="*/ 11 w 30"/>
                  <a:gd name="T61" fmla="*/ 29 h 30"/>
                  <a:gd name="T62" fmla="*/ 19 w 30"/>
                  <a:gd name="T63" fmla="*/ 3 h 30"/>
                  <a:gd name="T64" fmla="*/ 22 w 30"/>
                  <a:gd name="T65" fmla="*/ 0 h 30"/>
                  <a:gd name="T66" fmla="*/ 24 w 30"/>
                  <a:gd name="T67" fmla="*/ 3 h 30"/>
                  <a:gd name="T68" fmla="*/ 21 w 30"/>
                  <a:gd name="T69" fmla="*/ 5 h 30"/>
                  <a:gd name="T70" fmla="*/ 19 w 30"/>
                  <a:gd name="T71" fmla="*/ 3 h 30"/>
                  <a:gd name="T72" fmla="*/ 26 w 30"/>
                  <a:gd name="T73" fmla="*/ 1 h 30"/>
                  <a:gd name="T74" fmla="*/ 30 w 30"/>
                  <a:gd name="T75" fmla="*/ 1 h 30"/>
                  <a:gd name="T76" fmla="*/ 29 w 30"/>
                  <a:gd name="T77" fmla="*/ 4 h 30"/>
                  <a:gd name="T78" fmla="*/ 26 w 30"/>
                  <a:gd name="T7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 h="30">
                    <a:moveTo>
                      <a:pt x="0" y="3"/>
                    </a:moveTo>
                    <a:cubicBezTo>
                      <a:pt x="0" y="2"/>
                      <a:pt x="1" y="1"/>
                      <a:pt x="1" y="1"/>
                    </a:cubicBezTo>
                    <a:cubicBezTo>
                      <a:pt x="2" y="0"/>
                      <a:pt x="2" y="0"/>
                      <a:pt x="3" y="0"/>
                    </a:cubicBezTo>
                    <a:cubicBezTo>
                      <a:pt x="4" y="0"/>
                      <a:pt x="4" y="0"/>
                      <a:pt x="5" y="1"/>
                    </a:cubicBezTo>
                    <a:cubicBezTo>
                      <a:pt x="5" y="1"/>
                      <a:pt x="5" y="2"/>
                      <a:pt x="5" y="3"/>
                    </a:cubicBezTo>
                    <a:cubicBezTo>
                      <a:pt x="5" y="3"/>
                      <a:pt x="5" y="4"/>
                      <a:pt x="4" y="4"/>
                    </a:cubicBezTo>
                    <a:cubicBezTo>
                      <a:pt x="4" y="5"/>
                      <a:pt x="3" y="5"/>
                      <a:pt x="3" y="5"/>
                    </a:cubicBezTo>
                    <a:cubicBezTo>
                      <a:pt x="2" y="5"/>
                      <a:pt x="1" y="5"/>
                      <a:pt x="1" y="4"/>
                    </a:cubicBezTo>
                    <a:cubicBezTo>
                      <a:pt x="1" y="4"/>
                      <a:pt x="0" y="3"/>
                      <a:pt x="0" y="3"/>
                    </a:cubicBezTo>
                    <a:close/>
                    <a:moveTo>
                      <a:pt x="7" y="3"/>
                    </a:moveTo>
                    <a:cubicBezTo>
                      <a:pt x="7" y="2"/>
                      <a:pt x="7" y="1"/>
                      <a:pt x="7" y="1"/>
                    </a:cubicBezTo>
                    <a:cubicBezTo>
                      <a:pt x="8" y="0"/>
                      <a:pt x="8" y="0"/>
                      <a:pt x="9" y="0"/>
                    </a:cubicBezTo>
                    <a:cubicBezTo>
                      <a:pt x="10" y="0"/>
                      <a:pt x="10" y="0"/>
                      <a:pt x="11" y="1"/>
                    </a:cubicBezTo>
                    <a:cubicBezTo>
                      <a:pt x="11" y="1"/>
                      <a:pt x="12" y="2"/>
                      <a:pt x="12" y="3"/>
                    </a:cubicBezTo>
                    <a:cubicBezTo>
                      <a:pt x="11" y="3"/>
                      <a:pt x="11" y="4"/>
                      <a:pt x="11" y="4"/>
                    </a:cubicBezTo>
                    <a:cubicBezTo>
                      <a:pt x="10" y="5"/>
                      <a:pt x="10" y="5"/>
                      <a:pt x="9" y="5"/>
                    </a:cubicBezTo>
                    <a:cubicBezTo>
                      <a:pt x="8" y="5"/>
                      <a:pt x="8" y="5"/>
                      <a:pt x="7" y="4"/>
                    </a:cubicBezTo>
                    <a:cubicBezTo>
                      <a:pt x="7" y="4"/>
                      <a:pt x="7" y="3"/>
                      <a:pt x="7" y="3"/>
                    </a:cubicBezTo>
                    <a:close/>
                    <a:moveTo>
                      <a:pt x="13" y="3"/>
                    </a:moveTo>
                    <a:cubicBezTo>
                      <a:pt x="13" y="2"/>
                      <a:pt x="13" y="1"/>
                      <a:pt x="14" y="1"/>
                    </a:cubicBezTo>
                    <a:cubicBezTo>
                      <a:pt x="14" y="0"/>
                      <a:pt x="15" y="0"/>
                      <a:pt x="15" y="0"/>
                    </a:cubicBezTo>
                    <a:cubicBezTo>
                      <a:pt x="16" y="0"/>
                      <a:pt x="17" y="0"/>
                      <a:pt x="17" y="1"/>
                    </a:cubicBezTo>
                    <a:cubicBezTo>
                      <a:pt x="18" y="1"/>
                      <a:pt x="18" y="2"/>
                      <a:pt x="18" y="3"/>
                    </a:cubicBezTo>
                    <a:cubicBezTo>
                      <a:pt x="18" y="3"/>
                      <a:pt x="17" y="4"/>
                      <a:pt x="17" y="4"/>
                    </a:cubicBezTo>
                    <a:cubicBezTo>
                      <a:pt x="16" y="5"/>
                      <a:pt x="16" y="5"/>
                      <a:pt x="15" y="5"/>
                    </a:cubicBezTo>
                    <a:cubicBezTo>
                      <a:pt x="14" y="5"/>
                      <a:pt x="14" y="5"/>
                      <a:pt x="13" y="4"/>
                    </a:cubicBezTo>
                    <a:cubicBezTo>
                      <a:pt x="13" y="4"/>
                      <a:pt x="13" y="3"/>
                      <a:pt x="13" y="3"/>
                    </a:cubicBezTo>
                    <a:close/>
                    <a:moveTo>
                      <a:pt x="12" y="9"/>
                    </a:moveTo>
                    <a:cubicBezTo>
                      <a:pt x="12" y="8"/>
                      <a:pt x="13" y="8"/>
                      <a:pt x="13" y="7"/>
                    </a:cubicBezTo>
                    <a:cubicBezTo>
                      <a:pt x="14" y="7"/>
                      <a:pt x="14" y="6"/>
                      <a:pt x="15" y="6"/>
                    </a:cubicBezTo>
                    <a:cubicBezTo>
                      <a:pt x="16" y="6"/>
                      <a:pt x="16" y="7"/>
                      <a:pt x="17" y="7"/>
                    </a:cubicBezTo>
                    <a:cubicBezTo>
                      <a:pt x="17" y="8"/>
                      <a:pt x="17" y="8"/>
                      <a:pt x="17" y="9"/>
                    </a:cubicBezTo>
                    <a:cubicBezTo>
                      <a:pt x="17" y="9"/>
                      <a:pt x="17" y="10"/>
                      <a:pt x="16" y="11"/>
                    </a:cubicBezTo>
                    <a:cubicBezTo>
                      <a:pt x="16" y="11"/>
                      <a:pt x="15" y="11"/>
                      <a:pt x="15" y="11"/>
                    </a:cubicBezTo>
                    <a:cubicBezTo>
                      <a:pt x="14" y="11"/>
                      <a:pt x="13" y="11"/>
                      <a:pt x="13" y="11"/>
                    </a:cubicBezTo>
                    <a:cubicBezTo>
                      <a:pt x="13" y="10"/>
                      <a:pt x="12" y="9"/>
                      <a:pt x="12" y="9"/>
                    </a:cubicBezTo>
                    <a:close/>
                    <a:moveTo>
                      <a:pt x="12" y="15"/>
                    </a:moveTo>
                    <a:cubicBezTo>
                      <a:pt x="12" y="14"/>
                      <a:pt x="12" y="14"/>
                      <a:pt x="13" y="13"/>
                    </a:cubicBezTo>
                    <a:cubicBezTo>
                      <a:pt x="13" y="13"/>
                      <a:pt x="14" y="13"/>
                      <a:pt x="14" y="13"/>
                    </a:cubicBezTo>
                    <a:cubicBezTo>
                      <a:pt x="15" y="13"/>
                      <a:pt x="16" y="13"/>
                      <a:pt x="16" y="13"/>
                    </a:cubicBezTo>
                    <a:cubicBezTo>
                      <a:pt x="17" y="14"/>
                      <a:pt x="17" y="14"/>
                      <a:pt x="17" y="15"/>
                    </a:cubicBezTo>
                    <a:cubicBezTo>
                      <a:pt x="17" y="16"/>
                      <a:pt x="16" y="16"/>
                      <a:pt x="16" y="17"/>
                    </a:cubicBezTo>
                    <a:cubicBezTo>
                      <a:pt x="15" y="17"/>
                      <a:pt x="15" y="17"/>
                      <a:pt x="14" y="17"/>
                    </a:cubicBezTo>
                    <a:cubicBezTo>
                      <a:pt x="13" y="17"/>
                      <a:pt x="13" y="17"/>
                      <a:pt x="12" y="17"/>
                    </a:cubicBezTo>
                    <a:cubicBezTo>
                      <a:pt x="12" y="16"/>
                      <a:pt x="12" y="16"/>
                      <a:pt x="12" y="15"/>
                    </a:cubicBezTo>
                    <a:close/>
                    <a:moveTo>
                      <a:pt x="11" y="21"/>
                    </a:moveTo>
                    <a:cubicBezTo>
                      <a:pt x="11" y="21"/>
                      <a:pt x="11" y="20"/>
                      <a:pt x="12" y="20"/>
                    </a:cubicBezTo>
                    <a:cubicBezTo>
                      <a:pt x="13" y="19"/>
                      <a:pt x="13" y="19"/>
                      <a:pt x="14" y="19"/>
                    </a:cubicBezTo>
                    <a:cubicBezTo>
                      <a:pt x="14" y="19"/>
                      <a:pt x="15" y="19"/>
                      <a:pt x="15" y="20"/>
                    </a:cubicBezTo>
                    <a:cubicBezTo>
                      <a:pt x="16" y="20"/>
                      <a:pt x="16" y="21"/>
                      <a:pt x="16" y="21"/>
                    </a:cubicBezTo>
                    <a:cubicBezTo>
                      <a:pt x="16" y="22"/>
                      <a:pt x="16" y="23"/>
                      <a:pt x="15" y="23"/>
                    </a:cubicBezTo>
                    <a:cubicBezTo>
                      <a:pt x="15" y="23"/>
                      <a:pt x="14" y="24"/>
                      <a:pt x="13" y="24"/>
                    </a:cubicBezTo>
                    <a:cubicBezTo>
                      <a:pt x="13" y="24"/>
                      <a:pt x="12" y="23"/>
                      <a:pt x="12" y="23"/>
                    </a:cubicBezTo>
                    <a:cubicBezTo>
                      <a:pt x="11" y="23"/>
                      <a:pt x="11" y="22"/>
                      <a:pt x="11" y="21"/>
                    </a:cubicBezTo>
                    <a:close/>
                    <a:moveTo>
                      <a:pt x="11" y="27"/>
                    </a:moveTo>
                    <a:cubicBezTo>
                      <a:pt x="11" y="27"/>
                      <a:pt x="11" y="26"/>
                      <a:pt x="12" y="26"/>
                    </a:cubicBezTo>
                    <a:cubicBezTo>
                      <a:pt x="12" y="25"/>
                      <a:pt x="13" y="25"/>
                      <a:pt x="13" y="25"/>
                    </a:cubicBezTo>
                    <a:cubicBezTo>
                      <a:pt x="14" y="25"/>
                      <a:pt x="15" y="25"/>
                      <a:pt x="15" y="26"/>
                    </a:cubicBezTo>
                    <a:cubicBezTo>
                      <a:pt x="15" y="26"/>
                      <a:pt x="16" y="27"/>
                      <a:pt x="16" y="27"/>
                    </a:cubicBezTo>
                    <a:cubicBezTo>
                      <a:pt x="16" y="28"/>
                      <a:pt x="15" y="29"/>
                      <a:pt x="15" y="29"/>
                    </a:cubicBezTo>
                    <a:cubicBezTo>
                      <a:pt x="14" y="30"/>
                      <a:pt x="14" y="30"/>
                      <a:pt x="13" y="30"/>
                    </a:cubicBezTo>
                    <a:cubicBezTo>
                      <a:pt x="12" y="30"/>
                      <a:pt x="12" y="30"/>
                      <a:pt x="11" y="29"/>
                    </a:cubicBezTo>
                    <a:cubicBezTo>
                      <a:pt x="11" y="29"/>
                      <a:pt x="11" y="28"/>
                      <a:pt x="11" y="27"/>
                    </a:cubicBezTo>
                    <a:close/>
                    <a:moveTo>
                      <a:pt x="19" y="3"/>
                    </a:moveTo>
                    <a:cubicBezTo>
                      <a:pt x="19" y="2"/>
                      <a:pt x="19" y="1"/>
                      <a:pt x="20" y="1"/>
                    </a:cubicBezTo>
                    <a:cubicBezTo>
                      <a:pt x="20" y="0"/>
                      <a:pt x="21" y="0"/>
                      <a:pt x="22" y="0"/>
                    </a:cubicBezTo>
                    <a:cubicBezTo>
                      <a:pt x="22" y="0"/>
                      <a:pt x="23" y="0"/>
                      <a:pt x="23" y="1"/>
                    </a:cubicBezTo>
                    <a:cubicBezTo>
                      <a:pt x="24" y="1"/>
                      <a:pt x="24" y="2"/>
                      <a:pt x="24" y="3"/>
                    </a:cubicBezTo>
                    <a:cubicBezTo>
                      <a:pt x="24" y="3"/>
                      <a:pt x="24" y="4"/>
                      <a:pt x="23" y="4"/>
                    </a:cubicBezTo>
                    <a:cubicBezTo>
                      <a:pt x="23" y="5"/>
                      <a:pt x="22" y="5"/>
                      <a:pt x="21" y="5"/>
                    </a:cubicBezTo>
                    <a:cubicBezTo>
                      <a:pt x="21" y="5"/>
                      <a:pt x="20" y="5"/>
                      <a:pt x="20" y="4"/>
                    </a:cubicBezTo>
                    <a:cubicBezTo>
                      <a:pt x="19" y="4"/>
                      <a:pt x="19" y="3"/>
                      <a:pt x="19" y="3"/>
                    </a:cubicBezTo>
                    <a:close/>
                    <a:moveTo>
                      <a:pt x="25" y="3"/>
                    </a:moveTo>
                    <a:cubicBezTo>
                      <a:pt x="25" y="2"/>
                      <a:pt x="26" y="1"/>
                      <a:pt x="26" y="1"/>
                    </a:cubicBezTo>
                    <a:cubicBezTo>
                      <a:pt x="27" y="0"/>
                      <a:pt x="27" y="0"/>
                      <a:pt x="28" y="0"/>
                    </a:cubicBezTo>
                    <a:cubicBezTo>
                      <a:pt x="28" y="0"/>
                      <a:pt x="29" y="0"/>
                      <a:pt x="30" y="1"/>
                    </a:cubicBezTo>
                    <a:cubicBezTo>
                      <a:pt x="30" y="1"/>
                      <a:pt x="30" y="2"/>
                      <a:pt x="30" y="3"/>
                    </a:cubicBezTo>
                    <a:cubicBezTo>
                      <a:pt x="30" y="3"/>
                      <a:pt x="30" y="4"/>
                      <a:pt x="29" y="4"/>
                    </a:cubicBezTo>
                    <a:cubicBezTo>
                      <a:pt x="29" y="5"/>
                      <a:pt x="28" y="5"/>
                      <a:pt x="28" y="5"/>
                    </a:cubicBezTo>
                    <a:cubicBezTo>
                      <a:pt x="27" y="5"/>
                      <a:pt x="26" y="5"/>
                      <a:pt x="26" y="4"/>
                    </a:cubicBezTo>
                    <a:cubicBezTo>
                      <a:pt x="25" y="4"/>
                      <a:pt x="25" y="3"/>
                      <a:pt x="25" y="3"/>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65" name="Freeform 399"/>
              <p:cNvSpPr>
                <a:spLocks noEditPoints="1"/>
              </p:cNvSpPr>
              <p:nvPr/>
            </p:nvSpPr>
            <p:spPr bwMode="auto">
              <a:xfrm>
                <a:off x="6414" y="1833"/>
                <a:ext cx="28" cy="42"/>
              </a:xfrm>
              <a:custGeom>
                <a:avLst/>
                <a:gdLst>
                  <a:gd name="T0" fmla="*/ 3 w 20"/>
                  <a:gd name="T1" fmla="*/ 1 h 30"/>
                  <a:gd name="T2" fmla="*/ 7 w 20"/>
                  <a:gd name="T3" fmla="*/ 1 h 30"/>
                  <a:gd name="T4" fmla="*/ 7 w 20"/>
                  <a:gd name="T5" fmla="*/ 4 h 30"/>
                  <a:gd name="T6" fmla="*/ 3 w 20"/>
                  <a:gd name="T7" fmla="*/ 4 h 30"/>
                  <a:gd name="T8" fmla="*/ 2 w 20"/>
                  <a:gd name="T9" fmla="*/ 3 h 30"/>
                  <a:gd name="T10" fmla="*/ 5 w 20"/>
                  <a:gd name="T11" fmla="*/ 0 h 30"/>
                  <a:gd name="T12" fmla="*/ 7 w 20"/>
                  <a:gd name="T13" fmla="*/ 3 h 30"/>
                  <a:gd name="T14" fmla="*/ 5 w 20"/>
                  <a:gd name="T15" fmla="*/ 5 h 30"/>
                  <a:gd name="T16" fmla="*/ 2 w 20"/>
                  <a:gd name="T17" fmla="*/ 3 h 30"/>
                  <a:gd name="T18" fmla="*/ 1 w 20"/>
                  <a:gd name="T19" fmla="*/ 26 h 30"/>
                  <a:gd name="T20" fmla="*/ 5 w 20"/>
                  <a:gd name="T21" fmla="*/ 26 h 30"/>
                  <a:gd name="T22" fmla="*/ 4 w 20"/>
                  <a:gd name="T23" fmla="*/ 29 h 30"/>
                  <a:gd name="T24" fmla="*/ 1 w 20"/>
                  <a:gd name="T25" fmla="*/ 29 h 30"/>
                  <a:gd name="T26" fmla="*/ 0 w 20"/>
                  <a:gd name="T27" fmla="*/ 27 h 30"/>
                  <a:gd name="T28" fmla="*/ 3 w 20"/>
                  <a:gd name="T29" fmla="*/ 25 h 30"/>
                  <a:gd name="T30" fmla="*/ 5 w 20"/>
                  <a:gd name="T31" fmla="*/ 27 h 30"/>
                  <a:gd name="T32" fmla="*/ 3 w 20"/>
                  <a:gd name="T33" fmla="*/ 30 h 30"/>
                  <a:gd name="T34" fmla="*/ 0 w 20"/>
                  <a:gd name="T35" fmla="*/ 27 h 30"/>
                  <a:gd name="T36" fmla="*/ 9 w 20"/>
                  <a:gd name="T37" fmla="*/ 1 h 30"/>
                  <a:gd name="T38" fmla="*/ 13 w 20"/>
                  <a:gd name="T39" fmla="*/ 1 h 30"/>
                  <a:gd name="T40" fmla="*/ 13 w 20"/>
                  <a:gd name="T41" fmla="*/ 4 h 30"/>
                  <a:gd name="T42" fmla="*/ 9 w 20"/>
                  <a:gd name="T43" fmla="*/ 4 h 30"/>
                  <a:gd name="T44" fmla="*/ 8 w 20"/>
                  <a:gd name="T45" fmla="*/ 9 h 30"/>
                  <a:gd name="T46" fmla="*/ 11 w 20"/>
                  <a:gd name="T47" fmla="*/ 6 h 30"/>
                  <a:gd name="T48" fmla="*/ 13 w 20"/>
                  <a:gd name="T49" fmla="*/ 9 h 30"/>
                  <a:gd name="T50" fmla="*/ 10 w 20"/>
                  <a:gd name="T51" fmla="*/ 11 h 30"/>
                  <a:gd name="T52" fmla="*/ 8 w 20"/>
                  <a:gd name="T53" fmla="*/ 9 h 30"/>
                  <a:gd name="T54" fmla="*/ 8 w 20"/>
                  <a:gd name="T55" fmla="*/ 13 h 30"/>
                  <a:gd name="T56" fmla="*/ 12 w 20"/>
                  <a:gd name="T57" fmla="*/ 13 h 30"/>
                  <a:gd name="T58" fmla="*/ 12 w 20"/>
                  <a:gd name="T59" fmla="*/ 17 h 30"/>
                  <a:gd name="T60" fmla="*/ 8 w 20"/>
                  <a:gd name="T61" fmla="*/ 17 h 30"/>
                  <a:gd name="T62" fmla="*/ 7 w 20"/>
                  <a:gd name="T63" fmla="*/ 21 h 30"/>
                  <a:gd name="T64" fmla="*/ 10 w 20"/>
                  <a:gd name="T65" fmla="*/ 19 h 30"/>
                  <a:gd name="T66" fmla="*/ 12 w 20"/>
                  <a:gd name="T67" fmla="*/ 21 h 30"/>
                  <a:gd name="T68" fmla="*/ 9 w 20"/>
                  <a:gd name="T69" fmla="*/ 24 h 30"/>
                  <a:gd name="T70" fmla="*/ 7 w 20"/>
                  <a:gd name="T71" fmla="*/ 21 h 30"/>
                  <a:gd name="T72" fmla="*/ 7 w 20"/>
                  <a:gd name="T73" fmla="*/ 26 h 30"/>
                  <a:gd name="T74" fmla="*/ 11 w 20"/>
                  <a:gd name="T75" fmla="*/ 26 h 30"/>
                  <a:gd name="T76" fmla="*/ 11 w 20"/>
                  <a:gd name="T77" fmla="*/ 29 h 30"/>
                  <a:gd name="T78" fmla="*/ 7 w 20"/>
                  <a:gd name="T79" fmla="*/ 29 h 30"/>
                  <a:gd name="T80" fmla="*/ 15 w 20"/>
                  <a:gd name="T81" fmla="*/ 3 h 30"/>
                  <a:gd name="T82" fmla="*/ 17 w 20"/>
                  <a:gd name="T83" fmla="*/ 0 h 30"/>
                  <a:gd name="T84" fmla="*/ 20 w 20"/>
                  <a:gd name="T85" fmla="*/ 3 h 30"/>
                  <a:gd name="T86" fmla="*/ 17 w 20"/>
                  <a:gd name="T87" fmla="*/ 5 h 30"/>
                  <a:gd name="T88" fmla="*/ 15 w 20"/>
                  <a:gd name="T89" fmla="*/ 3 h 30"/>
                  <a:gd name="T90" fmla="*/ 14 w 20"/>
                  <a:gd name="T91" fmla="*/ 26 h 30"/>
                  <a:gd name="T92" fmla="*/ 17 w 20"/>
                  <a:gd name="T93" fmla="*/ 26 h 30"/>
                  <a:gd name="T94" fmla="*/ 17 w 20"/>
                  <a:gd name="T95" fmla="*/ 29 h 30"/>
                  <a:gd name="T96" fmla="*/ 13 w 20"/>
                  <a:gd name="T97"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 h="30">
                    <a:moveTo>
                      <a:pt x="2" y="3"/>
                    </a:moveTo>
                    <a:cubicBezTo>
                      <a:pt x="2" y="2"/>
                      <a:pt x="3" y="1"/>
                      <a:pt x="3" y="1"/>
                    </a:cubicBezTo>
                    <a:cubicBezTo>
                      <a:pt x="4" y="0"/>
                      <a:pt x="4" y="0"/>
                      <a:pt x="5" y="0"/>
                    </a:cubicBezTo>
                    <a:cubicBezTo>
                      <a:pt x="6" y="0"/>
                      <a:pt x="6" y="0"/>
                      <a:pt x="7" y="1"/>
                    </a:cubicBezTo>
                    <a:cubicBezTo>
                      <a:pt x="7" y="1"/>
                      <a:pt x="7" y="2"/>
                      <a:pt x="7" y="3"/>
                    </a:cubicBezTo>
                    <a:cubicBezTo>
                      <a:pt x="7" y="3"/>
                      <a:pt x="7" y="4"/>
                      <a:pt x="7" y="4"/>
                    </a:cubicBezTo>
                    <a:cubicBezTo>
                      <a:pt x="6" y="5"/>
                      <a:pt x="5" y="5"/>
                      <a:pt x="5" y="5"/>
                    </a:cubicBezTo>
                    <a:cubicBezTo>
                      <a:pt x="4" y="5"/>
                      <a:pt x="4" y="5"/>
                      <a:pt x="3" y="4"/>
                    </a:cubicBezTo>
                    <a:cubicBezTo>
                      <a:pt x="3" y="4"/>
                      <a:pt x="2" y="3"/>
                      <a:pt x="2" y="3"/>
                    </a:cubicBezTo>
                    <a:close/>
                    <a:moveTo>
                      <a:pt x="2" y="3"/>
                    </a:moveTo>
                    <a:cubicBezTo>
                      <a:pt x="2" y="2"/>
                      <a:pt x="3" y="1"/>
                      <a:pt x="3" y="1"/>
                    </a:cubicBezTo>
                    <a:cubicBezTo>
                      <a:pt x="4" y="0"/>
                      <a:pt x="4" y="0"/>
                      <a:pt x="5" y="0"/>
                    </a:cubicBezTo>
                    <a:cubicBezTo>
                      <a:pt x="6" y="0"/>
                      <a:pt x="6" y="0"/>
                      <a:pt x="7" y="1"/>
                    </a:cubicBezTo>
                    <a:cubicBezTo>
                      <a:pt x="7" y="1"/>
                      <a:pt x="7" y="2"/>
                      <a:pt x="7" y="3"/>
                    </a:cubicBezTo>
                    <a:cubicBezTo>
                      <a:pt x="7" y="3"/>
                      <a:pt x="7" y="4"/>
                      <a:pt x="7" y="4"/>
                    </a:cubicBezTo>
                    <a:cubicBezTo>
                      <a:pt x="6" y="5"/>
                      <a:pt x="5" y="5"/>
                      <a:pt x="5" y="5"/>
                    </a:cubicBezTo>
                    <a:cubicBezTo>
                      <a:pt x="4" y="5"/>
                      <a:pt x="4" y="5"/>
                      <a:pt x="3" y="4"/>
                    </a:cubicBezTo>
                    <a:cubicBezTo>
                      <a:pt x="3" y="4"/>
                      <a:pt x="2" y="3"/>
                      <a:pt x="2" y="3"/>
                    </a:cubicBezTo>
                    <a:close/>
                    <a:moveTo>
                      <a:pt x="0" y="27"/>
                    </a:moveTo>
                    <a:cubicBezTo>
                      <a:pt x="0" y="27"/>
                      <a:pt x="1" y="26"/>
                      <a:pt x="1" y="26"/>
                    </a:cubicBezTo>
                    <a:cubicBezTo>
                      <a:pt x="2" y="25"/>
                      <a:pt x="2" y="25"/>
                      <a:pt x="3" y="25"/>
                    </a:cubicBezTo>
                    <a:cubicBezTo>
                      <a:pt x="4" y="25"/>
                      <a:pt x="4" y="25"/>
                      <a:pt x="5" y="26"/>
                    </a:cubicBezTo>
                    <a:cubicBezTo>
                      <a:pt x="5" y="26"/>
                      <a:pt x="5" y="27"/>
                      <a:pt x="5" y="27"/>
                    </a:cubicBezTo>
                    <a:cubicBezTo>
                      <a:pt x="5" y="28"/>
                      <a:pt x="5" y="29"/>
                      <a:pt x="4" y="29"/>
                    </a:cubicBezTo>
                    <a:cubicBezTo>
                      <a:pt x="4" y="30"/>
                      <a:pt x="3" y="30"/>
                      <a:pt x="3" y="30"/>
                    </a:cubicBezTo>
                    <a:cubicBezTo>
                      <a:pt x="2" y="30"/>
                      <a:pt x="1" y="30"/>
                      <a:pt x="1" y="29"/>
                    </a:cubicBezTo>
                    <a:cubicBezTo>
                      <a:pt x="0" y="29"/>
                      <a:pt x="0" y="28"/>
                      <a:pt x="0" y="27"/>
                    </a:cubicBezTo>
                    <a:close/>
                    <a:moveTo>
                      <a:pt x="0" y="27"/>
                    </a:moveTo>
                    <a:cubicBezTo>
                      <a:pt x="0" y="27"/>
                      <a:pt x="1" y="26"/>
                      <a:pt x="1" y="26"/>
                    </a:cubicBezTo>
                    <a:cubicBezTo>
                      <a:pt x="2" y="25"/>
                      <a:pt x="2" y="25"/>
                      <a:pt x="3" y="25"/>
                    </a:cubicBezTo>
                    <a:cubicBezTo>
                      <a:pt x="4" y="25"/>
                      <a:pt x="4" y="25"/>
                      <a:pt x="5" y="26"/>
                    </a:cubicBezTo>
                    <a:cubicBezTo>
                      <a:pt x="5" y="26"/>
                      <a:pt x="5" y="27"/>
                      <a:pt x="5" y="27"/>
                    </a:cubicBezTo>
                    <a:cubicBezTo>
                      <a:pt x="5" y="28"/>
                      <a:pt x="5" y="29"/>
                      <a:pt x="4" y="29"/>
                    </a:cubicBezTo>
                    <a:cubicBezTo>
                      <a:pt x="4" y="30"/>
                      <a:pt x="3" y="30"/>
                      <a:pt x="3" y="30"/>
                    </a:cubicBezTo>
                    <a:cubicBezTo>
                      <a:pt x="2" y="30"/>
                      <a:pt x="1" y="30"/>
                      <a:pt x="1" y="29"/>
                    </a:cubicBezTo>
                    <a:cubicBezTo>
                      <a:pt x="0" y="29"/>
                      <a:pt x="0" y="28"/>
                      <a:pt x="0" y="27"/>
                    </a:cubicBezTo>
                    <a:close/>
                    <a:moveTo>
                      <a:pt x="9" y="3"/>
                    </a:moveTo>
                    <a:cubicBezTo>
                      <a:pt x="9" y="2"/>
                      <a:pt x="9" y="1"/>
                      <a:pt x="9" y="1"/>
                    </a:cubicBezTo>
                    <a:cubicBezTo>
                      <a:pt x="10" y="0"/>
                      <a:pt x="10" y="0"/>
                      <a:pt x="11" y="0"/>
                    </a:cubicBezTo>
                    <a:cubicBezTo>
                      <a:pt x="12" y="0"/>
                      <a:pt x="12" y="0"/>
                      <a:pt x="13" y="1"/>
                    </a:cubicBezTo>
                    <a:cubicBezTo>
                      <a:pt x="13" y="1"/>
                      <a:pt x="14" y="2"/>
                      <a:pt x="14" y="3"/>
                    </a:cubicBezTo>
                    <a:cubicBezTo>
                      <a:pt x="14" y="3"/>
                      <a:pt x="13" y="4"/>
                      <a:pt x="13" y="4"/>
                    </a:cubicBezTo>
                    <a:cubicBezTo>
                      <a:pt x="12" y="5"/>
                      <a:pt x="12" y="5"/>
                      <a:pt x="11" y="5"/>
                    </a:cubicBezTo>
                    <a:cubicBezTo>
                      <a:pt x="10" y="5"/>
                      <a:pt x="10" y="5"/>
                      <a:pt x="9" y="4"/>
                    </a:cubicBezTo>
                    <a:cubicBezTo>
                      <a:pt x="9" y="4"/>
                      <a:pt x="9" y="3"/>
                      <a:pt x="9" y="3"/>
                    </a:cubicBezTo>
                    <a:close/>
                    <a:moveTo>
                      <a:pt x="8" y="9"/>
                    </a:moveTo>
                    <a:cubicBezTo>
                      <a:pt x="8" y="8"/>
                      <a:pt x="9" y="8"/>
                      <a:pt x="9" y="7"/>
                    </a:cubicBezTo>
                    <a:cubicBezTo>
                      <a:pt x="10" y="7"/>
                      <a:pt x="10" y="6"/>
                      <a:pt x="11" y="6"/>
                    </a:cubicBezTo>
                    <a:cubicBezTo>
                      <a:pt x="12" y="6"/>
                      <a:pt x="12" y="7"/>
                      <a:pt x="13" y="7"/>
                    </a:cubicBezTo>
                    <a:cubicBezTo>
                      <a:pt x="13" y="8"/>
                      <a:pt x="13" y="8"/>
                      <a:pt x="13" y="9"/>
                    </a:cubicBezTo>
                    <a:cubicBezTo>
                      <a:pt x="13" y="9"/>
                      <a:pt x="13" y="10"/>
                      <a:pt x="12" y="11"/>
                    </a:cubicBezTo>
                    <a:cubicBezTo>
                      <a:pt x="12" y="11"/>
                      <a:pt x="11" y="11"/>
                      <a:pt x="10" y="11"/>
                    </a:cubicBezTo>
                    <a:cubicBezTo>
                      <a:pt x="10" y="11"/>
                      <a:pt x="9" y="11"/>
                      <a:pt x="9" y="11"/>
                    </a:cubicBezTo>
                    <a:cubicBezTo>
                      <a:pt x="8" y="10"/>
                      <a:pt x="8" y="9"/>
                      <a:pt x="8" y="9"/>
                    </a:cubicBezTo>
                    <a:close/>
                    <a:moveTo>
                      <a:pt x="8" y="15"/>
                    </a:moveTo>
                    <a:cubicBezTo>
                      <a:pt x="8" y="14"/>
                      <a:pt x="8" y="14"/>
                      <a:pt x="8" y="13"/>
                    </a:cubicBezTo>
                    <a:cubicBezTo>
                      <a:pt x="9" y="13"/>
                      <a:pt x="10" y="13"/>
                      <a:pt x="10" y="13"/>
                    </a:cubicBezTo>
                    <a:cubicBezTo>
                      <a:pt x="11" y="13"/>
                      <a:pt x="12" y="13"/>
                      <a:pt x="12" y="13"/>
                    </a:cubicBezTo>
                    <a:cubicBezTo>
                      <a:pt x="12" y="14"/>
                      <a:pt x="13" y="14"/>
                      <a:pt x="13" y="15"/>
                    </a:cubicBezTo>
                    <a:cubicBezTo>
                      <a:pt x="12" y="16"/>
                      <a:pt x="12" y="16"/>
                      <a:pt x="12" y="17"/>
                    </a:cubicBezTo>
                    <a:cubicBezTo>
                      <a:pt x="11" y="17"/>
                      <a:pt x="10" y="17"/>
                      <a:pt x="10" y="17"/>
                    </a:cubicBezTo>
                    <a:cubicBezTo>
                      <a:pt x="9" y="17"/>
                      <a:pt x="9" y="17"/>
                      <a:pt x="8" y="17"/>
                    </a:cubicBezTo>
                    <a:cubicBezTo>
                      <a:pt x="8" y="16"/>
                      <a:pt x="7" y="16"/>
                      <a:pt x="8" y="15"/>
                    </a:cubicBezTo>
                    <a:close/>
                    <a:moveTo>
                      <a:pt x="7" y="21"/>
                    </a:moveTo>
                    <a:cubicBezTo>
                      <a:pt x="7" y="21"/>
                      <a:pt x="7" y="20"/>
                      <a:pt x="8" y="20"/>
                    </a:cubicBezTo>
                    <a:cubicBezTo>
                      <a:pt x="8" y="19"/>
                      <a:pt x="9" y="19"/>
                      <a:pt x="10" y="19"/>
                    </a:cubicBezTo>
                    <a:cubicBezTo>
                      <a:pt x="10" y="19"/>
                      <a:pt x="11" y="19"/>
                      <a:pt x="11" y="20"/>
                    </a:cubicBezTo>
                    <a:cubicBezTo>
                      <a:pt x="12" y="20"/>
                      <a:pt x="12" y="21"/>
                      <a:pt x="12" y="21"/>
                    </a:cubicBezTo>
                    <a:cubicBezTo>
                      <a:pt x="12" y="22"/>
                      <a:pt x="12" y="23"/>
                      <a:pt x="11" y="23"/>
                    </a:cubicBezTo>
                    <a:cubicBezTo>
                      <a:pt x="10" y="23"/>
                      <a:pt x="10" y="24"/>
                      <a:pt x="9" y="24"/>
                    </a:cubicBezTo>
                    <a:cubicBezTo>
                      <a:pt x="9" y="24"/>
                      <a:pt x="8" y="23"/>
                      <a:pt x="8" y="23"/>
                    </a:cubicBezTo>
                    <a:cubicBezTo>
                      <a:pt x="7" y="23"/>
                      <a:pt x="7" y="22"/>
                      <a:pt x="7" y="21"/>
                    </a:cubicBezTo>
                    <a:close/>
                    <a:moveTo>
                      <a:pt x="7" y="27"/>
                    </a:moveTo>
                    <a:cubicBezTo>
                      <a:pt x="7" y="27"/>
                      <a:pt x="7" y="26"/>
                      <a:pt x="7" y="26"/>
                    </a:cubicBezTo>
                    <a:cubicBezTo>
                      <a:pt x="8" y="25"/>
                      <a:pt x="8" y="25"/>
                      <a:pt x="9" y="25"/>
                    </a:cubicBezTo>
                    <a:cubicBezTo>
                      <a:pt x="10" y="25"/>
                      <a:pt x="10" y="25"/>
                      <a:pt x="11" y="26"/>
                    </a:cubicBezTo>
                    <a:cubicBezTo>
                      <a:pt x="11" y="26"/>
                      <a:pt x="11" y="27"/>
                      <a:pt x="11" y="27"/>
                    </a:cubicBezTo>
                    <a:cubicBezTo>
                      <a:pt x="11" y="28"/>
                      <a:pt x="11" y="29"/>
                      <a:pt x="11" y="29"/>
                    </a:cubicBezTo>
                    <a:cubicBezTo>
                      <a:pt x="10" y="30"/>
                      <a:pt x="10" y="30"/>
                      <a:pt x="9" y="30"/>
                    </a:cubicBezTo>
                    <a:cubicBezTo>
                      <a:pt x="8" y="30"/>
                      <a:pt x="8" y="30"/>
                      <a:pt x="7" y="29"/>
                    </a:cubicBezTo>
                    <a:cubicBezTo>
                      <a:pt x="7" y="29"/>
                      <a:pt x="6" y="28"/>
                      <a:pt x="7" y="27"/>
                    </a:cubicBezTo>
                    <a:close/>
                    <a:moveTo>
                      <a:pt x="15" y="3"/>
                    </a:moveTo>
                    <a:cubicBezTo>
                      <a:pt x="15" y="2"/>
                      <a:pt x="15" y="1"/>
                      <a:pt x="16" y="1"/>
                    </a:cubicBezTo>
                    <a:cubicBezTo>
                      <a:pt x="16" y="0"/>
                      <a:pt x="17" y="0"/>
                      <a:pt x="17" y="0"/>
                    </a:cubicBezTo>
                    <a:cubicBezTo>
                      <a:pt x="18" y="0"/>
                      <a:pt x="19" y="0"/>
                      <a:pt x="19" y="1"/>
                    </a:cubicBezTo>
                    <a:cubicBezTo>
                      <a:pt x="20" y="1"/>
                      <a:pt x="20" y="2"/>
                      <a:pt x="20" y="3"/>
                    </a:cubicBezTo>
                    <a:cubicBezTo>
                      <a:pt x="20" y="3"/>
                      <a:pt x="20" y="4"/>
                      <a:pt x="19" y="4"/>
                    </a:cubicBezTo>
                    <a:cubicBezTo>
                      <a:pt x="18" y="5"/>
                      <a:pt x="18" y="5"/>
                      <a:pt x="17" y="5"/>
                    </a:cubicBezTo>
                    <a:cubicBezTo>
                      <a:pt x="17" y="5"/>
                      <a:pt x="16" y="5"/>
                      <a:pt x="16" y="4"/>
                    </a:cubicBezTo>
                    <a:cubicBezTo>
                      <a:pt x="15" y="4"/>
                      <a:pt x="15" y="3"/>
                      <a:pt x="15" y="3"/>
                    </a:cubicBezTo>
                    <a:close/>
                    <a:moveTo>
                      <a:pt x="13" y="27"/>
                    </a:moveTo>
                    <a:cubicBezTo>
                      <a:pt x="13" y="27"/>
                      <a:pt x="13" y="26"/>
                      <a:pt x="14" y="26"/>
                    </a:cubicBezTo>
                    <a:cubicBezTo>
                      <a:pt x="14" y="25"/>
                      <a:pt x="15" y="25"/>
                      <a:pt x="15" y="25"/>
                    </a:cubicBezTo>
                    <a:cubicBezTo>
                      <a:pt x="16" y="25"/>
                      <a:pt x="17" y="25"/>
                      <a:pt x="17" y="26"/>
                    </a:cubicBezTo>
                    <a:cubicBezTo>
                      <a:pt x="18" y="26"/>
                      <a:pt x="18" y="27"/>
                      <a:pt x="18" y="27"/>
                    </a:cubicBezTo>
                    <a:cubicBezTo>
                      <a:pt x="18" y="28"/>
                      <a:pt x="17" y="29"/>
                      <a:pt x="17" y="29"/>
                    </a:cubicBezTo>
                    <a:cubicBezTo>
                      <a:pt x="16" y="30"/>
                      <a:pt x="16" y="30"/>
                      <a:pt x="15" y="30"/>
                    </a:cubicBezTo>
                    <a:cubicBezTo>
                      <a:pt x="15" y="30"/>
                      <a:pt x="14" y="30"/>
                      <a:pt x="13" y="29"/>
                    </a:cubicBezTo>
                    <a:cubicBezTo>
                      <a:pt x="13" y="29"/>
                      <a:pt x="13" y="28"/>
                      <a:pt x="13"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66" name="Freeform 400"/>
              <p:cNvSpPr>
                <a:spLocks noEditPoints="1"/>
              </p:cNvSpPr>
              <p:nvPr/>
            </p:nvSpPr>
            <p:spPr bwMode="auto">
              <a:xfrm>
                <a:off x="6445" y="1833"/>
                <a:ext cx="35" cy="42"/>
              </a:xfrm>
              <a:custGeom>
                <a:avLst/>
                <a:gdLst>
                  <a:gd name="T0" fmla="*/ 2 w 25"/>
                  <a:gd name="T1" fmla="*/ 7 h 30"/>
                  <a:gd name="T2" fmla="*/ 6 w 25"/>
                  <a:gd name="T3" fmla="*/ 7 h 30"/>
                  <a:gd name="T4" fmla="*/ 6 w 25"/>
                  <a:gd name="T5" fmla="*/ 11 h 30"/>
                  <a:gd name="T6" fmla="*/ 2 w 25"/>
                  <a:gd name="T7" fmla="*/ 11 h 30"/>
                  <a:gd name="T8" fmla="*/ 1 w 25"/>
                  <a:gd name="T9" fmla="*/ 15 h 30"/>
                  <a:gd name="T10" fmla="*/ 4 w 25"/>
                  <a:gd name="T11" fmla="*/ 13 h 30"/>
                  <a:gd name="T12" fmla="*/ 6 w 25"/>
                  <a:gd name="T13" fmla="*/ 15 h 30"/>
                  <a:gd name="T14" fmla="*/ 3 w 25"/>
                  <a:gd name="T15" fmla="*/ 17 h 30"/>
                  <a:gd name="T16" fmla="*/ 1 w 25"/>
                  <a:gd name="T17" fmla="*/ 15 h 30"/>
                  <a:gd name="T18" fmla="*/ 1 w 25"/>
                  <a:gd name="T19" fmla="*/ 20 h 30"/>
                  <a:gd name="T20" fmla="*/ 5 w 25"/>
                  <a:gd name="T21" fmla="*/ 20 h 30"/>
                  <a:gd name="T22" fmla="*/ 4 w 25"/>
                  <a:gd name="T23" fmla="*/ 23 h 30"/>
                  <a:gd name="T24" fmla="*/ 1 w 25"/>
                  <a:gd name="T25" fmla="*/ 23 h 30"/>
                  <a:gd name="T26" fmla="*/ 8 w 25"/>
                  <a:gd name="T27" fmla="*/ 3 h 30"/>
                  <a:gd name="T28" fmla="*/ 11 w 25"/>
                  <a:gd name="T29" fmla="*/ 0 h 30"/>
                  <a:gd name="T30" fmla="*/ 13 w 25"/>
                  <a:gd name="T31" fmla="*/ 3 h 30"/>
                  <a:gd name="T32" fmla="*/ 11 w 25"/>
                  <a:gd name="T33" fmla="*/ 5 h 30"/>
                  <a:gd name="T34" fmla="*/ 8 w 25"/>
                  <a:gd name="T35" fmla="*/ 3 h 30"/>
                  <a:gd name="T36" fmla="*/ 7 w 25"/>
                  <a:gd name="T37" fmla="*/ 26 h 30"/>
                  <a:gd name="T38" fmla="*/ 10 w 25"/>
                  <a:gd name="T39" fmla="*/ 26 h 30"/>
                  <a:gd name="T40" fmla="*/ 10 w 25"/>
                  <a:gd name="T41" fmla="*/ 29 h 30"/>
                  <a:gd name="T42" fmla="*/ 7 w 25"/>
                  <a:gd name="T43" fmla="*/ 29 h 30"/>
                  <a:gd name="T44" fmla="*/ 14 w 25"/>
                  <a:gd name="T45" fmla="*/ 3 h 30"/>
                  <a:gd name="T46" fmla="*/ 17 w 25"/>
                  <a:gd name="T47" fmla="*/ 0 h 30"/>
                  <a:gd name="T48" fmla="*/ 19 w 25"/>
                  <a:gd name="T49" fmla="*/ 3 h 30"/>
                  <a:gd name="T50" fmla="*/ 17 w 25"/>
                  <a:gd name="T51" fmla="*/ 5 h 30"/>
                  <a:gd name="T52" fmla="*/ 14 w 25"/>
                  <a:gd name="T53" fmla="*/ 3 h 30"/>
                  <a:gd name="T54" fmla="*/ 13 w 25"/>
                  <a:gd name="T55" fmla="*/ 26 h 30"/>
                  <a:gd name="T56" fmla="*/ 17 w 25"/>
                  <a:gd name="T57" fmla="*/ 26 h 30"/>
                  <a:gd name="T58" fmla="*/ 17 w 25"/>
                  <a:gd name="T59" fmla="*/ 29 h 30"/>
                  <a:gd name="T60" fmla="*/ 13 w 25"/>
                  <a:gd name="T61" fmla="*/ 29 h 30"/>
                  <a:gd name="T62" fmla="*/ 20 w 25"/>
                  <a:gd name="T63" fmla="*/ 9 h 30"/>
                  <a:gd name="T64" fmla="*/ 23 w 25"/>
                  <a:gd name="T65" fmla="*/ 6 h 30"/>
                  <a:gd name="T66" fmla="*/ 25 w 25"/>
                  <a:gd name="T67" fmla="*/ 9 h 30"/>
                  <a:gd name="T68" fmla="*/ 23 w 25"/>
                  <a:gd name="T69" fmla="*/ 11 h 30"/>
                  <a:gd name="T70" fmla="*/ 20 w 25"/>
                  <a:gd name="T71" fmla="*/ 9 h 30"/>
                  <a:gd name="T72" fmla="*/ 21 w 25"/>
                  <a:gd name="T73" fmla="*/ 13 h 30"/>
                  <a:gd name="T74" fmla="*/ 24 w 25"/>
                  <a:gd name="T75" fmla="*/ 13 h 30"/>
                  <a:gd name="T76" fmla="*/ 24 w 25"/>
                  <a:gd name="T77" fmla="*/ 17 h 30"/>
                  <a:gd name="T78" fmla="*/ 20 w 25"/>
                  <a:gd name="T79" fmla="*/ 17 h 30"/>
                  <a:gd name="T80" fmla="*/ 19 w 25"/>
                  <a:gd name="T81" fmla="*/ 21 h 30"/>
                  <a:gd name="T82" fmla="*/ 22 w 25"/>
                  <a:gd name="T83" fmla="*/ 19 h 30"/>
                  <a:gd name="T84" fmla="*/ 24 w 25"/>
                  <a:gd name="T85" fmla="*/ 21 h 30"/>
                  <a:gd name="T86" fmla="*/ 21 w 25"/>
                  <a:gd name="T87" fmla="*/ 24 h 30"/>
                  <a:gd name="T88" fmla="*/ 19 w 25"/>
                  <a:gd name="T89"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30">
                    <a:moveTo>
                      <a:pt x="2" y="9"/>
                    </a:moveTo>
                    <a:cubicBezTo>
                      <a:pt x="2" y="8"/>
                      <a:pt x="2" y="8"/>
                      <a:pt x="2" y="7"/>
                    </a:cubicBezTo>
                    <a:cubicBezTo>
                      <a:pt x="3" y="7"/>
                      <a:pt x="4" y="6"/>
                      <a:pt x="4" y="6"/>
                    </a:cubicBezTo>
                    <a:cubicBezTo>
                      <a:pt x="5" y="6"/>
                      <a:pt x="6" y="7"/>
                      <a:pt x="6" y="7"/>
                    </a:cubicBezTo>
                    <a:cubicBezTo>
                      <a:pt x="6" y="8"/>
                      <a:pt x="7" y="8"/>
                      <a:pt x="7" y="9"/>
                    </a:cubicBezTo>
                    <a:cubicBezTo>
                      <a:pt x="6" y="9"/>
                      <a:pt x="6" y="10"/>
                      <a:pt x="6" y="11"/>
                    </a:cubicBezTo>
                    <a:cubicBezTo>
                      <a:pt x="5" y="11"/>
                      <a:pt x="5" y="11"/>
                      <a:pt x="4" y="11"/>
                    </a:cubicBezTo>
                    <a:cubicBezTo>
                      <a:pt x="3" y="11"/>
                      <a:pt x="3" y="11"/>
                      <a:pt x="2" y="11"/>
                    </a:cubicBezTo>
                    <a:cubicBezTo>
                      <a:pt x="2" y="10"/>
                      <a:pt x="2" y="9"/>
                      <a:pt x="2" y="9"/>
                    </a:cubicBezTo>
                    <a:close/>
                    <a:moveTo>
                      <a:pt x="1" y="15"/>
                    </a:moveTo>
                    <a:cubicBezTo>
                      <a:pt x="1" y="14"/>
                      <a:pt x="1" y="14"/>
                      <a:pt x="2" y="13"/>
                    </a:cubicBezTo>
                    <a:cubicBezTo>
                      <a:pt x="2" y="13"/>
                      <a:pt x="3" y="13"/>
                      <a:pt x="4" y="13"/>
                    </a:cubicBezTo>
                    <a:cubicBezTo>
                      <a:pt x="4" y="13"/>
                      <a:pt x="5" y="13"/>
                      <a:pt x="5" y="13"/>
                    </a:cubicBezTo>
                    <a:cubicBezTo>
                      <a:pt x="6" y="14"/>
                      <a:pt x="6" y="14"/>
                      <a:pt x="6" y="15"/>
                    </a:cubicBezTo>
                    <a:cubicBezTo>
                      <a:pt x="6" y="16"/>
                      <a:pt x="6" y="16"/>
                      <a:pt x="5" y="17"/>
                    </a:cubicBezTo>
                    <a:cubicBezTo>
                      <a:pt x="4" y="17"/>
                      <a:pt x="4" y="17"/>
                      <a:pt x="3" y="17"/>
                    </a:cubicBezTo>
                    <a:cubicBezTo>
                      <a:pt x="2" y="17"/>
                      <a:pt x="2" y="17"/>
                      <a:pt x="2" y="17"/>
                    </a:cubicBezTo>
                    <a:cubicBezTo>
                      <a:pt x="1" y="16"/>
                      <a:pt x="1" y="16"/>
                      <a:pt x="1" y="15"/>
                    </a:cubicBezTo>
                    <a:close/>
                    <a:moveTo>
                      <a:pt x="0" y="21"/>
                    </a:moveTo>
                    <a:cubicBezTo>
                      <a:pt x="0" y="21"/>
                      <a:pt x="1" y="20"/>
                      <a:pt x="1" y="20"/>
                    </a:cubicBezTo>
                    <a:cubicBezTo>
                      <a:pt x="2" y="19"/>
                      <a:pt x="2" y="19"/>
                      <a:pt x="3" y="19"/>
                    </a:cubicBezTo>
                    <a:cubicBezTo>
                      <a:pt x="4" y="19"/>
                      <a:pt x="4" y="19"/>
                      <a:pt x="5" y="20"/>
                    </a:cubicBezTo>
                    <a:cubicBezTo>
                      <a:pt x="5" y="20"/>
                      <a:pt x="5" y="21"/>
                      <a:pt x="5" y="21"/>
                    </a:cubicBezTo>
                    <a:cubicBezTo>
                      <a:pt x="5" y="22"/>
                      <a:pt x="5" y="23"/>
                      <a:pt x="4" y="23"/>
                    </a:cubicBezTo>
                    <a:cubicBezTo>
                      <a:pt x="4" y="23"/>
                      <a:pt x="3" y="24"/>
                      <a:pt x="3" y="24"/>
                    </a:cubicBezTo>
                    <a:cubicBezTo>
                      <a:pt x="2" y="24"/>
                      <a:pt x="1" y="23"/>
                      <a:pt x="1" y="23"/>
                    </a:cubicBezTo>
                    <a:cubicBezTo>
                      <a:pt x="0" y="23"/>
                      <a:pt x="0" y="22"/>
                      <a:pt x="0" y="21"/>
                    </a:cubicBezTo>
                    <a:close/>
                    <a:moveTo>
                      <a:pt x="8" y="3"/>
                    </a:moveTo>
                    <a:cubicBezTo>
                      <a:pt x="8" y="2"/>
                      <a:pt x="9" y="1"/>
                      <a:pt x="9" y="1"/>
                    </a:cubicBezTo>
                    <a:cubicBezTo>
                      <a:pt x="10" y="0"/>
                      <a:pt x="10" y="0"/>
                      <a:pt x="11" y="0"/>
                    </a:cubicBezTo>
                    <a:cubicBezTo>
                      <a:pt x="11" y="0"/>
                      <a:pt x="12" y="0"/>
                      <a:pt x="13" y="1"/>
                    </a:cubicBezTo>
                    <a:cubicBezTo>
                      <a:pt x="13" y="1"/>
                      <a:pt x="13" y="2"/>
                      <a:pt x="13" y="3"/>
                    </a:cubicBezTo>
                    <a:cubicBezTo>
                      <a:pt x="13" y="3"/>
                      <a:pt x="13" y="4"/>
                      <a:pt x="12" y="4"/>
                    </a:cubicBezTo>
                    <a:cubicBezTo>
                      <a:pt x="12" y="5"/>
                      <a:pt x="11" y="5"/>
                      <a:pt x="11" y="5"/>
                    </a:cubicBezTo>
                    <a:cubicBezTo>
                      <a:pt x="10" y="5"/>
                      <a:pt x="9" y="5"/>
                      <a:pt x="9" y="4"/>
                    </a:cubicBezTo>
                    <a:cubicBezTo>
                      <a:pt x="8" y="4"/>
                      <a:pt x="8" y="3"/>
                      <a:pt x="8" y="3"/>
                    </a:cubicBezTo>
                    <a:close/>
                    <a:moveTo>
                      <a:pt x="6" y="27"/>
                    </a:moveTo>
                    <a:cubicBezTo>
                      <a:pt x="6" y="27"/>
                      <a:pt x="6" y="26"/>
                      <a:pt x="7" y="26"/>
                    </a:cubicBezTo>
                    <a:cubicBezTo>
                      <a:pt x="7" y="25"/>
                      <a:pt x="8" y="25"/>
                      <a:pt x="9" y="25"/>
                    </a:cubicBezTo>
                    <a:cubicBezTo>
                      <a:pt x="9" y="25"/>
                      <a:pt x="10" y="25"/>
                      <a:pt x="10" y="26"/>
                    </a:cubicBezTo>
                    <a:cubicBezTo>
                      <a:pt x="11" y="26"/>
                      <a:pt x="11" y="27"/>
                      <a:pt x="11" y="27"/>
                    </a:cubicBezTo>
                    <a:cubicBezTo>
                      <a:pt x="11" y="28"/>
                      <a:pt x="11" y="29"/>
                      <a:pt x="10" y="29"/>
                    </a:cubicBezTo>
                    <a:cubicBezTo>
                      <a:pt x="10" y="30"/>
                      <a:pt x="9" y="30"/>
                      <a:pt x="9" y="30"/>
                    </a:cubicBezTo>
                    <a:cubicBezTo>
                      <a:pt x="8" y="30"/>
                      <a:pt x="7" y="30"/>
                      <a:pt x="7" y="29"/>
                    </a:cubicBezTo>
                    <a:cubicBezTo>
                      <a:pt x="6" y="29"/>
                      <a:pt x="6" y="28"/>
                      <a:pt x="6" y="27"/>
                    </a:cubicBezTo>
                    <a:close/>
                    <a:moveTo>
                      <a:pt x="14" y="3"/>
                    </a:moveTo>
                    <a:cubicBezTo>
                      <a:pt x="15" y="2"/>
                      <a:pt x="15" y="1"/>
                      <a:pt x="15" y="1"/>
                    </a:cubicBezTo>
                    <a:cubicBezTo>
                      <a:pt x="16" y="0"/>
                      <a:pt x="16" y="0"/>
                      <a:pt x="17" y="0"/>
                    </a:cubicBezTo>
                    <a:cubicBezTo>
                      <a:pt x="18" y="0"/>
                      <a:pt x="18" y="0"/>
                      <a:pt x="19" y="1"/>
                    </a:cubicBezTo>
                    <a:cubicBezTo>
                      <a:pt x="19" y="1"/>
                      <a:pt x="19" y="2"/>
                      <a:pt x="19" y="3"/>
                    </a:cubicBezTo>
                    <a:cubicBezTo>
                      <a:pt x="19" y="3"/>
                      <a:pt x="19" y="4"/>
                      <a:pt x="19" y="4"/>
                    </a:cubicBezTo>
                    <a:cubicBezTo>
                      <a:pt x="18" y="5"/>
                      <a:pt x="18" y="5"/>
                      <a:pt x="17" y="5"/>
                    </a:cubicBezTo>
                    <a:cubicBezTo>
                      <a:pt x="16" y="5"/>
                      <a:pt x="16" y="5"/>
                      <a:pt x="15" y="4"/>
                    </a:cubicBezTo>
                    <a:cubicBezTo>
                      <a:pt x="15" y="4"/>
                      <a:pt x="14" y="3"/>
                      <a:pt x="14" y="3"/>
                    </a:cubicBezTo>
                    <a:close/>
                    <a:moveTo>
                      <a:pt x="12" y="27"/>
                    </a:moveTo>
                    <a:cubicBezTo>
                      <a:pt x="12" y="27"/>
                      <a:pt x="13" y="26"/>
                      <a:pt x="13" y="26"/>
                    </a:cubicBezTo>
                    <a:cubicBezTo>
                      <a:pt x="14" y="25"/>
                      <a:pt x="14" y="25"/>
                      <a:pt x="15" y="25"/>
                    </a:cubicBezTo>
                    <a:cubicBezTo>
                      <a:pt x="16" y="25"/>
                      <a:pt x="16" y="25"/>
                      <a:pt x="17" y="26"/>
                    </a:cubicBezTo>
                    <a:cubicBezTo>
                      <a:pt x="17" y="26"/>
                      <a:pt x="17" y="27"/>
                      <a:pt x="17" y="27"/>
                    </a:cubicBezTo>
                    <a:cubicBezTo>
                      <a:pt x="17" y="28"/>
                      <a:pt x="17" y="29"/>
                      <a:pt x="17" y="29"/>
                    </a:cubicBezTo>
                    <a:cubicBezTo>
                      <a:pt x="16" y="30"/>
                      <a:pt x="15" y="30"/>
                      <a:pt x="15" y="30"/>
                    </a:cubicBezTo>
                    <a:cubicBezTo>
                      <a:pt x="14" y="30"/>
                      <a:pt x="14" y="30"/>
                      <a:pt x="13" y="29"/>
                    </a:cubicBezTo>
                    <a:cubicBezTo>
                      <a:pt x="13" y="29"/>
                      <a:pt x="12" y="28"/>
                      <a:pt x="12" y="27"/>
                    </a:cubicBezTo>
                    <a:close/>
                    <a:moveTo>
                      <a:pt x="20" y="9"/>
                    </a:moveTo>
                    <a:cubicBezTo>
                      <a:pt x="20" y="8"/>
                      <a:pt x="21" y="8"/>
                      <a:pt x="21" y="7"/>
                    </a:cubicBezTo>
                    <a:cubicBezTo>
                      <a:pt x="22" y="7"/>
                      <a:pt x="22" y="6"/>
                      <a:pt x="23" y="6"/>
                    </a:cubicBezTo>
                    <a:cubicBezTo>
                      <a:pt x="24" y="6"/>
                      <a:pt x="24" y="7"/>
                      <a:pt x="25" y="7"/>
                    </a:cubicBezTo>
                    <a:cubicBezTo>
                      <a:pt x="25" y="8"/>
                      <a:pt x="25" y="8"/>
                      <a:pt x="25" y="9"/>
                    </a:cubicBezTo>
                    <a:cubicBezTo>
                      <a:pt x="25" y="9"/>
                      <a:pt x="25" y="10"/>
                      <a:pt x="24" y="11"/>
                    </a:cubicBezTo>
                    <a:cubicBezTo>
                      <a:pt x="24" y="11"/>
                      <a:pt x="23" y="11"/>
                      <a:pt x="23" y="11"/>
                    </a:cubicBezTo>
                    <a:cubicBezTo>
                      <a:pt x="22" y="11"/>
                      <a:pt x="21" y="11"/>
                      <a:pt x="21" y="11"/>
                    </a:cubicBezTo>
                    <a:cubicBezTo>
                      <a:pt x="20" y="10"/>
                      <a:pt x="20" y="9"/>
                      <a:pt x="20" y="9"/>
                    </a:cubicBezTo>
                    <a:close/>
                    <a:moveTo>
                      <a:pt x="20" y="15"/>
                    </a:moveTo>
                    <a:cubicBezTo>
                      <a:pt x="20" y="14"/>
                      <a:pt x="20" y="14"/>
                      <a:pt x="21" y="13"/>
                    </a:cubicBezTo>
                    <a:cubicBezTo>
                      <a:pt x="21" y="13"/>
                      <a:pt x="22" y="13"/>
                      <a:pt x="22" y="13"/>
                    </a:cubicBezTo>
                    <a:cubicBezTo>
                      <a:pt x="23" y="13"/>
                      <a:pt x="24" y="13"/>
                      <a:pt x="24" y="13"/>
                    </a:cubicBezTo>
                    <a:cubicBezTo>
                      <a:pt x="24" y="14"/>
                      <a:pt x="25" y="14"/>
                      <a:pt x="25" y="15"/>
                    </a:cubicBezTo>
                    <a:cubicBezTo>
                      <a:pt x="25" y="16"/>
                      <a:pt x="24" y="16"/>
                      <a:pt x="24" y="17"/>
                    </a:cubicBezTo>
                    <a:cubicBezTo>
                      <a:pt x="23" y="17"/>
                      <a:pt x="23" y="17"/>
                      <a:pt x="22" y="17"/>
                    </a:cubicBezTo>
                    <a:cubicBezTo>
                      <a:pt x="21" y="17"/>
                      <a:pt x="21" y="17"/>
                      <a:pt x="20" y="17"/>
                    </a:cubicBezTo>
                    <a:cubicBezTo>
                      <a:pt x="20" y="16"/>
                      <a:pt x="20" y="16"/>
                      <a:pt x="20" y="15"/>
                    </a:cubicBezTo>
                    <a:close/>
                    <a:moveTo>
                      <a:pt x="19" y="21"/>
                    </a:moveTo>
                    <a:cubicBezTo>
                      <a:pt x="19" y="21"/>
                      <a:pt x="19" y="20"/>
                      <a:pt x="20" y="20"/>
                    </a:cubicBezTo>
                    <a:cubicBezTo>
                      <a:pt x="20" y="19"/>
                      <a:pt x="21" y="19"/>
                      <a:pt x="22" y="19"/>
                    </a:cubicBezTo>
                    <a:cubicBezTo>
                      <a:pt x="22" y="19"/>
                      <a:pt x="23" y="19"/>
                      <a:pt x="23" y="20"/>
                    </a:cubicBezTo>
                    <a:cubicBezTo>
                      <a:pt x="24" y="20"/>
                      <a:pt x="24" y="21"/>
                      <a:pt x="24" y="21"/>
                    </a:cubicBezTo>
                    <a:cubicBezTo>
                      <a:pt x="24" y="22"/>
                      <a:pt x="24" y="23"/>
                      <a:pt x="23" y="23"/>
                    </a:cubicBezTo>
                    <a:cubicBezTo>
                      <a:pt x="23" y="23"/>
                      <a:pt x="22" y="24"/>
                      <a:pt x="21" y="24"/>
                    </a:cubicBezTo>
                    <a:cubicBezTo>
                      <a:pt x="21" y="24"/>
                      <a:pt x="20" y="23"/>
                      <a:pt x="20" y="23"/>
                    </a:cubicBezTo>
                    <a:cubicBezTo>
                      <a:pt x="19" y="23"/>
                      <a:pt x="19" y="22"/>
                      <a:pt x="19" y="21"/>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67" name="Freeform 401"/>
              <p:cNvSpPr>
                <a:spLocks noEditPoints="1"/>
              </p:cNvSpPr>
              <p:nvPr/>
            </p:nvSpPr>
            <p:spPr bwMode="auto">
              <a:xfrm>
                <a:off x="6484" y="1833"/>
                <a:ext cx="45" cy="42"/>
              </a:xfrm>
              <a:custGeom>
                <a:avLst/>
                <a:gdLst>
                  <a:gd name="T0" fmla="*/ 3 w 32"/>
                  <a:gd name="T1" fmla="*/ 1 h 30"/>
                  <a:gd name="T2" fmla="*/ 6 w 32"/>
                  <a:gd name="T3" fmla="*/ 1 h 30"/>
                  <a:gd name="T4" fmla="*/ 6 w 32"/>
                  <a:gd name="T5" fmla="*/ 4 h 30"/>
                  <a:gd name="T6" fmla="*/ 3 w 32"/>
                  <a:gd name="T7" fmla="*/ 4 h 30"/>
                  <a:gd name="T8" fmla="*/ 1 w 32"/>
                  <a:gd name="T9" fmla="*/ 9 h 30"/>
                  <a:gd name="T10" fmla="*/ 4 w 32"/>
                  <a:gd name="T11" fmla="*/ 6 h 30"/>
                  <a:gd name="T12" fmla="*/ 6 w 32"/>
                  <a:gd name="T13" fmla="*/ 9 h 30"/>
                  <a:gd name="T14" fmla="*/ 4 w 32"/>
                  <a:gd name="T15" fmla="*/ 11 h 30"/>
                  <a:gd name="T16" fmla="*/ 1 w 32"/>
                  <a:gd name="T17" fmla="*/ 9 h 30"/>
                  <a:gd name="T18" fmla="*/ 2 w 32"/>
                  <a:gd name="T19" fmla="*/ 13 h 30"/>
                  <a:gd name="T20" fmla="*/ 5 w 32"/>
                  <a:gd name="T21" fmla="*/ 13 h 30"/>
                  <a:gd name="T22" fmla="*/ 5 w 32"/>
                  <a:gd name="T23" fmla="*/ 17 h 30"/>
                  <a:gd name="T24" fmla="*/ 1 w 32"/>
                  <a:gd name="T25" fmla="*/ 17 h 30"/>
                  <a:gd name="T26" fmla="*/ 0 w 32"/>
                  <a:gd name="T27" fmla="*/ 21 h 30"/>
                  <a:gd name="T28" fmla="*/ 3 w 32"/>
                  <a:gd name="T29" fmla="*/ 19 h 30"/>
                  <a:gd name="T30" fmla="*/ 5 w 32"/>
                  <a:gd name="T31" fmla="*/ 21 h 30"/>
                  <a:gd name="T32" fmla="*/ 2 w 32"/>
                  <a:gd name="T33" fmla="*/ 24 h 30"/>
                  <a:gd name="T34" fmla="*/ 0 w 32"/>
                  <a:gd name="T35" fmla="*/ 21 h 30"/>
                  <a:gd name="T36" fmla="*/ 1 w 32"/>
                  <a:gd name="T37" fmla="*/ 26 h 30"/>
                  <a:gd name="T38" fmla="*/ 4 w 32"/>
                  <a:gd name="T39" fmla="*/ 26 h 30"/>
                  <a:gd name="T40" fmla="*/ 4 w 32"/>
                  <a:gd name="T41" fmla="*/ 29 h 30"/>
                  <a:gd name="T42" fmla="*/ 0 w 32"/>
                  <a:gd name="T43" fmla="*/ 29 h 30"/>
                  <a:gd name="T44" fmla="*/ 8 w 32"/>
                  <a:gd name="T45" fmla="*/ 9 h 30"/>
                  <a:gd name="T46" fmla="*/ 10 w 32"/>
                  <a:gd name="T47" fmla="*/ 6 h 30"/>
                  <a:gd name="T48" fmla="*/ 13 w 32"/>
                  <a:gd name="T49" fmla="*/ 9 h 30"/>
                  <a:gd name="T50" fmla="*/ 10 w 32"/>
                  <a:gd name="T51" fmla="*/ 11 h 30"/>
                  <a:gd name="T52" fmla="*/ 8 w 32"/>
                  <a:gd name="T53" fmla="*/ 9 h 30"/>
                  <a:gd name="T54" fmla="*/ 14 w 32"/>
                  <a:gd name="T55" fmla="*/ 13 h 30"/>
                  <a:gd name="T56" fmla="*/ 18 w 32"/>
                  <a:gd name="T57" fmla="*/ 13 h 30"/>
                  <a:gd name="T58" fmla="*/ 17 w 32"/>
                  <a:gd name="T59" fmla="*/ 17 h 30"/>
                  <a:gd name="T60" fmla="*/ 14 w 32"/>
                  <a:gd name="T61" fmla="*/ 17 h 30"/>
                  <a:gd name="T62" fmla="*/ 19 w 32"/>
                  <a:gd name="T63" fmla="*/ 21 h 30"/>
                  <a:gd name="T64" fmla="*/ 22 w 32"/>
                  <a:gd name="T65" fmla="*/ 19 h 30"/>
                  <a:gd name="T66" fmla="*/ 24 w 32"/>
                  <a:gd name="T67" fmla="*/ 21 h 30"/>
                  <a:gd name="T68" fmla="*/ 21 w 32"/>
                  <a:gd name="T69" fmla="*/ 24 h 30"/>
                  <a:gd name="T70" fmla="*/ 19 w 32"/>
                  <a:gd name="T71" fmla="*/ 21 h 30"/>
                  <a:gd name="T72" fmla="*/ 28 w 32"/>
                  <a:gd name="T73" fmla="*/ 1 h 30"/>
                  <a:gd name="T74" fmla="*/ 31 w 32"/>
                  <a:gd name="T75" fmla="*/ 1 h 30"/>
                  <a:gd name="T76" fmla="*/ 31 w 32"/>
                  <a:gd name="T77" fmla="*/ 4 h 30"/>
                  <a:gd name="T78" fmla="*/ 27 w 32"/>
                  <a:gd name="T79" fmla="*/ 4 h 30"/>
                  <a:gd name="T80" fmla="*/ 26 w 32"/>
                  <a:gd name="T81" fmla="*/ 9 h 30"/>
                  <a:gd name="T82" fmla="*/ 29 w 32"/>
                  <a:gd name="T83" fmla="*/ 6 h 30"/>
                  <a:gd name="T84" fmla="*/ 31 w 32"/>
                  <a:gd name="T85" fmla="*/ 9 h 30"/>
                  <a:gd name="T86" fmla="*/ 29 w 32"/>
                  <a:gd name="T87" fmla="*/ 11 h 30"/>
                  <a:gd name="T88" fmla="*/ 26 w 32"/>
                  <a:gd name="T89" fmla="*/ 9 h 30"/>
                  <a:gd name="T90" fmla="*/ 27 w 32"/>
                  <a:gd name="T91" fmla="*/ 13 h 30"/>
                  <a:gd name="T92" fmla="*/ 30 w 32"/>
                  <a:gd name="T93" fmla="*/ 13 h 30"/>
                  <a:gd name="T94" fmla="*/ 30 w 32"/>
                  <a:gd name="T95" fmla="*/ 17 h 30"/>
                  <a:gd name="T96" fmla="*/ 26 w 32"/>
                  <a:gd name="T97" fmla="*/ 17 h 30"/>
                  <a:gd name="T98" fmla="*/ 25 w 32"/>
                  <a:gd name="T99" fmla="*/ 21 h 30"/>
                  <a:gd name="T100" fmla="*/ 28 w 32"/>
                  <a:gd name="T101" fmla="*/ 19 h 30"/>
                  <a:gd name="T102" fmla="*/ 30 w 32"/>
                  <a:gd name="T103" fmla="*/ 21 h 30"/>
                  <a:gd name="T104" fmla="*/ 27 w 32"/>
                  <a:gd name="T105" fmla="*/ 24 h 30"/>
                  <a:gd name="T106" fmla="*/ 25 w 32"/>
                  <a:gd name="T107" fmla="*/ 21 h 30"/>
                  <a:gd name="T108" fmla="*/ 25 w 32"/>
                  <a:gd name="T109" fmla="*/ 26 h 30"/>
                  <a:gd name="T110" fmla="*/ 29 w 32"/>
                  <a:gd name="T111" fmla="*/ 26 h 30"/>
                  <a:gd name="T112" fmla="*/ 29 w 32"/>
                  <a:gd name="T113" fmla="*/ 29 h 30"/>
                  <a:gd name="T114" fmla="*/ 25 w 32"/>
                  <a:gd name="T115"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 h="30">
                    <a:moveTo>
                      <a:pt x="2" y="3"/>
                    </a:moveTo>
                    <a:cubicBezTo>
                      <a:pt x="2" y="2"/>
                      <a:pt x="2" y="1"/>
                      <a:pt x="3" y="1"/>
                    </a:cubicBezTo>
                    <a:cubicBezTo>
                      <a:pt x="3" y="0"/>
                      <a:pt x="4" y="0"/>
                      <a:pt x="4" y="0"/>
                    </a:cubicBezTo>
                    <a:cubicBezTo>
                      <a:pt x="5" y="0"/>
                      <a:pt x="6" y="0"/>
                      <a:pt x="6" y="1"/>
                    </a:cubicBezTo>
                    <a:cubicBezTo>
                      <a:pt x="7" y="1"/>
                      <a:pt x="7" y="2"/>
                      <a:pt x="7" y="3"/>
                    </a:cubicBezTo>
                    <a:cubicBezTo>
                      <a:pt x="7" y="3"/>
                      <a:pt x="7" y="4"/>
                      <a:pt x="6" y="4"/>
                    </a:cubicBezTo>
                    <a:cubicBezTo>
                      <a:pt x="5" y="5"/>
                      <a:pt x="5" y="5"/>
                      <a:pt x="4" y="5"/>
                    </a:cubicBezTo>
                    <a:cubicBezTo>
                      <a:pt x="4" y="5"/>
                      <a:pt x="3" y="5"/>
                      <a:pt x="3" y="4"/>
                    </a:cubicBezTo>
                    <a:cubicBezTo>
                      <a:pt x="2" y="4"/>
                      <a:pt x="2" y="3"/>
                      <a:pt x="2" y="3"/>
                    </a:cubicBezTo>
                    <a:close/>
                    <a:moveTo>
                      <a:pt x="1" y="9"/>
                    </a:moveTo>
                    <a:cubicBezTo>
                      <a:pt x="2" y="8"/>
                      <a:pt x="2" y="8"/>
                      <a:pt x="2" y="7"/>
                    </a:cubicBezTo>
                    <a:cubicBezTo>
                      <a:pt x="3" y="7"/>
                      <a:pt x="3" y="6"/>
                      <a:pt x="4" y="6"/>
                    </a:cubicBezTo>
                    <a:cubicBezTo>
                      <a:pt x="5" y="6"/>
                      <a:pt x="5" y="7"/>
                      <a:pt x="6" y="7"/>
                    </a:cubicBezTo>
                    <a:cubicBezTo>
                      <a:pt x="6" y="8"/>
                      <a:pt x="6" y="8"/>
                      <a:pt x="6" y="9"/>
                    </a:cubicBezTo>
                    <a:cubicBezTo>
                      <a:pt x="6" y="9"/>
                      <a:pt x="6" y="10"/>
                      <a:pt x="6" y="11"/>
                    </a:cubicBezTo>
                    <a:cubicBezTo>
                      <a:pt x="5" y="11"/>
                      <a:pt x="4" y="11"/>
                      <a:pt x="4" y="11"/>
                    </a:cubicBezTo>
                    <a:cubicBezTo>
                      <a:pt x="3" y="11"/>
                      <a:pt x="2" y="11"/>
                      <a:pt x="2" y="11"/>
                    </a:cubicBezTo>
                    <a:cubicBezTo>
                      <a:pt x="2" y="10"/>
                      <a:pt x="1" y="9"/>
                      <a:pt x="1" y="9"/>
                    </a:cubicBezTo>
                    <a:close/>
                    <a:moveTo>
                      <a:pt x="1" y="15"/>
                    </a:moveTo>
                    <a:cubicBezTo>
                      <a:pt x="1" y="14"/>
                      <a:pt x="1" y="14"/>
                      <a:pt x="2" y="13"/>
                    </a:cubicBezTo>
                    <a:cubicBezTo>
                      <a:pt x="2" y="13"/>
                      <a:pt x="3" y="13"/>
                      <a:pt x="4" y="13"/>
                    </a:cubicBezTo>
                    <a:cubicBezTo>
                      <a:pt x="4" y="13"/>
                      <a:pt x="5" y="13"/>
                      <a:pt x="5" y="13"/>
                    </a:cubicBezTo>
                    <a:cubicBezTo>
                      <a:pt x="6" y="14"/>
                      <a:pt x="6" y="14"/>
                      <a:pt x="6" y="15"/>
                    </a:cubicBezTo>
                    <a:cubicBezTo>
                      <a:pt x="6" y="16"/>
                      <a:pt x="5" y="16"/>
                      <a:pt x="5" y="17"/>
                    </a:cubicBezTo>
                    <a:cubicBezTo>
                      <a:pt x="4" y="17"/>
                      <a:pt x="4" y="17"/>
                      <a:pt x="3" y="17"/>
                    </a:cubicBezTo>
                    <a:cubicBezTo>
                      <a:pt x="2" y="17"/>
                      <a:pt x="2" y="17"/>
                      <a:pt x="1" y="17"/>
                    </a:cubicBezTo>
                    <a:cubicBezTo>
                      <a:pt x="1" y="16"/>
                      <a:pt x="1" y="16"/>
                      <a:pt x="1" y="15"/>
                    </a:cubicBezTo>
                    <a:close/>
                    <a:moveTo>
                      <a:pt x="0" y="21"/>
                    </a:moveTo>
                    <a:cubicBezTo>
                      <a:pt x="0" y="21"/>
                      <a:pt x="1" y="20"/>
                      <a:pt x="1" y="20"/>
                    </a:cubicBezTo>
                    <a:cubicBezTo>
                      <a:pt x="2" y="19"/>
                      <a:pt x="2" y="19"/>
                      <a:pt x="3" y="19"/>
                    </a:cubicBezTo>
                    <a:cubicBezTo>
                      <a:pt x="4" y="19"/>
                      <a:pt x="4" y="19"/>
                      <a:pt x="5" y="20"/>
                    </a:cubicBezTo>
                    <a:cubicBezTo>
                      <a:pt x="5" y="20"/>
                      <a:pt x="5" y="21"/>
                      <a:pt x="5" y="21"/>
                    </a:cubicBezTo>
                    <a:cubicBezTo>
                      <a:pt x="5" y="22"/>
                      <a:pt x="5" y="23"/>
                      <a:pt x="4" y="23"/>
                    </a:cubicBezTo>
                    <a:cubicBezTo>
                      <a:pt x="4" y="23"/>
                      <a:pt x="3" y="24"/>
                      <a:pt x="2" y="24"/>
                    </a:cubicBezTo>
                    <a:cubicBezTo>
                      <a:pt x="2" y="24"/>
                      <a:pt x="1" y="23"/>
                      <a:pt x="1" y="23"/>
                    </a:cubicBezTo>
                    <a:cubicBezTo>
                      <a:pt x="0" y="23"/>
                      <a:pt x="0" y="22"/>
                      <a:pt x="0" y="21"/>
                    </a:cubicBezTo>
                    <a:close/>
                    <a:moveTo>
                      <a:pt x="0" y="27"/>
                    </a:moveTo>
                    <a:cubicBezTo>
                      <a:pt x="0" y="27"/>
                      <a:pt x="0" y="26"/>
                      <a:pt x="1" y="26"/>
                    </a:cubicBezTo>
                    <a:cubicBezTo>
                      <a:pt x="1" y="25"/>
                      <a:pt x="2" y="25"/>
                      <a:pt x="2" y="25"/>
                    </a:cubicBezTo>
                    <a:cubicBezTo>
                      <a:pt x="3" y="25"/>
                      <a:pt x="4" y="25"/>
                      <a:pt x="4" y="26"/>
                    </a:cubicBezTo>
                    <a:cubicBezTo>
                      <a:pt x="5" y="26"/>
                      <a:pt x="5" y="27"/>
                      <a:pt x="5" y="27"/>
                    </a:cubicBezTo>
                    <a:cubicBezTo>
                      <a:pt x="5" y="28"/>
                      <a:pt x="4" y="29"/>
                      <a:pt x="4" y="29"/>
                    </a:cubicBezTo>
                    <a:cubicBezTo>
                      <a:pt x="3" y="30"/>
                      <a:pt x="3" y="30"/>
                      <a:pt x="2" y="30"/>
                    </a:cubicBezTo>
                    <a:cubicBezTo>
                      <a:pt x="2" y="30"/>
                      <a:pt x="1" y="30"/>
                      <a:pt x="0" y="29"/>
                    </a:cubicBezTo>
                    <a:cubicBezTo>
                      <a:pt x="0" y="29"/>
                      <a:pt x="0" y="28"/>
                      <a:pt x="0" y="27"/>
                    </a:cubicBezTo>
                    <a:close/>
                    <a:moveTo>
                      <a:pt x="8" y="9"/>
                    </a:moveTo>
                    <a:cubicBezTo>
                      <a:pt x="8" y="8"/>
                      <a:pt x="8" y="8"/>
                      <a:pt x="9" y="7"/>
                    </a:cubicBezTo>
                    <a:cubicBezTo>
                      <a:pt x="9" y="7"/>
                      <a:pt x="10" y="6"/>
                      <a:pt x="10" y="6"/>
                    </a:cubicBezTo>
                    <a:cubicBezTo>
                      <a:pt x="11" y="6"/>
                      <a:pt x="12" y="7"/>
                      <a:pt x="12" y="7"/>
                    </a:cubicBezTo>
                    <a:cubicBezTo>
                      <a:pt x="13" y="8"/>
                      <a:pt x="13" y="8"/>
                      <a:pt x="13" y="9"/>
                    </a:cubicBezTo>
                    <a:cubicBezTo>
                      <a:pt x="13" y="9"/>
                      <a:pt x="12" y="10"/>
                      <a:pt x="12" y="11"/>
                    </a:cubicBezTo>
                    <a:cubicBezTo>
                      <a:pt x="11" y="11"/>
                      <a:pt x="11" y="11"/>
                      <a:pt x="10" y="11"/>
                    </a:cubicBezTo>
                    <a:cubicBezTo>
                      <a:pt x="9" y="11"/>
                      <a:pt x="9" y="11"/>
                      <a:pt x="8" y="11"/>
                    </a:cubicBezTo>
                    <a:cubicBezTo>
                      <a:pt x="8" y="10"/>
                      <a:pt x="8" y="9"/>
                      <a:pt x="8" y="9"/>
                    </a:cubicBezTo>
                    <a:close/>
                    <a:moveTo>
                      <a:pt x="13" y="15"/>
                    </a:moveTo>
                    <a:cubicBezTo>
                      <a:pt x="13" y="14"/>
                      <a:pt x="14" y="14"/>
                      <a:pt x="14" y="13"/>
                    </a:cubicBezTo>
                    <a:cubicBezTo>
                      <a:pt x="15" y="13"/>
                      <a:pt x="15" y="13"/>
                      <a:pt x="16" y="13"/>
                    </a:cubicBezTo>
                    <a:cubicBezTo>
                      <a:pt x="17" y="13"/>
                      <a:pt x="17" y="13"/>
                      <a:pt x="18" y="13"/>
                    </a:cubicBezTo>
                    <a:cubicBezTo>
                      <a:pt x="18" y="14"/>
                      <a:pt x="18" y="14"/>
                      <a:pt x="18" y="15"/>
                    </a:cubicBezTo>
                    <a:cubicBezTo>
                      <a:pt x="18" y="16"/>
                      <a:pt x="18" y="16"/>
                      <a:pt x="17" y="17"/>
                    </a:cubicBezTo>
                    <a:cubicBezTo>
                      <a:pt x="17" y="17"/>
                      <a:pt x="16" y="17"/>
                      <a:pt x="15" y="17"/>
                    </a:cubicBezTo>
                    <a:cubicBezTo>
                      <a:pt x="15" y="17"/>
                      <a:pt x="14" y="17"/>
                      <a:pt x="14" y="17"/>
                    </a:cubicBezTo>
                    <a:cubicBezTo>
                      <a:pt x="13" y="16"/>
                      <a:pt x="13" y="16"/>
                      <a:pt x="13" y="15"/>
                    </a:cubicBezTo>
                    <a:close/>
                    <a:moveTo>
                      <a:pt x="19" y="21"/>
                    </a:moveTo>
                    <a:cubicBezTo>
                      <a:pt x="19" y="21"/>
                      <a:pt x="19" y="20"/>
                      <a:pt x="20" y="20"/>
                    </a:cubicBezTo>
                    <a:cubicBezTo>
                      <a:pt x="20" y="19"/>
                      <a:pt x="21" y="19"/>
                      <a:pt x="22" y="19"/>
                    </a:cubicBezTo>
                    <a:cubicBezTo>
                      <a:pt x="22" y="19"/>
                      <a:pt x="23" y="19"/>
                      <a:pt x="23" y="20"/>
                    </a:cubicBezTo>
                    <a:cubicBezTo>
                      <a:pt x="24" y="20"/>
                      <a:pt x="24" y="21"/>
                      <a:pt x="24" y="21"/>
                    </a:cubicBezTo>
                    <a:cubicBezTo>
                      <a:pt x="24" y="22"/>
                      <a:pt x="23" y="23"/>
                      <a:pt x="23" y="23"/>
                    </a:cubicBezTo>
                    <a:cubicBezTo>
                      <a:pt x="22" y="23"/>
                      <a:pt x="22" y="24"/>
                      <a:pt x="21" y="24"/>
                    </a:cubicBezTo>
                    <a:cubicBezTo>
                      <a:pt x="20" y="24"/>
                      <a:pt x="20" y="23"/>
                      <a:pt x="19" y="23"/>
                    </a:cubicBezTo>
                    <a:cubicBezTo>
                      <a:pt x="19" y="23"/>
                      <a:pt x="19" y="22"/>
                      <a:pt x="19" y="21"/>
                    </a:cubicBezTo>
                    <a:close/>
                    <a:moveTo>
                      <a:pt x="27" y="3"/>
                    </a:moveTo>
                    <a:cubicBezTo>
                      <a:pt x="27" y="2"/>
                      <a:pt x="27" y="1"/>
                      <a:pt x="28" y="1"/>
                    </a:cubicBezTo>
                    <a:cubicBezTo>
                      <a:pt x="28" y="0"/>
                      <a:pt x="29" y="0"/>
                      <a:pt x="29" y="0"/>
                    </a:cubicBezTo>
                    <a:cubicBezTo>
                      <a:pt x="30" y="0"/>
                      <a:pt x="31" y="0"/>
                      <a:pt x="31" y="1"/>
                    </a:cubicBezTo>
                    <a:cubicBezTo>
                      <a:pt x="32" y="1"/>
                      <a:pt x="32" y="2"/>
                      <a:pt x="32" y="3"/>
                    </a:cubicBezTo>
                    <a:cubicBezTo>
                      <a:pt x="32" y="3"/>
                      <a:pt x="31" y="4"/>
                      <a:pt x="31" y="4"/>
                    </a:cubicBezTo>
                    <a:cubicBezTo>
                      <a:pt x="30" y="5"/>
                      <a:pt x="30" y="5"/>
                      <a:pt x="29" y="5"/>
                    </a:cubicBezTo>
                    <a:cubicBezTo>
                      <a:pt x="28" y="5"/>
                      <a:pt x="28" y="5"/>
                      <a:pt x="27" y="4"/>
                    </a:cubicBezTo>
                    <a:cubicBezTo>
                      <a:pt x="27" y="4"/>
                      <a:pt x="27" y="3"/>
                      <a:pt x="27" y="3"/>
                    </a:cubicBezTo>
                    <a:close/>
                    <a:moveTo>
                      <a:pt x="26" y="9"/>
                    </a:moveTo>
                    <a:cubicBezTo>
                      <a:pt x="26" y="8"/>
                      <a:pt x="27" y="8"/>
                      <a:pt x="27" y="7"/>
                    </a:cubicBezTo>
                    <a:cubicBezTo>
                      <a:pt x="28" y="7"/>
                      <a:pt x="28" y="6"/>
                      <a:pt x="29" y="6"/>
                    </a:cubicBezTo>
                    <a:cubicBezTo>
                      <a:pt x="30" y="6"/>
                      <a:pt x="30" y="7"/>
                      <a:pt x="31" y="7"/>
                    </a:cubicBezTo>
                    <a:cubicBezTo>
                      <a:pt x="31" y="8"/>
                      <a:pt x="31" y="8"/>
                      <a:pt x="31" y="9"/>
                    </a:cubicBezTo>
                    <a:cubicBezTo>
                      <a:pt x="31" y="9"/>
                      <a:pt x="31" y="10"/>
                      <a:pt x="30" y="11"/>
                    </a:cubicBezTo>
                    <a:cubicBezTo>
                      <a:pt x="30" y="11"/>
                      <a:pt x="29" y="11"/>
                      <a:pt x="29" y="11"/>
                    </a:cubicBezTo>
                    <a:cubicBezTo>
                      <a:pt x="28" y="11"/>
                      <a:pt x="27" y="11"/>
                      <a:pt x="27" y="11"/>
                    </a:cubicBezTo>
                    <a:cubicBezTo>
                      <a:pt x="26" y="10"/>
                      <a:pt x="26" y="9"/>
                      <a:pt x="26" y="9"/>
                    </a:cubicBezTo>
                    <a:close/>
                    <a:moveTo>
                      <a:pt x="26" y="15"/>
                    </a:moveTo>
                    <a:cubicBezTo>
                      <a:pt x="26" y="14"/>
                      <a:pt x="26" y="14"/>
                      <a:pt x="27" y="13"/>
                    </a:cubicBezTo>
                    <a:cubicBezTo>
                      <a:pt x="27" y="13"/>
                      <a:pt x="28" y="13"/>
                      <a:pt x="28" y="13"/>
                    </a:cubicBezTo>
                    <a:cubicBezTo>
                      <a:pt x="29" y="13"/>
                      <a:pt x="30" y="13"/>
                      <a:pt x="30" y="13"/>
                    </a:cubicBezTo>
                    <a:cubicBezTo>
                      <a:pt x="31" y="14"/>
                      <a:pt x="31" y="14"/>
                      <a:pt x="31" y="15"/>
                    </a:cubicBezTo>
                    <a:cubicBezTo>
                      <a:pt x="31" y="16"/>
                      <a:pt x="30" y="16"/>
                      <a:pt x="30" y="17"/>
                    </a:cubicBezTo>
                    <a:cubicBezTo>
                      <a:pt x="29" y="17"/>
                      <a:pt x="29" y="17"/>
                      <a:pt x="28" y="17"/>
                    </a:cubicBezTo>
                    <a:cubicBezTo>
                      <a:pt x="27" y="17"/>
                      <a:pt x="27" y="17"/>
                      <a:pt x="26" y="17"/>
                    </a:cubicBezTo>
                    <a:cubicBezTo>
                      <a:pt x="26" y="16"/>
                      <a:pt x="26" y="16"/>
                      <a:pt x="26" y="15"/>
                    </a:cubicBezTo>
                    <a:close/>
                    <a:moveTo>
                      <a:pt x="25" y="21"/>
                    </a:moveTo>
                    <a:cubicBezTo>
                      <a:pt x="25" y="21"/>
                      <a:pt x="25" y="20"/>
                      <a:pt x="26" y="20"/>
                    </a:cubicBezTo>
                    <a:cubicBezTo>
                      <a:pt x="27" y="19"/>
                      <a:pt x="27" y="19"/>
                      <a:pt x="28" y="19"/>
                    </a:cubicBezTo>
                    <a:cubicBezTo>
                      <a:pt x="28" y="19"/>
                      <a:pt x="29" y="19"/>
                      <a:pt x="29" y="20"/>
                    </a:cubicBezTo>
                    <a:cubicBezTo>
                      <a:pt x="30" y="20"/>
                      <a:pt x="30" y="21"/>
                      <a:pt x="30" y="21"/>
                    </a:cubicBezTo>
                    <a:cubicBezTo>
                      <a:pt x="30" y="22"/>
                      <a:pt x="30" y="23"/>
                      <a:pt x="29" y="23"/>
                    </a:cubicBezTo>
                    <a:cubicBezTo>
                      <a:pt x="29" y="23"/>
                      <a:pt x="28" y="24"/>
                      <a:pt x="27" y="24"/>
                    </a:cubicBezTo>
                    <a:cubicBezTo>
                      <a:pt x="27" y="24"/>
                      <a:pt x="26" y="23"/>
                      <a:pt x="26" y="23"/>
                    </a:cubicBezTo>
                    <a:cubicBezTo>
                      <a:pt x="25" y="23"/>
                      <a:pt x="25" y="22"/>
                      <a:pt x="25" y="21"/>
                    </a:cubicBezTo>
                    <a:close/>
                    <a:moveTo>
                      <a:pt x="25" y="27"/>
                    </a:moveTo>
                    <a:cubicBezTo>
                      <a:pt x="25" y="27"/>
                      <a:pt x="25" y="26"/>
                      <a:pt x="25" y="26"/>
                    </a:cubicBezTo>
                    <a:cubicBezTo>
                      <a:pt x="26" y="25"/>
                      <a:pt x="27" y="25"/>
                      <a:pt x="27" y="25"/>
                    </a:cubicBezTo>
                    <a:cubicBezTo>
                      <a:pt x="28" y="25"/>
                      <a:pt x="29" y="25"/>
                      <a:pt x="29" y="26"/>
                    </a:cubicBezTo>
                    <a:cubicBezTo>
                      <a:pt x="29" y="26"/>
                      <a:pt x="30" y="27"/>
                      <a:pt x="30" y="27"/>
                    </a:cubicBezTo>
                    <a:cubicBezTo>
                      <a:pt x="30" y="28"/>
                      <a:pt x="29" y="29"/>
                      <a:pt x="29" y="29"/>
                    </a:cubicBezTo>
                    <a:cubicBezTo>
                      <a:pt x="28" y="30"/>
                      <a:pt x="28" y="30"/>
                      <a:pt x="27" y="30"/>
                    </a:cubicBezTo>
                    <a:cubicBezTo>
                      <a:pt x="26" y="30"/>
                      <a:pt x="26" y="30"/>
                      <a:pt x="25" y="29"/>
                    </a:cubicBezTo>
                    <a:cubicBezTo>
                      <a:pt x="25" y="29"/>
                      <a:pt x="25" y="28"/>
                      <a:pt x="25" y="27"/>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sp>
          <p:nvSpPr>
            <p:cNvPr id="565" name="Rectangle 564"/>
            <p:cNvSpPr/>
            <p:nvPr/>
          </p:nvSpPr>
          <p:spPr>
            <a:xfrm>
              <a:off x="8932833" y="4823592"/>
              <a:ext cx="2468373" cy="997832"/>
            </a:xfrm>
            <a:prstGeom prst="rect">
              <a:avLst/>
            </a:prstGeom>
          </p:spPr>
          <p:txBody>
            <a:bodyPr wrap="square">
              <a:spAutoFit/>
            </a:bodyPr>
            <a:lstStyle/>
            <a:p>
              <a:pPr algn="ctr">
                <a:lnSpc>
                  <a:spcPct val="90000"/>
                </a:lnSpc>
                <a:spcAft>
                  <a:spcPts val="600"/>
                </a:spcAft>
              </a:pPr>
              <a:r>
                <a:rPr lang="en-US" sz="1599" b="1" dirty="0">
                  <a:gradFill>
                    <a:gsLst>
                      <a:gs pos="0">
                        <a:srgbClr val="00188F"/>
                      </a:gs>
                      <a:gs pos="100000">
                        <a:srgbClr val="00188F"/>
                      </a:gs>
                    </a:gsLst>
                    <a:lin ang="5400000" scaled="0"/>
                  </a:gradFill>
                </a:rPr>
                <a:t>Operations</a:t>
              </a:r>
              <a:r>
                <a:rPr lang="en-US" sz="1599" dirty="0">
                  <a:gradFill>
                    <a:gsLst>
                      <a:gs pos="2917">
                        <a:srgbClr val="505050"/>
                      </a:gs>
                      <a:gs pos="30000">
                        <a:srgbClr val="505050"/>
                      </a:gs>
                    </a:gsLst>
                    <a:lin ang="5400000" scaled="0"/>
                  </a:gradFill>
                </a:rPr>
                <a:t> automates deployment and monitors deployed apps from central repository</a:t>
              </a:r>
            </a:p>
          </p:txBody>
        </p:sp>
      </p:grpSp>
      <p:sp>
        <p:nvSpPr>
          <p:cNvPr id="312" name="Freeform 5"/>
          <p:cNvSpPr>
            <a:spLocks noChangeAspect="1" noEditPoints="1"/>
          </p:cNvSpPr>
          <p:nvPr/>
        </p:nvSpPr>
        <p:spPr bwMode="auto">
          <a:xfrm>
            <a:off x="4958274" y="1965122"/>
            <a:ext cx="1174825" cy="907353"/>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1">
              <a:lumMod val="85000"/>
            </a:schemeClr>
          </a:solidFill>
          <a:ln>
            <a:noFill/>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320" name="TextBox 319"/>
          <p:cNvSpPr txBox="1"/>
          <p:nvPr/>
        </p:nvSpPr>
        <p:spPr>
          <a:xfrm>
            <a:off x="4737098" y="2806989"/>
            <a:ext cx="2990441" cy="549685"/>
          </a:xfrm>
          <a:prstGeom prst="rect">
            <a:avLst/>
          </a:prstGeom>
          <a:noFill/>
        </p:spPr>
        <p:txBody>
          <a:bodyPr wrap="none" lIns="182854" tIns="146283" rIns="182854" bIns="146283" rtlCol="0">
            <a:spAutoFit/>
          </a:bodyPr>
          <a:lstStyle/>
          <a:p>
            <a:pPr>
              <a:lnSpc>
                <a:spcPct val="90000"/>
              </a:lnSpc>
              <a:spcAft>
                <a:spcPts val="600"/>
              </a:spcAft>
            </a:pPr>
            <a:r>
              <a:rPr lang="en-US" b="1" dirty="0">
                <a:solidFill>
                  <a:schemeClr val="bg1"/>
                </a:solidFill>
              </a:rPr>
              <a:t>Physical/Virtual Servers</a:t>
            </a:r>
          </a:p>
        </p:txBody>
      </p:sp>
      <p:sp>
        <p:nvSpPr>
          <p:cNvPr id="414" name="Freeform 5"/>
          <p:cNvSpPr>
            <a:spLocks noChangeAspect="1" noEditPoints="1"/>
          </p:cNvSpPr>
          <p:nvPr/>
        </p:nvSpPr>
        <p:spPr bwMode="auto">
          <a:xfrm>
            <a:off x="6183178" y="1960950"/>
            <a:ext cx="1174825" cy="907353"/>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1">
              <a:lumMod val="85000"/>
            </a:schemeClr>
          </a:solidFill>
          <a:ln>
            <a:noFill/>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nvGrpSpPr>
          <p:cNvPr id="27" name="Group 26"/>
          <p:cNvGrpSpPr/>
          <p:nvPr/>
        </p:nvGrpSpPr>
        <p:grpSpPr>
          <a:xfrm>
            <a:off x="3613953" y="4961199"/>
            <a:ext cx="1841401" cy="481740"/>
            <a:chOff x="3613583" y="4961406"/>
            <a:chExt cx="1841662" cy="481808"/>
          </a:xfrm>
        </p:grpSpPr>
        <p:cxnSp>
          <p:nvCxnSpPr>
            <p:cNvPr id="415" name="Straight Arrow Connector 414"/>
            <p:cNvCxnSpPr/>
            <p:nvPr/>
          </p:nvCxnSpPr>
          <p:spPr>
            <a:xfrm>
              <a:off x="3613583" y="4961406"/>
              <a:ext cx="1841662" cy="481808"/>
            </a:xfrm>
            <a:prstGeom prst="straightConnector1">
              <a:avLst/>
            </a:prstGeom>
            <a:ln w="28575">
              <a:solidFill>
                <a:schemeClr val="accent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16" name="Oval 68"/>
            <p:cNvSpPr>
              <a:spLocks noChangeArrowheads="1"/>
            </p:cNvSpPr>
            <p:nvPr/>
          </p:nvSpPr>
          <p:spPr bwMode="auto">
            <a:xfrm>
              <a:off x="4423417" y="5091580"/>
              <a:ext cx="221242" cy="221153"/>
            </a:xfrm>
            <a:prstGeom prst="rect">
              <a:avLst/>
            </a:prstGeom>
            <a:solidFill>
              <a:schemeClr val="accent1"/>
            </a:solidFill>
            <a:ln w="9525">
              <a:noFill/>
              <a:round/>
              <a:headEnd/>
              <a:tailEnd/>
            </a:ln>
          </p:spPr>
          <p:txBody>
            <a:bodyPr wrap="none" lIns="93228" tIns="46614" rIns="93228" bIns="46614" anchor="ctr"/>
            <a:lstStyle/>
            <a:p>
              <a:pPr algn="ctr"/>
              <a:r>
                <a:rPr lang="en-US" sz="1398" b="1" dirty="0">
                  <a:gradFill>
                    <a:gsLst>
                      <a:gs pos="66972">
                        <a:schemeClr val="bg1"/>
                      </a:gs>
                      <a:gs pos="43000">
                        <a:schemeClr val="bg1"/>
                      </a:gs>
                    </a:gsLst>
                    <a:lin ang="5400000" scaled="0"/>
                  </a:gradFill>
                </a:rPr>
                <a:t>1</a:t>
              </a:r>
            </a:p>
          </p:txBody>
        </p:sp>
      </p:grpSp>
      <p:grpSp>
        <p:nvGrpSpPr>
          <p:cNvPr id="29" name="Group 28"/>
          <p:cNvGrpSpPr/>
          <p:nvPr/>
        </p:nvGrpSpPr>
        <p:grpSpPr>
          <a:xfrm>
            <a:off x="6945447" y="4910783"/>
            <a:ext cx="1917308" cy="572521"/>
            <a:chOff x="6945550" y="4910984"/>
            <a:chExt cx="1917580" cy="572602"/>
          </a:xfrm>
        </p:grpSpPr>
        <p:cxnSp>
          <p:nvCxnSpPr>
            <p:cNvPr id="417" name="Straight Arrow Connector 416"/>
            <p:cNvCxnSpPr/>
            <p:nvPr/>
          </p:nvCxnSpPr>
          <p:spPr>
            <a:xfrm flipH="1">
              <a:off x="6945550" y="4910984"/>
              <a:ext cx="1917580" cy="572602"/>
            </a:xfrm>
            <a:prstGeom prst="straightConnector1">
              <a:avLst/>
            </a:prstGeom>
            <a:ln w="28575">
              <a:solidFill>
                <a:schemeClr val="accent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18" name="Oval 68"/>
            <p:cNvSpPr>
              <a:spLocks noChangeArrowheads="1"/>
            </p:cNvSpPr>
            <p:nvPr/>
          </p:nvSpPr>
          <p:spPr bwMode="auto">
            <a:xfrm>
              <a:off x="7848663" y="5056352"/>
              <a:ext cx="221242" cy="221153"/>
            </a:xfrm>
            <a:prstGeom prst="rect">
              <a:avLst/>
            </a:prstGeom>
            <a:solidFill>
              <a:schemeClr val="accent1"/>
            </a:solidFill>
            <a:ln w="9525">
              <a:noFill/>
              <a:round/>
              <a:headEnd/>
              <a:tailEnd/>
            </a:ln>
          </p:spPr>
          <p:txBody>
            <a:bodyPr wrap="none" lIns="93228" tIns="46614" rIns="93228" bIns="46614" anchor="ctr"/>
            <a:lstStyle/>
            <a:p>
              <a:pPr algn="ctr"/>
              <a:r>
                <a:rPr lang="en-US" sz="1398" b="1" dirty="0">
                  <a:gradFill>
                    <a:gsLst>
                      <a:gs pos="66972">
                        <a:schemeClr val="bg1"/>
                      </a:gs>
                      <a:gs pos="43000">
                        <a:schemeClr val="bg1"/>
                      </a:gs>
                    </a:gsLst>
                    <a:lin ang="5400000" scaled="0"/>
                  </a:gradFill>
                </a:rPr>
                <a:t>2</a:t>
              </a:r>
            </a:p>
          </p:txBody>
        </p:sp>
      </p:grpSp>
      <p:grpSp>
        <p:nvGrpSpPr>
          <p:cNvPr id="31" name="Group 30"/>
          <p:cNvGrpSpPr/>
          <p:nvPr/>
        </p:nvGrpSpPr>
        <p:grpSpPr>
          <a:xfrm>
            <a:off x="7515854" y="2646558"/>
            <a:ext cx="1159861" cy="287089"/>
            <a:chOff x="7516038" y="2646436"/>
            <a:chExt cx="1160026" cy="287129"/>
          </a:xfrm>
        </p:grpSpPr>
        <p:cxnSp>
          <p:nvCxnSpPr>
            <p:cNvPr id="422" name="Straight Arrow Connector 421"/>
            <p:cNvCxnSpPr/>
            <p:nvPr/>
          </p:nvCxnSpPr>
          <p:spPr>
            <a:xfrm flipH="1" flipV="1">
              <a:off x="7516038" y="2646436"/>
              <a:ext cx="1160026" cy="287129"/>
            </a:xfrm>
            <a:prstGeom prst="straightConnector1">
              <a:avLst/>
            </a:prstGeom>
            <a:ln w="28575">
              <a:solidFill>
                <a:schemeClr val="accent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21" name="Oval 68"/>
            <p:cNvSpPr>
              <a:spLocks noChangeArrowheads="1"/>
            </p:cNvSpPr>
            <p:nvPr/>
          </p:nvSpPr>
          <p:spPr bwMode="auto">
            <a:xfrm>
              <a:off x="7987061" y="2700308"/>
              <a:ext cx="221242" cy="221153"/>
            </a:xfrm>
            <a:prstGeom prst="rect">
              <a:avLst/>
            </a:prstGeom>
            <a:solidFill>
              <a:schemeClr val="accent1"/>
            </a:solidFill>
            <a:ln w="9525">
              <a:noFill/>
              <a:round/>
              <a:headEnd/>
              <a:tailEnd/>
            </a:ln>
          </p:spPr>
          <p:txBody>
            <a:bodyPr wrap="none" lIns="93228" tIns="46614" rIns="93228" bIns="46614" anchor="ctr"/>
            <a:lstStyle/>
            <a:p>
              <a:pPr algn="ctr"/>
              <a:r>
                <a:rPr lang="en-US" sz="1398" b="1" dirty="0">
                  <a:gradFill>
                    <a:gsLst>
                      <a:gs pos="66972">
                        <a:schemeClr val="bg1"/>
                      </a:gs>
                      <a:gs pos="43000">
                        <a:schemeClr val="bg1"/>
                      </a:gs>
                    </a:gsLst>
                    <a:lin ang="5400000" scaled="0"/>
                  </a:gradFill>
                </a:rPr>
                <a:t>2</a:t>
              </a:r>
            </a:p>
          </p:txBody>
        </p:sp>
      </p:grpSp>
      <p:grpSp>
        <p:nvGrpSpPr>
          <p:cNvPr id="492" name="Group 491"/>
          <p:cNvGrpSpPr/>
          <p:nvPr/>
        </p:nvGrpSpPr>
        <p:grpSpPr>
          <a:xfrm>
            <a:off x="3619285" y="3510976"/>
            <a:ext cx="4942154" cy="221122"/>
            <a:chOff x="6969700" y="5010124"/>
            <a:chExt cx="4942855" cy="221153"/>
          </a:xfrm>
        </p:grpSpPr>
        <p:cxnSp>
          <p:nvCxnSpPr>
            <p:cNvPr id="493" name="Straight Arrow Connector 492"/>
            <p:cNvCxnSpPr/>
            <p:nvPr/>
          </p:nvCxnSpPr>
          <p:spPr>
            <a:xfrm flipH="1">
              <a:off x="6969700" y="5127220"/>
              <a:ext cx="4942855" cy="3933"/>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94" name="Oval 68"/>
            <p:cNvSpPr>
              <a:spLocks noChangeArrowheads="1"/>
            </p:cNvSpPr>
            <p:nvPr/>
          </p:nvSpPr>
          <p:spPr bwMode="auto">
            <a:xfrm>
              <a:off x="9476907" y="5010124"/>
              <a:ext cx="221242" cy="221153"/>
            </a:xfrm>
            <a:prstGeom prst="rect">
              <a:avLst/>
            </a:prstGeom>
            <a:solidFill>
              <a:schemeClr val="accent1"/>
            </a:solidFill>
            <a:ln w="9525">
              <a:noFill/>
              <a:round/>
              <a:headEnd/>
              <a:tailEnd/>
            </a:ln>
          </p:spPr>
          <p:txBody>
            <a:bodyPr wrap="none" lIns="93228" tIns="46614" rIns="93228" bIns="46614" anchor="ctr"/>
            <a:lstStyle/>
            <a:p>
              <a:pPr algn="ctr"/>
              <a:r>
                <a:rPr lang="en-US" sz="1398" b="1" dirty="0">
                  <a:gradFill>
                    <a:gsLst>
                      <a:gs pos="66972">
                        <a:schemeClr val="bg1"/>
                      </a:gs>
                      <a:gs pos="43000">
                        <a:schemeClr val="bg1"/>
                      </a:gs>
                    </a:gsLst>
                    <a:lin ang="5400000" scaled="0"/>
                  </a:gradFill>
                </a:rPr>
                <a:t>3</a:t>
              </a:r>
            </a:p>
          </p:txBody>
        </p:sp>
      </p:grpSp>
      <p:sp>
        <p:nvSpPr>
          <p:cNvPr id="496" name="Rectangle 495"/>
          <p:cNvSpPr/>
          <p:nvPr/>
        </p:nvSpPr>
        <p:spPr>
          <a:xfrm>
            <a:off x="4254618" y="3768741"/>
            <a:ext cx="4019387" cy="545931"/>
          </a:xfrm>
          <a:prstGeom prst="rect">
            <a:avLst/>
          </a:prstGeom>
        </p:spPr>
        <p:txBody>
          <a:bodyPr wrap="square">
            <a:spAutoFit/>
          </a:bodyPr>
          <a:lstStyle/>
          <a:p>
            <a:pPr>
              <a:lnSpc>
                <a:spcPct val="90000"/>
              </a:lnSpc>
              <a:spcAft>
                <a:spcPts val="600"/>
              </a:spcAft>
            </a:pPr>
            <a:r>
              <a:rPr lang="en-US" sz="1599" b="1" dirty="0">
                <a:gradFill>
                  <a:gsLst>
                    <a:gs pos="0">
                      <a:srgbClr val="00188F"/>
                    </a:gs>
                    <a:gs pos="100000">
                      <a:srgbClr val="00188F"/>
                    </a:gs>
                  </a:gsLst>
                  <a:lin ang="5400000" scaled="0"/>
                </a:gradFill>
              </a:rPr>
              <a:t>Operations</a:t>
            </a:r>
            <a:r>
              <a:rPr lang="en-US" sz="1599" dirty="0">
                <a:gradFill>
                  <a:gsLst>
                    <a:gs pos="2917">
                      <a:srgbClr val="505050"/>
                    </a:gs>
                    <a:gs pos="30000">
                      <a:srgbClr val="505050"/>
                    </a:gs>
                  </a:gsLst>
                  <a:lin ang="5400000" scaled="0"/>
                </a:gradFill>
              </a:rPr>
              <a:t> collaborates with </a:t>
            </a:r>
            <a:r>
              <a:rPr lang="en-US" sz="1599" b="1" dirty="0">
                <a:gradFill>
                  <a:gsLst>
                    <a:gs pos="0">
                      <a:srgbClr val="00188F"/>
                    </a:gs>
                    <a:gs pos="100000">
                      <a:srgbClr val="00188F"/>
                    </a:gs>
                  </a:gsLst>
                  <a:lin ang="5400000" scaled="0"/>
                </a:gradFill>
              </a:rPr>
              <a:t>developers</a:t>
            </a:r>
            <a:r>
              <a:rPr lang="en-US" sz="1599" dirty="0">
                <a:gradFill>
                  <a:gsLst>
                    <a:gs pos="2917">
                      <a:srgbClr val="505050"/>
                    </a:gs>
                    <a:gs pos="30000">
                      <a:srgbClr val="505050"/>
                    </a:gs>
                  </a:gsLst>
                  <a:lin ang="5400000" scaled="0"/>
                </a:gradFill>
              </a:rPr>
              <a:t> to provide app metrics and insights</a:t>
            </a:r>
          </a:p>
        </p:txBody>
      </p:sp>
      <p:grpSp>
        <p:nvGrpSpPr>
          <p:cNvPr id="497" name="Group 496"/>
          <p:cNvGrpSpPr/>
          <p:nvPr/>
        </p:nvGrpSpPr>
        <p:grpSpPr>
          <a:xfrm rot="17911915">
            <a:off x="609391" y="2869849"/>
            <a:ext cx="818650" cy="613483"/>
            <a:chOff x="5690188" y="2800883"/>
            <a:chExt cx="799207" cy="731153"/>
          </a:xfrm>
          <a:solidFill>
            <a:schemeClr val="accent1"/>
          </a:solidFill>
        </p:grpSpPr>
        <p:sp>
          <p:nvSpPr>
            <p:cNvPr id="498" name="Block Arc 497"/>
            <p:cNvSpPr/>
            <p:nvPr/>
          </p:nvSpPr>
          <p:spPr bwMode="auto">
            <a:xfrm rot="7725774">
              <a:off x="5747914" y="2790556"/>
              <a:ext cx="731153" cy="751808"/>
            </a:xfrm>
            <a:prstGeom prst="blockArc">
              <a:avLst>
                <a:gd name="adj1" fmla="val 4105831"/>
                <a:gd name="adj2" fmla="val 16706539"/>
                <a:gd name="adj3" fmla="val 1167"/>
              </a:avLst>
            </a:prstGeom>
            <a:grp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13561" fontAlgn="base">
                <a:lnSpc>
                  <a:spcPct val="90000"/>
                </a:lnSpc>
                <a:spcBef>
                  <a:spcPct val="0"/>
                </a:spcBef>
                <a:spcAft>
                  <a:spcPct val="0"/>
                </a:spcAft>
              </a:pPr>
              <a:endParaRPr lang="en-US" sz="1999" spc="-50" dirty="0">
                <a:gradFill>
                  <a:gsLst>
                    <a:gs pos="1250">
                      <a:schemeClr val="bg1"/>
                    </a:gs>
                    <a:gs pos="10417">
                      <a:schemeClr val="bg1"/>
                    </a:gs>
                  </a:gsLst>
                  <a:lin ang="5400000" scaled="0"/>
                </a:gradFill>
              </a:endParaRPr>
            </a:p>
          </p:txBody>
        </p:sp>
        <p:sp>
          <p:nvSpPr>
            <p:cNvPr id="499" name="Isosceles Triangle 498"/>
            <p:cNvSpPr/>
            <p:nvPr/>
          </p:nvSpPr>
          <p:spPr bwMode="auto">
            <a:xfrm rot="700520" flipV="1">
              <a:off x="5690188" y="3003791"/>
              <a:ext cx="149095" cy="136402"/>
            </a:xfrm>
            <a:prstGeom prst="triangle">
              <a:avLst/>
            </a:prstGeom>
            <a:grp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13561" fontAlgn="base">
                <a:lnSpc>
                  <a:spcPct val="90000"/>
                </a:lnSpc>
                <a:spcBef>
                  <a:spcPct val="0"/>
                </a:spcBef>
                <a:spcAft>
                  <a:spcPct val="0"/>
                </a:spcAft>
              </a:pPr>
              <a:endParaRPr lang="en-US" sz="1999" spc="-50" dirty="0">
                <a:gradFill>
                  <a:gsLst>
                    <a:gs pos="1250">
                      <a:schemeClr val="bg1"/>
                    </a:gs>
                    <a:gs pos="10417">
                      <a:schemeClr val="bg1"/>
                    </a:gs>
                  </a:gsLst>
                  <a:lin ang="5400000" scaled="0"/>
                </a:gradFill>
              </a:endParaRPr>
            </a:p>
          </p:txBody>
        </p:sp>
      </p:grpSp>
      <p:sp>
        <p:nvSpPr>
          <p:cNvPr id="500" name="Rectangle 499"/>
          <p:cNvSpPr/>
          <p:nvPr/>
        </p:nvSpPr>
        <p:spPr>
          <a:xfrm>
            <a:off x="510612" y="2060521"/>
            <a:ext cx="2982789" cy="535275"/>
          </a:xfrm>
          <a:prstGeom prst="rect">
            <a:avLst/>
          </a:prstGeom>
        </p:spPr>
        <p:txBody>
          <a:bodyPr wrap="square">
            <a:spAutoFit/>
          </a:bodyPr>
          <a:lstStyle/>
          <a:p>
            <a:pPr>
              <a:lnSpc>
                <a:spcPct val="90000"/>
              </a:lnSpc>
              <a:spcAft>
                <a:spcPts val="600"/>
              </a:spcAft>
            </a:pPr>
            <a:r>
              <a:rPr lang="en-US" sz="1599" b="1" dirty="0">
                <a:gradFill>
                  <a:gsLst>
                    <a:gs pos="0">
                      <a:srgbClr val="00188F"/>
                    </a:gs>
                    <a:gs pos="100000">
                      <a:srgbClr val="00188F"/>
                    </a:gs>
                  </a:gsLst>
                  <a:lin ang="5400000" scaled="0"/>
                </a:gradFill>
              </a:rPr>
              <a:t>Developers</a:t>
            </a:r>
            <a:r>
              <a:rPr lang="en-US" sz="1599" b="1" dirty="0">
                <a:solidFill>
                  <a:srgbClr val="00188F"/>
                </a:solidFill>
              </a:rPr>
              <a:t> </a:t>
            </a:r>
            <a:r>
              <a:rPr lang="en-US" sz="1599" dirty="0">
                <a:gradFill>
                  <a:gsLst>
                    <a:gs pos="2917">
                      <a:srgbClr val="505050"/>
                    </a:gs>
                    <a:gs pos="30000">
                      <a:srgbClr val="505050"/>
                    </a:gs>
                  </a:gsLst>
                  <a:lin ang="5400000" scaled="0"/>
                </a:gradFill>
              </a:rPr>
              <a:t>update</a:t>
            </a:r>
            <a:r>
              <a:rPr lang="en-US" sz="1599">
                <a:gradFill>
                  <a:gsLst>
                    <a:gs pos="2917">
                      <a:srgbClr val="505050"/>
                    </a:gs>
                    <a:gs pos="30000">
                      <a:srgbClr val="505050"/>
                    </a:gs>
                  </a:gsLst>
                  <a:lin ang="5400000" scaled="0"/>
                </a:gradFill>
              </a:rPr>
              <a:t>, iterate</a:t>
            </a:r>
            <a:r>
              <a:rPr lang="en-US" sz="1599" dirty="0">
                <a:gradFill>
                  <a:gsLst>
                    <a:gs pos="2917">
                      <a:srgbClr val="505050"/>
                    </a:gs>
                    <a:gs pos="30000">
                      <a:srgbClr val="505050"/>
                    </a:gs>
                  </a:gsLst>
                  <a:lin ang="5400000" scaled="0"/>
                </a:gradFill>
              </a:rPr>
              <a:t>,</a:t>
            </a:r>
            <a:r>
              <a:rPr lang="en-US" sz="1599">
                <a:gradFill>
                  <a:gsLst>
                    <a:gs pos="2917">
                      <a:srgbClr val="505050"/>
                    </a:gs>
                    <a:gs pos="30000">
                      <a:srgbClr val="505050"/>
                    </a:gs>
                  </a:gsLst>
                  <a:lin ang="5400000" scaled="0"/>
                </a:gradFill>
              </a:rPr>
              <a:t> </a:t>
            </a:r>
            <a:r>
              <a:rPr lang="en-US" sz="1599" dirty="0">
                <a:gradFill>
                  <a:gsLst>
                    <a:gs pos="2917">
                      <a:srgbClr val="505050"/>
                    </a:gs>
                    <a:gs pos="30000">
                      <a:srgbClr val="505050"/>
                    </a:gs>
                  </a:gsLst>
                  <a:lin ang="5400000" scaled="0"/>
                </a:gradFill>
              </a:rPr>
              <a:t>and deploy updated containers</a:t>
            </a:r>
          </a:p>
        </p:txBody>
      </p:sp>
      <p:grpSp>
        <p:nvGrpSpPr>
          <p:cNvPr id="7" name="Group 6"/>
          <p:cNvGrpSpPr/>
          <p:nvPr/>
        </p:nvGrpSpPr>
        <p:grpSpPr>
          <a:xfrm>
            <a:off x="5200224" y="2235636"/>
            <a:ext cx="316675" cy="309483"/>
            <a:chOff x="5200079" y="2131930"/>
            <a:chExt cx="316720" cy="309527"/>
          </a:xfrm>
        </p:grpSpPr>
        <p:grpSp>
          <p:nvGrpSpPr>
            <p:cNvPr id="508" name="Group 507"/>
            <p:cNvGrpSpPr/>
            <p:nvPr/>
          </p:nvGrpSpPr>
          <p:grpSpPr>
            <a:xfrm>
              <a:off x="5248872" y="2165172"/>
              <a:ext cx="219134" cy="245915"/>
              <a:chOff x="2304394" y="2806764"/>
              <a:chExt cx="203894" cy="228812"/>
            </a:xfrm>
            <a:solidFill>
              <a:srgbClr val="00188F"/>
            </a:solidFill>
          </p:grpSpPr>
          <p:sp>
            <p:nvSpPr>
              <p:cNvPr id="515"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516"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517"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509" name="Rounded Rectangle 508"/>
            <p:cNvSpPr/>
            <p:nvPr/>
          </p:nvSpPr>
          <p:spPr bwMode="auto">
            <a:xfrm>
              <a:off x="5200079" y="2131930"/>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p:cNvGrpSpPr/>
          <p:nvPr/>
        </p:nvGrpSpPr>
        <p:grpSpPr>
          <a:xfrm>
            <a:off x="5574475" y="2235636"/>
            <a:ext cx="316675" cy="309483"/>
            <a:chOff x="5574383" y="2131930"/>
            <a:chExt cx="316720" cy="309527"/>
          </a:xfrm>
        </p:grpSpPr>
        <p:grpSp>
          <p:nvGrpSpPr>
            <p:cNvPr id="510" name="Group 509"/>
            <p:cNvGrpSpPr/>
            <p:nvPr/>
          </p:nvGrpSpPr>
          <p:grpSpPr>
            <a:xfrm>
              <a:off x="5623176" y="2165172"/>
              <a:ext cx="219134" cy="245915"/>
              <a:chOff x="2304394" y="2806764"/>
              <a:chExt cx="203894" cy="228812"/>
            </a:xfrm>
            <a:solidFill>
              <a:srgbClr val="00188F"/>
            </a:solidFill>
          </p:grpSpPr>
          <p:sp>
            <p:nvSpPr>
              <p:cNvPr id="51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51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51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511" name="Rounded Rectangle 510"/>
            <p:cNvSpPr/>
            <p:nvPr/>
          </p:nvSpPr>
          <p:spPr bwMode="auto">
            <a:xfrm>
              <a:off x="5574383" y="2131930"/>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4" name="Group 13"/>
          <p:cNvGrpSpPr/>
          <p:nvPr/>
        </p:nvGrpSpPr>
        <p:grpSpPr>
          <a:xfrm>
            <a:off x="6425127" y="2235636"/>
            <a:ext cx="316675" cy="309483"/>
            <a:chOff x="6425157" y="2131930"/>
            <a:chExt cx="316720" cy="309527"/>
          </a:xfrm>
        </p:grpSpPr>
        <p:grpSp>
          <p:nvGrpSpPr>
            <p:cNvPr id="519" name="Group 518"/>
            <p:cNvGrpSpPr/>
            <p:nvPr/>
          </p:nvGrpSpPr>
          <p:grpSpPr>
            <a:xfrm>
              <a:off x="6473950" y="2165172"/>
              <a:ext cx="219134" cy="245915"/>
              <a:chOff x="2304394" y="2806764"/>
              <a:chExt cx="203894" cy="228812"/>
            </a:xfrm>
            <a:solidFill>
              <a:srgbClr val="00188F"/>
            </a:solidFill>
          </p:grpSpPr>
          <p:sp>
            <p:nvSpPr>
              <p:cNvPr id="526"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527"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528"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520" name="Rounded Rectangle 519"/>
            <p:cNvSpPr/>
            <p:nvPr/>
          </p:nvSpPr>
          <p:spPr bwMode="auto">
            <a:xfrm>
              <a:off x="6425157" y="2131930"/>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 name="Group 14"/>
          <p:cNvGrpSpPr/>
          <p:nvPr/>
        </p:nvGrpSpPr>
        <p:grpSpPr>
          <a:xfrm>
            <a:off x="6799378" y="2235636"/>
            <a:ext cx="316675" cy="309483"/>
            <a:chOff x="6799461" y="2131930"/>
            <a:chExt cx="316720" cy="309527"/>
          </a:xfrm>
        </p:grpSpPr>
        <p:grpSp>
          <p:nvGrpSpPr>
            <p:cNvPr id="521" name="Group 520"/>
            <p:cNvGrpSpPr/>
            <p:nvPr/>
          </p:nvGrpSpPr>
          <p:grpSpPr>
            <a:xfrm>
              <a:off x="6848254" y="2165172"/>
              <a:ext cx="219134" cy="245915"/>
              <a:chOff x="2304394" y="2806764"/>
              <a:chExt cx="203894" cy="228812"/>
            </a:xfrm>
            <a:solidFill>
              <a:srgbClr val="00188F"/>
            </a:solidFill>
          </p:grpSpPr>
          <p:sp>
            <p:nvSpPr>
              <p:cNvPr id="52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52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52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522" name="Rounded Rectangle 521"/>
            <p:cNvSpPr/>
            <p:nvPr/>
          </p:nvSpPr>
          <p:spPr bwMode="auto">
            <a:xfrm>
              <a:off x="6799461" y="2131930"/>
              <a:ext cx="316720" cy="30952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7" name="Group 36"/>
          <p:cNvGrpSpPr/>
          <p:nvPr/>
        </p:nvGrpSpPr>
        <p:grpSpPr>
          <a:xfrm>
            <a:off x="5877196" y="5309361"/>
            <a:ext cx="316675" cy="309483"/>
            <a:chOff x="2922559" y="6145713"/>
            <a:chExt cx="316720" cy="309527"/>
          </a:xfrm>
        </p:grpSpPr>
        <p:grpSp>
          <p:nvGrpSpPr>
            <p:cNvPr id="541" name="Group 540"/>
            <p:cNvGrpSpPr/>
            <p:nvPr/>
          </p:nvGrpSpPr>
          <p:grpSpPr>
            <a:xfrm>
              <a:off x="2971352" y="6178955"/>
              <a:ext cx="219134" cy="245915"/>
              <a:chOff x="2304394" y="2806764"/>
              <a:chExt cx="203894" cy="228812"/>
            </a:xfrm>
            <a:solidFill>
              <a:srgbClr val="008272"/>
            </a:solidFill>
          </p:grpSpPr>
          <p:sp>
            <p:nvSpPr>
              <p:cNvPr id="548"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BCF2"/>
              </a:solid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549"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BCF2"/>
              </a:solid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550"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BCF2"/>
              </a:solidFill>
              <a:ln w="9525">
                <a:no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542" name="Rounded Rectangle 541"/>
            <p:cNvSpPr/>
            <p:nvPr/>
          </p:nvSpPr>
          <p:spPr bwMode="auto">
            <a:xfrm>
              <a:off x="2922559" y="6145713"/>
              <a:ext cx="316720" cy="309527"/>
            </a:xfrm>
            <a:prstGeom prst="roundRect">
              <a:avLst/>
            </a:prstGeom>
            <a:no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51" name="Group 550"/>
          <p:cNvGrpSpPr/>
          <p:nvPr/>
        </p:nvGrpSpPr>
        <p:grpSpPr>
          <a:xfrm>
            <a:off x="5200356" y="2234696"/>
            <a:ext cx="316675" cy="309483"/>
            <a:chOff x="2922559" y="6145713"/>
            <a:chExt cx="316720" cy="309527"/>
          </a:xfrm>
        </p:grpSpPr>
        <p:grpSp>
          <p:nvGrpSpPr>
            <p:cNvPr id="552" name="Group 551"/>
            <p:cNvGrpSpPr/>
            <p:nvPr/>
          </p:nvGrpSpPr>
          <p:grpSpPr>
            <a:xfrm>
              <a:off x="2971352" y="6178955"/>
              <a:ext cx="219134" cy="245915"/>
              <a:chOff x="2304394" y="2806764"/>
              <a:chExt cx="203894" cy="228812"/>
            </a:xfrm>
            <a:solidFill>
              <a:srgbClr val="008272"/>
            </a:solidFill>
          </p:grpSpPr>
          <p:sp>
            <p:nvSpPr>
              <p:cNvPr id="55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BCF2"/>
              </a:solidFill>
              <a:ln w="9525">
                <a:solidFill>
                  <a:srgbClr val="00BCF2"/>
                </a:solid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55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BCF2"/>
              </a:solidFill>
              <a:ln w="9525">
                <a:solidFill>
                  <a:srgbClr val="00BCF2"/>
                </a:solid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55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BCF2"/>
              </a:solidFill>
              <a:ln w="9525">
                <a:solidFill>
                  <a:srgbClr val="00BCF2"/>
                </a:solid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555" name="Rounded Rectangle 554"/>
            <p:cNvSpPr/>
            <p:nvPr/>
          </p:nvSpPr>
          <p:spPr bwMode="auto">
            <a:xfrm>
              <a:off x="2922559" y="6145713"/>
              <a:ext cx="316720" cy="309527"/>
            </a:xfrm>
            <a:prstGeom prst="roundRect">
              <a:avLst/>
            </a:prstGeom>
            <a:no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0" name="Group 559"/>
          <p:cNvGrpSpPr/>
          <p:nvPr/>
        </p:nvGrpSpPr>
        <p:grpSpPr>
          <a:xfrm>
            <a:off x="6428175" y="2235636"/>
            <a:ext cx="316675" cy="309483"/>
            <a:chOff x="2922559" y="6145713"/>
            <a:chExt cx="316720" cy="309527"/>
          </a:xfrm>
        </p:grpSpPr>
        <p:grpSp>
          <p:nvGrpSpPr>
            <p:cNvPr id="574" name="Group 573"/>
            <p:cNvGrpSpPr/>
            <p:nvPr/>
          </p:nvGrpSpPr>
          <p:grpSpPr>
            <a:xfrm>
              <a:off x="2971352" y="6178955"/>
              <a:ext cx="219134" cy="245915"/>
              <a:chOff x="2304394" y="2806764"/>
              <a:chExt cx="203894" cy="228812"/>
            </a:xfrm>
            <a:solidFill>
              <a:srgbClr val="008272"/>
            </a:solidFill>
          </p:grpSpPr>
          <p:sp>
            <p:nvSpPr>
              <p:cNvPr id="576"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BCF2"/>
              </a:solidFill>
              <a:ln w="9525">
                <a:solidFill>
                  <a:srgbClr val="00BCF2"/>
                </a:solid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577"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BCF2"/>
              </a:solidFill>
              <a:ln w="9525">
                <a:solidFill>
                  <a:srgbClr val="00BCF2"/>
                </a:solid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578"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BCF2"/>
              </a:solidFill>
              <a:ln w="9525">
                <a:solidFill>
                  <a:srgbClr val="00BCF2"/>
                </a:solidFill>
                <a:round/>
                <a:headEnd/>
                <a:tailEnd/>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575" name="Rounded Rectangle 574"/>
            <p:cNvSpPr/>
            <p:nvPr/>
          </p:nvSpPr>
          <p:spPr bwMode="auto">
            <a:xfrm>
              <a:off x="2922559" y="6145713"/>
              <a:ext cx="316720" cy="309527"/>
            </a:xfrm>
            <a:prstGeom prst="roundRect">
              <a:avLst/>
            </a:prstGeom>
            <a:no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8" name="Group 37"/>
          <p:cNvGrpSpPr/>
          <p:nvPr/>
        </p:nvGrpSpPr>
        <p:grpSpPr>
          <a:xfrm>
            <a:off x="1005124" y="3475161"/>
            <a:ext cx="457413" cy="447024"/>
            <a:chOff x="160801" y="4317457"/>
            <a:chExt cx="457478" cy="447088"/>
          </a:xfrm>
        </p:grpSpPr>
        <p:sp>
          <p:nvSpPr>
            <p:cNvPr id="581" name="Rounded Rectangle 580"/>
            <p:cNvSpPr/>
            <p:nvPr/>
          </p:nvSpPr>
          <p:spPr bwMode="auto">
            <a:xfrm>
              <a:off x="160801" y="4317457"/>
              <a:ext cx="457478" cy="447088"/>
            </a:xfrm>
            <a:prstGeom prst="roundRect">
              <a:avLst/>
            </a:prstGeom>
            <a:no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80" name="Group 579"/>
            <p:cNvGrpSpPr/>
            <p:nvPr/>
          </p:nvGrpSpPr>
          <p:grpSpPr>
            <a:xfrm>
              <a:off x="241006" y="4365473"/>
              <a:ext cx="316523" cy="355206"/>
              <a:chOff x="2304394" y="2806764"/>
              <a:chExt cx="203894" cy="228812"/>
            </a:xfrm>
            <a:solidFill>
              <a:srgbClr val="00188F"/>
            </a:solidFill>
          </p:grpSpPr>
          <p:sp>
            <p:nvSpPr>
              <p:cNvPr id="58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58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58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grpSp>
    </p:spTree>
    <p:extLst>
      <p:ext uri="{BB962C8B-B14F-4D97-AF65-F5344CB8AC3E}">
        <p14:creationId xmlns:p14="http://schemas.microsoft.com/office/powerpoint/2010/main" val="13089110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0"/>
                                        </p:tgtEl>
                                        <p:attrNameLst>
                                          <p:attrName>style.visibility</p:attrName>
                                        </p:attrNameLst>
                                      </p:cBhvr>
                                      <p:to>
                                        <p:strVal val="visible"/>
                                      </p:to>
                                    </p:set>
                                    <p:animEffect transition="in" filter="fade">
                                      <p:cBhvr>
                                        <p:cTn id="10" dur="500"/>
                                        <p:tgtEl>
                                          <p:spTgt spid="260"/>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31"/>
                                        </p:tgtEl>
                                        <p:attrNameLst>
                                          <p:attrName>style.visibility</p:attrName>
                                        </p:attrNameLst>
                                      </p:cBhvr>
                                      <p:to>
                                        <p:strVal val="visible"/>
                                      </p:to>
                                    </p:set>
                                    <p:animEffect transition="in" filter="fade">
                                      <p:cBhvr>
                                        <p:cTn id="19" dur="500"/>
                                        <p:tgtEl>
                                          <p:spTgt spid="83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par>
                          <p:cTn id="25" fill="hold">
                            <p:stCondLst>
                              <p:cond delay="500"/>
                            </p:stCondLst>
                            <p:childTnLst>
                              <p:par>
                                <p:cTn id="26" presetID="22" presetClass="entr" presetSubtype="2" fill="hold"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right)">
                                      <p:cBhvr>
                                        <p:cTn id="28" dur="500"/>
                                        <p:tgtEl>
                                          <p:spTgt spid="29"/>
                                        </p:tgtEl>
                                      </p:cBhvr>
                                    </p:animEffect>
                                  </p:childTnLst>
                                </p:cTn>
                              </p:par>
                              <p:par>
                                <p:cTn id="29" presetID="22" presetClass="entr" presetSubtype="2"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right)">
                                      <p:cBhvr>
                                        <p:cTn id="31" dur="500"/>
                                        <p:tgtEl>
                                          <p:spTgt spid="31"/>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309"/>
                                        </p:tgtEl>
                                        <p:attrNameLst>
                                          <p:attrName>style.visibility</p:attrName>
                                        </p:attrNameLst>
                                      </p:cBhvr>
                                      <p:to>
                                        <p:strVal val="visible"/>
                                      </p:to>
                                    </p:set>
                                    <p:animEffect transition="in" filter="fade">
                                      <p:cBhvr>
                                        <p:cTn id="35" dur="500"/>
                                        <p:tgtEl>
                                          <p:spTgt spid="309"/>
                                        </p:tgtEl>
                                      </p:cBhvr>
                                    </p:animEffect>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320"/>
                                        </p:tgtEl>
                                        <p:attrNameLst>
                                          <p:attrName>style.visibility</p:attrName>
                                        </p:attrNameLst>
                                      </p:cBhvr>
                                      <p:to>
                                        <p:strVal val="visible"/>
                                      </p:to>
                                    </p:set>
                                    <p:animEffect transition="in" filter="fade">
                                      <p:cBhvr>
                                        <p:cTn id="39" dur="500"/>
                                        <p:tgtEl>
                                          <p:spTgt spid="32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14"/>
                                        </p:tgtEl>
                                        <p:attrNameLst>
                                          <p:attrName>style.visibility</p:attrName>
                                        </p:attrNameLst>
                                      </p:cBhvr>
                                      <p:to>
                                        <p:strVal val="visible"/>
                                      </p:to>
                                    </p:set>
                                    <p:animEffect transition="in" filter="fade">
                                      <p:cBhvr>
                                        <p:cTn id="42" dur="500"/>
                                        <p:tgtEl>
                                          <p:spTgt spid="414"/>
                                        </p:tgtEl>
                                      </p:cBhvr>
                                    </p:animEffect>
                                  </p:childTnLst>
                                </p:cTn>
                              </p:par>
                              <p:par>
                                <p:cTn id="43" presetID="10" presetClass="entr" presetSubtype="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10" presetClass="entr" presetSubtype="0" fill="hold"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par>
                                <p:cTn id="52" presetID="10" presetClass="entr" presetSubtype="0" fill="hold" nodeType="with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500"/>
                                        <p:tgtEl>
                                          <p:spTgt spid="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12"/>
                                        </p:tgtEl>
                                        <p:attrNameLst>
                                          <p:attrName>style.visibility</p:attrName>
                                        </p:attrNameLst>
                                      </p:cBhvr>
                                      <p:to>
                                        <p:strVal val="visible"/>
                                      </p:to>
                                    </p:set>
                                    <p:animEffect transition="in" filter="fade">
                                      <p:cBhvr>
                                        <p:cTn id="57" dur="500"/>
                                        <p:tgtEl>
                                          <p:spTgt spid="31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492"/>
                                        </p:tgtEl>
                                        <p:attrNameLst>
                                          <p:attrName>style.visibility</p:attrName>
                                        </p:attrNameLst>
                                      </p:cBhvr>
                                      <p:to>
                                        <p:strVal val="visible"/>
                                      </p:to>
                                    </p:set>
                                    <p:animEffect transition="in" filter="wipe(right)">
                                      <p:cBhvr>
                                        <p:cTn id="62" dur="500"/>
                                        <p:tgtEl>
                                          <p:spTgt spid="492"/>
                                        </p:tgtEl>
                                      </p:cBhvr>
                                    </p:animEffect>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496"/>
                                        </p:tgtEl>
                                        <p:attrNameLst>
                                          <p:attrName>style.visibility</p:attrName>
                                        </p:attrNameLst>
                                      </p:cBhvr>
                                      <p:to>
                                        <p:strVal val="visible"/>
                                      </p:to>
                                    </p:set>
                                    <p:animEffect transition="in" filter="fade">
                                      <p:cBhvr>
                                        <p:cTn id="66" dur="500"/>
                                        <p:tgtEl>
                                          <p:spTgt spid="496"/>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2" fill="hold" nodeType="clickEffect">
                                  <p:stCondLst>
                                    <p:cond delay="0"/>
                                  </p:stCondLst>
                                  <p:childTnLst>
                                    <p:set>
                                      <p:cBhvr>
                                        <p:cTn id="70" dur="1" fill="hold">
                                          <p:stCondLst>
                                            <p:cond delay="0"/>
                                          </p:stCondLst>
                                        </p:cTn>
                                        <p:tgtEl>
                                          <p:spTgt spid="497"/>
                                        </p:tgtEl>
                                        <p:attrNameLst>
                                          <p:attrName>style.visibility</p:attrName>
                                        </p:attrNameLst>
                                      </p:cBhvr>
                                      <p:to>
                                        <p:strVal val="visible"/>
                                      </p:to>
                                    </p:set>
                                    <p:animEffect transition="in" filter="wipe(right)">
                                      <p:cBhvr>
                                        <p:cTn id="71" dur="500"/>
                                        <p:tgtEl>
                                          <p:spTgt spid="497"/>
                                        </p:tgtEl>
                                      </p:cBhvr>
                                    </p:animEffect>
                                  </p:childTnLst>
                                </p:cTn>
                              </p:par>
                            </p:childTnLst>
                          </p:cTn>
                        </p:par>
                        <p:par>
                          <p:cTn id="72" fill="hold">
                            <p:stCondLst>
                              <p:cond delay="500"/>
                            </p:stCondLst>
                            <p:childTnLst>
                              <p:par>
                                <p:cTn id="73" presetID="10" presetClass="entr" presetSubtype="0" fill="hold" grpId="0" nodeType="afterEffect">
                                  <p:stCondLst>
                                    <p:cond delay="0"/>
                                  </p:stCondLst>
                                  <p:childTnLst>
                                    <p:set>
                                      <p:cBhvr>
                                        <p:cTn id="74" dur="1" fill="hold">
                                          <p:stCondLst>
                                            <p:cond delay="0"/>
                                          </p:stCondLst>
                                        </p:cTn>
                                        <p:tgtEl>
                                          <p:spTgt spid="500"/>
                                        </p:tgtEl>
                                        <p:attrNameLst>
                                          <p:attrName>style.visibility</p:attrName>
                                        </p:attrNameLst>
                                      </p:cBhvr>
                                      <p:to>
                                        <p:strVal val="visible"/>
                                      </p:to>
                                    </p:set>
                                    <p:animEffect transition="in" filter="fade">
                                      <p:cBhvr>
                                        <p:cTn id="75" dur="500"/>
                                        <p:tgtEl>
                                          <p:spTgt spid="500"/>
                                        </p:tgtEl>
                                      </p:cBhvr>
                                    </p:animEffect>
                                  </p:childTnLst>
                                </p:cTn>
                              </p:par>
                            </p:childTnLst>
                          </p:cTn>
                        </p:par>
                        <p:par>
                          <p:cTn id="76" fill="hold">
                            <p:stCondLst>
                              <p:cond delay="1000"/>
                            </p:stCondLst>
                            <p:childTnLst>
                              <p:par>
                                <p:cTn id="77" presetID="22" presetClass="entr" presetSubtype="4" fill="hold" nodeType="after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wipe(down)">
                                      <p:cBhvr>
                                        <p:cTn id="79" dur="500"/>
                                        <p:tgtEl>
                                          <p:spTgt spid="38"/>
                                        </p:tgtEl>
                                      </p:cBhvr>
                                    </p:animEffect>
                                  </p:childTnLst>
                                </p:cTn>
                              </p:par>
                              <p:par>
                                <p:cTn id="80" presetID="22" presetClass="exit" presetSubtype="4" fill="hold" nodeType="withEffect">
                                  <p:stCondLst>
                                    <p:cond delay="0"/>
                                  </p:stCondLst>
                                  <p:childTnLst>
                                    <p:animEffect transition="out" filter="wipe(down)">
                                      <p:cBhvr>
                                        <p:cTn id="81" dur="500"/>
                                        <p:tgtEl>
                                          <p:spTgt spid="19"/>
                                        </p:tgtEl>
                                      </p:cBhvr>
                                    </p:animEffect>
                                    <p:set>
                                      <p:cBhvr>
                                        <p:cTn id="82" dur="1" fill="hold">
                                          <p:stCondLst>
                                            <p:cond delay="499"/>
                                          </p:stCondLst>
                                        </p:cTn>
                                        <p:tgtEl>
                                          <p:spTgt spid="19"/>
                                        </p:tgtEl>
                                        <p:attrNameLst>
                                          <p:attrName>style.visibility</p:attrName>
                                        </p:attrNameLst>
                                      </p:cBhvr>
                                      <p:to>
                                        <p:strVal val="hidden"/>
                                      </p:to>
                                    </p:set>
                                  </p:childTnLst>
                                </p:cTn>
                              </p:par>
                            </p:childTnLst>
                          </p:cTn>
                        </p:par>
                        <p:par>
                          <p:cTn id="83" fill="hold">
                            <p:stCondLst>
                              <p:cond delay="1500"/>
                            </p:stCondLst>
                            <p:childTnLst>
                              <p:par>
                                <p:cTn id="84" presetID="22" presetClass="entr" presetSubtype="4" fill="hold" nodeType="afterEffect">
                                  <p:stCondLst>
                                    <p:cond delay="0"/>
                                  </p:stCondLst>
                                  <p:childTnLst>
                                    <p:set>
                                      <p:cBhvr>
                                        <p:cTn id="85" dur="1" fill="hold">
                                          <p:stCondLst>
                                            <p:cond delay="0"/>
                                          </p:stCondLst>
                                        </p:cTn>
                                        <p:tgtEl>
                                          <p:spTgt spid="37"/>
                                        </p:tgtEl>
                                        <p:attrNameLst>
                                          <p:attrName>style.visibility</p:attrName>
                                        </p:attrNameLst>
                                      </p:cBhvr>
                                      <p:to>
                                        <p:strVal val="visible"/>
                                      </p:to>
                                    </p:set>
                                    <p:animEffect transition="in" filter="wipe(down)">
                                      <p:cBhvr>
                                        <p:cTn id="86" dur="500"/>
                                        <p:tgtEl>
                                          <p:spTgt spid="37"/>
                                        </p:tgtEl>
                                      </p:cBhvr>
                                    </p:animEffect>
                                  </p:childTnLst>
                                </p:cTn>
                              </p:par>
                              <p:par>
                                <p:cTn id="87" presetID="22" presetClass="exit" presetSubtype="4" fill="hold" nodeType="withEffect">
                                  <p:stCondLst>
                                    <p:cond delay="0"/>
                                  </p:stCondLst>
                                  <p:childTnLst>
                                    <p:animEffect transition="out" filter="wipe(down)">
                                      <p:cBhvr>
                                        <p:cTn id="88" dur="500"/>
                                        <p:tgtEl>
                                          <p:spTgt spid="4"/>
                                        </p:tgtEl>
                                      </p:cBhvr>
                                    </p:animEffect>
                                    <p:set>
                                      <p:cBhvr>
                                        <p:cTn id="89" dur="1" fill="hold">
                                          <p:stCondLst>
                                            <p:cond delay="499"/>
                                          </p:stCondLst>
                                        </p:cTn>
                                        <p:tgtEl>
                                          <p:spTgt spid="4"/>
                                        </p:tgtEl>
                                        <p:attrNameLst>
                                          <p:attrName>style.visibility</p:attrName>
                                        </p:attrNameLst>
                                      </p:cBhvr>
                                      <p:to>
                                        <p:strVal val="hidden"/>
                                      </p:to>
                                    </p:set>
                                  </p:childTnLst>
                                </p:cTn>
                              </p:par>
                            </p:childTnLst>
                          </p:cTn>
                        </p:par>
                        <p:par>
                          <p:cTn id="90" fill="hold">
                            <p:stCondLst>
                              <p:cond delay="2000"/>
                            </p:stCondLst>
                            <p:childTnLst>
                              <p:par>
                                <p:cTn id="91" presetID="22" presetClass="entr" presetSubtype="4" fill="hold" nodeType="afterEffect">
                                  <p:stCondLst>
                                    <p:cond delay="0"/>
                                  </p:stCondLst>
                                  <p:childTnLst>
                                    <p:set>
                                      <p:cBhvr>
                                        <p:cTn id="92" dur="1" fill="hold">
                                          <p:stCondLst>
                                            <p:cond delay="0"/>
                                          </p:stCondLst>
                                        </p:cTn>
                                        <p:tgtEl>
                                          <p:spTgt spid="551"/>
                                        </p:tgtEl>
                                        <p:attrNameLst>
                                          <p:attrName>style.visibility</p:attrName>
                                        </p:attrNameLst>
                                      </p:cBhvr>
                                      <p:to>
                                        <p:strVal val="visible"/>
                                      </p:to>
                                    </p:set>
                                    <p:animEffect transition="in" filter="wipe(down)">
                                      <p:cBhvr>
                                        <p:cTn id="93" dur="500"/>
                                        <p:tgtEl>
                                          <p:spTgt spid="551"/>
                                        </p:tgtEl>
                                      </p:cBhvr>
                                    </p:animEffect>
                                  </p:childTnLst>
                                </p:cTn>
                              </p:par>
                              <p:par>
                                <p:cTn id="94" presetID="22" presetClass="entr" presetSubtype="4" fill="hold" nodeType="withEffect">
                                  <p:stCondLst>
                                    <p:cond delay="0"/>
                                  </p:stCondLst>
                                  <p:childTnLst>
                                    <p:set>
                                      <p:cBhvr>
                                        <p:cTn id="95" dur="1" fill="hold">
                                          <p:stCondLst>
                                            <p:cond delay="0"/>
                                          </p:stCondLst>
                                        </p:cTn>
                                        <p:tgtEl>
                                          <p:spTgt spid="560"/>
                                        </p:tgtEl>
                                        <p:attrNameLst>
                                          <p:attrName>style.visibility</p:attrName>
                                        </p:attrNameLst>
                                      </p:cBhvr>
                                      <p:to>
                                        <p:strVal val="visible"/>
                                      </p:to>
                                    </p:set>
                                    <p:animEffect transition="in" filter="wipe(down)">
                                      <p:cBhvr>
                                        <p:cTn id="96" dur="500"/>
                                        <p:tgtEl>
                                          <p:spTgt spid="560"/>
                                        </p:tgtEl>
                                      </p:cBhvr>
                                    </p:animEffect>
                                  </p:childTnLst>
                                </p:cTn>
                              </p:par>
                              <p:par>
                                <p:cTn id="97" presetID="22" presetClass="exit" presetSubtype="4" fill="hold" nodeType="withEffect">
                                  <p:stCondLst>
                                    <p:cond delay="0"/>
                                  </p:stCondLst>
                                  <p:childTnLst>
                                    <p:animEffect transition="out" filter="wipe(down)">
                                      <p:cBhvr>
                                        <p:cTn id="98" dur="500"/>
                                        <p:tgtEl>
                                          <p:spTgt spid="7"/>
                                        </p:tgtEl>
                                      </p:cBhvr>
                                    </p:animEffect>
                                    <p:set>
                                      <p:cBhvr>
                                        <p:cTn id="99" dur="1" fill="hold">
                                          <p:stCondLst>
                                            <p:cond delay="499"/>
                                          </p:stCondLst>
                                        </p:cTn>
                                        <p:tgtEl>
                                          <p:spTgt spid="7"/>
                                        </p:tgtEl>
                                        <p:attrNameLst>
                                          <p:attrName>style.visibility</p:attrName>
                                        </p:attrNameLst>
                                      </p:cBhvr>
                                      <p:to>
                                        <p:strVal val="hidden"/>
                                      </p:to>
                                    </p:set>
                                  </p:childTnLst>
                                </p:cTn>
                              </p:par>
                              <p:par>
                                <p:cTn id="100" presetID="22" presetClass="exit" presetSubtype="4" fill="hold" nodeType="withEffect">
                                  <p:stCondLst>
                                    <p:cond delay="0"/>
                                  </p:stCondLst>
                                  <p:childTnLst>
                                    <p:animEffect transition="out" filter="wipe(down)">
                                      <p:cBhvr>
                                        <p:cTn id="101" dur="500"/>
                                        <p:tgtEl>
                                          <p:spTgt spid="14"/>
                                        </p:tgtEl>
                                      </p:cBhvr>
                                    </p:animEffect>
                                    <p:set>
                                      <p:cBhvr>
                                        <p:cTn id="10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1" grpId="0"/>
      <p:bldP spid="260" grpId="0" animBg="1"/>
      <p:bldP spid="312" grpId="0" animBg="1"/>
      <p:bldP spid="320" grpId="0"/>
      <p:bldP spid="414" grpId="0" animBg="1"/>
      <p:bldP spid="496" grpId="0"/>
      <p:bldP spid="50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bwMode="auto">
          <a:xfrm>
            <a:off x="0" y="5030156"/>
            <a:ext cx="12436475" cy="197264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146283" rIns="45713" bIns="45713" numCol="1" spcCol="0" rtlCol="0" fromWordArt="0" anchor="b" anchorCtr="0" forceAA="0" compatLnSpc="1">
            <a:prstTxWarp prst="textNoShape">
              <a:avLst/>
            </a:prstTxWarp>
            <a:noAutofit/>
          </a:bodyPr>
          <a:lstStyle/>
          <a:p>
            <a:pPr algn="ctr">
              <a:lnSpc>
                <a:spcPct val="90000"/>
              </a:lnSpc>
            </a:pPr>
            <a:endParaRPr lang="en-US" sz="1049" dirty="0">
              <a:gradFill>
                <a:gsLst>
                  <a:gs pos="2917">
                    <a:schemeClr val="bg1"/>
                  </a:gs>
                  <a:gs pos="31000">
                    <a:schemeClr val="bg1"/>
                  </a:gs>
                </a:gsLst>
                <a:lin ang="5400000" scaled="0"/>
              </a:gradFill>
            </a:endParaRPr>
          </a:p>
        </p:txBody>
      </p:sp>
      <p:sp>
        <p:nvSpPr>
          <p:cNvPr id="9" name="Oval 8"/>
          <p:cNvSpPr/>
          <p:nvPr/>
        </p:nvSpPr>
        <p:spPr bwMode="auto">
          <a:xfrm>
            <a:off x="4173433" y="1815184"/>
            <a:ext cx="3481009" cy="3481009"/>
          </a:xfrm>
          <a:prstGeom prst="ellipse">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11"/>
          <p:cNvSpPr/>
          <p:nvPr/>
        </p:nvSpPr>
        <p:spPr bwMode="auto">
          <a:xfrm>
            <a:off x="4244869" y="3999007"/>
            <a:ext cx="3338135" cy="1297186"/>
          </a:xfrm>
          <a:custGeom>
            <a:avLst/>
            <a:gdLst>
              <a:gd name="connsiteX0" fmla="*/ 0 w 3338608"/>
              <a:gd name="connsiteY0" fmla="*/ 0 h 1297370"/>
              <a:gd name="connsiteX1" fmla="*/ 3338608 w 3338608"/>
              <a:gd name="connsiteY1" fmla="*/ 0 h 1297370"/>
              <a:gd name="connsiteX2" fmla="*/ 3316647 w 3338608"/>
              <a:gd name="connsiteY2" fmla="*/ 85409 h 1297370"/>
              <a:gd name="connsiteX3" fmla="*/ 1669304 w 3338608"/>
              <a:gd name="connsiteY3" fmla="*/ 1297370 h 1297370"/>
              <a:gd name="connsiteX4" fmla="*/ 21961 w 3338608"/>
              <a:gd name="connsiteY4" fmla="*/ 85409 h 1297370"/>
              <a:gd name="connsiteX5" fmla="*/ 0 w 3338608"/>
              <a:gd name="connsiteY5" fmla="*/ 0 h 129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8608" h="1297370">
                <a:moveTo>
                  <a:pt x="0" y="0"/>
                </a:moveTo>
                <a:lnTo>
                  <a:pt x="3338608" y="0"/>
                </a:lnTo>
                <a:lnTo>
                  <a:pt x="3316647" y="85409"/>
                </a:lnTo>
                <a:cubicBezTo>
                  <a:pt x="3098257" y="787558"/>
                  <a:pt x="2443317" y="1297370"/>
                  <a:pt x="1669304" y="1297370"/>
                </a:cubicBezTo>
                <a:cubicBezTo>
                  <a:pt x="895292" y="1297370"/>
                  <a:pt x="240352" y="787558"/>
                  <a:pt x="21961" y="85409"/>
                </a:cubicBezTo>
                <a:lnTo>
                  <a:pt x="0" y="0"/>
                </a:lnTo>
                <a:close/>
              </a:path>
            </a:pathLst>
          </a:cu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5068379" y="2518632"/>
            <a:ext cx="1739355" cy="201847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146283" rIns="45713" bIns="45713" numCol="1" spcCol="0" rtlCol="0" fromWordArt="0" anchor="b" anchorCtr="0" forceAA="0" compatLnSpc="1">
            <a:prstTxWarp prst="textNoShape">
              <a:avLst/>
            </a:prstTxWarp>
            <a:noAutofit/>
          </a:bodyPr>
          <a:lstStyle/>
          <a:p>
            <a:pPr algn="ctr">
              <a:lnSpc>
                <a:spcPct val="90000"/>
              </a:lnSpc>
            </a:pPr>
            <a:endParaRPr lang="en-US" sz="1049" dirty="0">
              <a:gradFill>
                <a:gsLst>
                  <a:gs pos="2917">
                    <a:schemeClr val="bg1"/>
                  </a:gs>
                  <a:gs pos="31000">
                    <a:schemeClr val="bg1"/>
                  </a:gs>
                </a:gsLst>
                <a:lin ang="5400000" scaled="0"/>
              </a:gradFill>
            </a:endParaRPr>
          </a:p>
        </p:txBody>
      </p:sp>
      <p:grpSp>
        <p:nvGrpSpPr>
          <p:cNvPr id="33" name="Group 32"/>
          <p:cNvGrpSpPr/>
          <p:nvPr/>
        </p:nvGrpSpPr>
        <p:grpSpPr>
          <a:xfrm>
            <a:off x="8576637" y="1805076"/>
            <a:ext cx="3466469" cy="3466469"/>
            <a:chOff x="8576971" y="1804835"/>
            <a:chExt cx="3466961" cy="3466961"/>
          </a:xfrm>
        </p:grpSpPr>
        <p:sp>
          <p:nvSpPr>
            <p:cNvPr id="30" name="Freeform 29"/>
            <p:cNvSpPr/>
            <p:nvPr/>
          </p:nvSpPr>
          <p:spPr>
            <a:xfrm rot="3600000">
              <a:off x="8576971" y="1804835"/>
              <a:ext cx="3466961" cy="3466961"/>
            </a:xfrm>
            <a:custGeom>
              <a:avLst/>
              <a:gdLst>
                <a:gd name="connsiteX0" fmla="*/ 4331931 w 4642950"/>
                <a:gd name="connsiteY0" fmla="*/ 3482212 h 4642950"/>
                <a:gd name="connsiteX1" fmla="*/ 2321475 w 4642950"/>
                <a:gd name="connsiteY1" fmla="*/ 4642950 h 4642950"/>
                <a:gd name="connsiteX2" fmla="*/ 311019 w 4642950"/>
                <a:gd name="connsiteY2" fmla="*/ 3482213 h 4642950"/>
                <a:gd name="connsiteX3" fmla="*/ 2321475 w 4642950"/>
                <a:gd name="connsiteY3" fmla="*/ 2321475 h 4642950"/>
                <a:gd name="connsiteX4" fmla="*/ 4331931 w 4642950"/>
                <a:gd name="connsiteY4" fmla="*/ 3482212 h 4642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2950" h="4642950">
                  <a:moveTo>
                    <a:pt x="4331931" y="3482212"/>
                  </a:moveTo>
                  <a:cubicBezTo>
                    <a:pt x="3917239" y="4200479"/>
                    <a:pt x="3150858" y="4642950"/>
                    <a:pt x="2321475" y="4642950"/>
                  </a:cubicBezTo>
                  <a:cubicBezTo>
                    <a:pt x="1492092" y="4642950"/>
                    <a:pt x="725710" y="4200479"/>
                    <a:pt x="311019" y="3482213"/>
                  </a:cubicBezTo>
                  <a:lnTo>
                    <a:pt x="2321475" y="2321475"/>
                  </a:lnTo>
                  <a:lnTo>
                    <a:pt x="4331931" y="3482212"/>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52372" tIns="3010333" rIns="1352372" bIns="357596" numCol="1" spcCol="1270" anchor="ctr" anchorCtr="0">
              <a:noAutofit/>
            </a:bodyPr>
            <a:lstStyle/>
            <a:p>
              <a:pPr algn="ctr" defTabSz="2844253">
                <a:lnSpc>
                  <a:spcPct val="90000"/>
                </a:lnSpc>
                <a:spcBef>
                  <a:spcPct val="0"/>
                </a:spcBef>
                <a:spcAft>
                  <a:spcPct val="35000"/>
                </a:spcAft>
              </a:pPr>
              <a:endParaRPr lang="en-US" sz="6399"/>
            </a:p>
          </p:txBody>
        </p:sp>
        <p:grpSp>
          <p:nvGrpSpPr>
            <p:cNvPr id="32" name="Group 31"/>
            <p:cNvGrpSpPr/>
            <p:nvPr/>
          </p:nvGrpSpPr>
          <p:grpSpPr>
            <a:xfrm>
              <a:off x="8576971" y="1804835"/>
              <a:ext cx="3466961" cy="3466961"/>
              <a:chOff x="8576971" y="1804835"/>
              <a:chExt cx="3466961" cy="3466961"/>
            </a:xfrm>
          </p:grpSpPr>
          <p:sp>
            <p:nvSpPr>
              <p:cNvPr id="29" name="Freeform 28"/>
              <p:cNvSpPr/>
              <p:nvPr/>
            </p:nvSpPr>
            <p:spPr>
              <a:xfrm rot="3600000">
                <a:off x="8576971" y="1804835"/>
                <a:ext cx="3466961" cy="3466961"/>
              </a:xfrm>
              <a:custGeom>
                <a:avLst/>
                <a:gdLst>
                  <a:gd name="connsiteX0" fmla="*/ 2321475 w 4642950"/>
                  <a:gd name="connsiteY0" fmla="*/ 0 h 4642950"/>
                  <a:gd name="connsiteX1" fmla="*/ 4331931 w 4642950"/>
                  <a:gd name="connsiteY1" fmla="*/ 1160737 h 4642950"/>
                  <a:gd name="connsiteX2" fmla="*/ 4331931 w 4642950"/>
                  <a:gd name="connsiteY2" fmla="*/ 3482212 h 4642950"/>
                  <a:gd name="connsiteX3" fmla="*/ 2321475 w 4642950"/>
                  <a:gd name="connsiteY3" fmla="*/ 2321475 h 4642950"/>
                  <a:gd name="connsiteX4" fmla="*/ 2321475 w 4642950"/>
                  <a:gd name="connsiteY4" fmla="*/ 0 h 4642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2950" h="4642950">
                    <a:moveTo>
                      <a:pt x="2321475" y="0"/>
                    </a:moveTo>
                    <a:cubicBezTo>
                      <a:pt x="3150858" y="0"/>
                      <a:pt x="3917240" y="442471"/>
                      <a:pt x="4331931" y="1160737"/>
                    </a:cubicBezTo>
                    <a:cubicBezTo>
                      <a:pt x="4746623" y="1879004"/>
                      <a:pt x="4746623" y="2763945"/>
                      <a:pt x="4331931" y="3482212"/>
                    </a:cubicBezTo>
                    <a:lnTo>
                      <a:pt x="2321475" y="2321475"/>
                    </a:lnTo>
                    <a:lnTo>
                      <a:pt x="2321475" y="0"/>
                    </a:lnTo>
                    <a:close/>
                  </a:path>
                </a:pathLst>
              </a:custGeom>
              <a:solidFill>
                <a:srgbClr val="00188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84922" tIns="917565" rIns="604210" bIns="2299199" numCol="1" spcCol="1270" anchor="ctr" anchorCtr="0">
                <a:noAutofit/>
              </a:bodyPr>
              <a:lstStyle/>
              <a:p>
                <a:pPr algn="ctr" defTabSz="2133190">
                  <a:lnSpc>
                    <a:spcPct val="90000"/>
                  </a:lnSpc>
                  <a:spcBef>
                    <a:spcPct val="0"/>
                  </a:spcBef>
                  <a:spcAft>
                    <a:spcPct val="35000"/>
                  </a:spcAft>
                </a:pPr>
                <a:endParaRPr lang="en-US" sz="4799"/>
              </a:p>
            </p:txBody>
          </p:sp>
          <p:sp>
            <p:nvSpPr>
              <p:cNvPr id="31" name="Freeform 30"/>
              <p:cNvSpPr/>
              <p:nvPr/>
            </p:nvSpPr>
            <p:spPr>
              <a:xfrm rot="3600000">
                <a:off x="8576971" y="1804835"/>
                <a:ext cx="3466961" cy="3466961"/>
              </a:xfrm>
              <a:custGeom>
                <a:avLst/>
                <a:gdLst>
                  <a:gd name="connsiteX0" fmla="*/ 311019 w 4642950"/>
                  <a:gd name="connsiteY0" fmla="*/ 3482213 h 4642950"/>
                  <a:gd name="connsiteX1" fmla="*/ 311019 w 4642950"/>
                  <a:gd name="connsiteY1" fmla="*/ 1160738 h 4642950"/>
                  <a:gd name="connsiteX2" fmla="*/ 2321475 w 4642950"/>
                  <a:gd name="connsiteY2" fmla="*/ 0 h 4642950"/>
                  <a:gd name="connsiteX3" fmla="*/ 2321475 w 4642950"/>
                  <a:gd name="connsiteY3" fmla="*/ 2321475 h 4642950"/>
                  <a:gd name="connsiteX4" fmla="*/ 311019 w 4642950"/>
                  <a:gd name="connsiteY4" fmla="*/ 3482213 h 4642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2950" h="4642950">
                    <a:moveTo>
                      <a:pt x="311019" y="3482213"/>
                    </a:moveTo>
                    <a:cubicBezTo>
                      <a:pt x="-103673" y="2763946"/>
                      <a:pt x="-103673" y="1879005"/>
                      <a:pt x="311019" y="1160738"/>
                    </a:cubicBezTo>
                    <a:cubicBezTo>
                      <a:pt x="725711" y="442471"/>
                      <a:pt x="1492092" y="0"/>
                      <a:pt x="2321475" y="0"/>
                    </a:cubicBezTo>
                    <a:lnTo>
                      <a:pt x="2321475" y="2321475"/>
                    </a:lnTo>
                    <a:lnTo>
                      <a:pt x="311019" y="3482213"/>
                    </a:lnTo>
                    <a:close/>
                  </a:path>
                </a:pathLst>
              </a:custGeom>
              <a:solidFill>
                <a:srgbClr val="00206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58340" tIns="972830" rIns="2630792" bIns="2243934" numCol="1" spcCol="1270" anchor="ctr" anchorCtr="0">
                <a:noAutofit/>
              </a:bodyPr>
              <a:lstStyle/>
              <a:p>
                <a:pPr algn="ctr" defTabSz="2133190">
                  <a:lnSpc>
                    <a:spcPct val="90000"/>
                  </a:lnSpc>
                  <a:spcBef>
                    <a:spcPct val="0"/>
                  </a:spcBef>
                  <a:spcAft>
                    <a:spcPct val="35000"/>
                  </a:spcAft>
                </a:pPr>
                <a:endParaRPr lang="en-US" sz="4799" dirty="0"/>
              </a:p>
            </p:txBody>
          </p:sp>
        </p:grpSp>
      </p:grpSp>
      <p:sp>
        <p:nvSpPr>
          <p:cNvPr id="27" name="Oval 26"/>
          <p:cNvSpPr/>
          <p:nvPr/>
        </p:nvSpPr>
        <p:spPr bwMode="auto">
          <a:xfrm>
            <a:off x="9615260" y="2843698"/>
            <a:ext cx="1389224" cy="1389224"/>
          </a:xfrm>
          <a:prstGeom prst="ellipse">
            <a:avLst/>
          </a:prstGeom>
          <a:solidFill>
            <a:schemeClr val="bg1">
              <a:lumMod val="85000"/>
            </a:schemeClr>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solidFill>
                <a:schemeClr val="accent1"/>
              </a:solidFill>
              <a:ea typeface="Segoe UI" pitchFamily="34" charset="0"/>
              <a:cs typeface="Segoe UI" pitchFamily="34" charset="0"/>
            </a:endParaRPr>
          </a:p>
        </p:txBody>
      </p:sp>
      <p:sp>
        <p:nvSpPr>
          <p:cNvPr id="2" name="Title 1"/>
          <p:cNvSpPr>
            <a:spLocks noGrp="1"/>
          </p:cNvSpPr>
          <p:nvPr>
            <p:ph type="title"/>
          </p:nvPr>
        </p:nvSpPr>
        <p:spPr>
          <a:xfrm>
            <a:off x="275163" y="313117"/>
            <a:ext cx="12055670" cy="898472"/>
          </a:xfrm>
        </p:spPr>
        <p:txBody>
          <a:bodyPr>
            <a:normAutofit fontScale="90000"/>
          </a:bodyPr>
          <a:lstStyle/>
          <a:p>
            <a:r>
              <a:rPr lang="en-US" sz="5800" dirty="0" err="1"/>
              <a:t>Docker</a:t>
            </a:r>
            <a:r>
              <a:rPr lang="en-US" sz="5800" dirty="0"/>
              <a:t> integration</a:t>
            </a:r>
            <a:br>
              <a:rPr lang="en-US" dirty="0"/>
            </a:br>
            <a:r>
              <a:rPr lang="en-US" sz="3199" dirty="0">
                <a:gradFill>
                  <a:gsLst>
                    <a:gs pos="7619">
                      <a:srgbClr val="00188F"/>
                    </a:gs>
                    <a:gs pos="35000">
                      <a:srgbClr val="00188F"/>
                    </a:gs>
                  </a:gsLst>
                  <a:lin ang="5400000" scaled="0"/>
                </a:gradFill>
              </a:rPr>
              <a:t>Joint strategic investments to drive containers forward</a:t>
            </a:r>
            <a:endParaRPr lang="en-US" dirty="0">
              <a:gradFill>
                <a:gsLst>
                  <a:gs pos="7619">
                    <a:srgbClr val="00188F"/>
                  </a:gs>
                  <a:gs pos="35000">
                    <a:srgbClr val="00188F"/>
                  </a:gs>
                </a:gsLst>
                <a:lin ang="5400000" scaled="0"/>
              </a:gradFill>
            </a:endParaRPr>
          </a:p>
        </p:txBody>
      </p:sp>
      <p:sp>
        <p:nvSpPr>
          <p:cNvPr id="4" name="TextBox 7"/>
          <p:cNvSpPr txBox="1"/>
          <p:nvPr/>
        </p:nvSpPr>
        <p:spPr>
          <a:xfrm>
            <a:off x="4329778" y="5388707"/>
            <a:ext cx="3866203" cy="1372641"/>
          </a:xfrm>
          <a:prstGeom prst="rect">
            <a:avLst/>
          </a:prstGeom>
          <a:noFill/>
        </p:spPr>
        <p:txBody>
          <a:bodyPr wrap="square" lIns="182854" tIns="146283" rIns="182854" bIns="146283" rtlCol="0">
            <a:spAutoFit/>
          </a:bodyPr>
          <a:lstStyle/>
          <a:p>
            <a:pPr>
              <a:spcAft>
                <a:spcPts val="1200"/>
              </a:spcAft>
            </a:pPr>
            <a:r>
              <a:rPr lang="en-US" sz="1500" dirty="0">
                <a:gradFill>
                  <a:gsLst>
                    <a:gs pos="2917">
                      <a:schemeClr val="tx1"/>
                    </a:gs>
                    <a:gs pos="30000">
                      <a:schemeClr val="tx1"/>
                    </a:gs>
                  </a:gsLst>
                  <a:lin ang="5400000" scaled="0"/>
                </a:gradFill>
              </a:rPr>
              <a:t>Investments in the next wave</a:t>
            </a:r>
            <a:br>
              <a:rPr lang="en-US" sz="1500" dirty="0">
                <a:gradFill>
                  <a:gsLst>
                    <a:gs pos="2917">
                      <a:schemeClr val="tx1"/>
                    </a:gs>
                    <a:gs pos="30000">
                      <a:schemeClr val="tx1"/>
                    </a:gs>
                  </a:gsLst>
                  <a:lin ang="5400000" scaled="0"/>
                </a:gradFill>
              </a:rPr>
            </a:br>
            <a:r>
              <a:rPr lang="en-US" sz="1500" dirty="0">
                <a:gradFill>
                  <a:gsLst>
                    <a:gs pos="2917">
                      <a:schemeClr val="tx1"/>
                    </a:gs>
                    <a:gs pos="30000">
                      <a:schemeClr val="tx1"/>
                    </a:gs>
                  </a:gsLst>
                  <a:lin ang="5400000" scaled="0"/>
                </a:gradFill>
              </a:rPr>
              <a:t>of Windows Server</a:t>
            </a:r>
          </a:p>
          <a:p>
            <a:pPr>
              <a:spcAft>
                <a:spcPts val="1200"/>
              </a:spcAft>
            </a:pPr>
            <a:r>
              <a:rPr lang="en-US" sz="1500" dirty="0">
                <a:gradFill>
                  <a:gsLst>
                    <a:gs pos="2917">
                      <a:schemeClr val="tx1"/>
                    </a:gs>
                    <a:gs pos="30000">
                      <a:schemeClr val="tx1"/>
                    </a:gs>
                  </a:gsLst>
                  <a:lin ang="5400000" scaled="0"/>
                </a:gradFill>
              </a:rPr>
              <a:t>Open source development of the</a:t>
            </a:r>
            <a:br>
              <a:rPr lang="en-US" sz="1500" dirty="0">
                <a:gradFill>
                  <a:gsLst>
                    <a:gs pos="2917">
                      <a:schemeClr val="tx1"/>
                    </a:gs>
                    <a:gs pos="30000">
                      <a:schemeClr val="tx1"/>
                    </a:gs>
                  </a:gsLst>
                  <a:lin ang="5400000" scaled="0"/>
                </a:gradFill>
              </a:rPr>
            </a:br>
            <a:r>
              <a:rPr lang="en-US" sz="1500" dirty="0">
                <a:gradFill>
                  <a:gsLst>
                    <a:gs pos="2917">
                      <a:schemeClr val="tx1"/>
                    </a:gs>
                    <a:gs pos="30000">
                      <a:schemeClr val="tx1"/>
                    </a:gs>
                  </a:gsLst>
                  <a:lin ang="5400000" scaled="0"/>
                </a:gradFill>
              </a:rPr>
              <a:t>Docker Engine for Windows Server</a:t>
            </a:r>
          </a:p>
        </p:txBody>
      </p:sp>
      <p:sp>
        <p:nvSpPr>
          <p:cNvPr id="5" name="Rectangle 8"/>
          <p:cNvSpPr/>
          <p:nvPr/>
        </p:nvSpPr>
        <p:spPr>
          <a:xfrm>
            <a:off x="8789509" y="5490252"/>
            <a:ext cx="3541324" cy="1169551"/>
          </a:xfrm>
          <a:prstGeom prst="rect">
            <a:avLst/>
          </a:prstGeom>
        </p:spPr>
        <p:txBody>
          <a:bodyPr wrap="square">
            <a:spAutoFit/>
          </a:bodyPr>
          <a:lstStyle/>
          <a:p>
            <a:pPr>
              <a:spcAft>
                <a:spcPts val="1200"/>
              </a:spcAft>
            </a:pPr>
            <a:r>
              <a:rPr lang="en-US" sz="1500" dirty="0">
                <a:gradFill>
                  <a:gsLst>
                    <a:gs pos="2917">
                      <a:schemeClr val="tx1"/>
                    </a:gs>
                    <a:gs pos="30000">
                      <a:schemeClr val="tx1"/>
                    </a:gs>
                  </a:gsLst>
                  <a:lin ang="5400000" scaled="0"/>
                </a:gradFill>
              </a:rPr>
              <a:t>Azure support for the</a:t>
            </a:r>
            <a:br>
              <a:rPr lang="en-US" sz="1500" dirty="0">
                <a:gradFill>
                  <a:gsLst>
                    <a:gs pos="2917">
                      <a:schemeClr val="tx1"/>
                    </a:gs>
                    <a:gs pos="30000">
                      <a:schemeClr val="tx1"/>
                    </a:gs>
                  </a:gsLst>
                  <a:lin ang="5400000" scaled="0"/>
                </a:gradFill>
              </a:rPr>
            </a:br>
            <a:r>
              <a:rPr lang="en-US" sz="1500" dirty="0">
                <a:gradFill>
                  <a:gsLst>
                    <a:gs pos="2917">
                      <a:schemeClr val="tx1"/>
                    </a:gs>
                    <a:gs pos="30000">
                      <a:schemeClr val="tx1"/>
                    </a:gs>
                  </a:gsLst>
                  <a:lin ang="5400000" scaled="0"/>
                </a:gradFill>
              </a:rPr>
              <a:t>Docker Open Orchestration APIs</a:t>
            </a:r>
          </a:p>
          <a:p>
            <a:pPr>
              <a:spcAft>
                <a:spcPts val="1200"/>
              </a:spcAft>
            </a:pPr>
            <a:r>
              <a:rPr lang="en-US" sz="1500" dirty="0">
                <a:gradFill>
                  <a:gsLst>
                    <a:gs pos="2917">
                      <a:schemeClr val="tx1"/>
                    </a:gs>
                    <a:gs pos="30000">
                      <a:schemeClr val="tx1"/>
                    </a:gs>
                  </a:gsLst>
                  <a:lin ang="5400000" scaled="0"/>
                </a:gradFill>
              </a:rPr>
              <a:t>Federation of Docker Hub images into the Azure Gallery and Portal</a:t>
            </a:r>
          </a:p>
        </p:txBody>
      </p:sp>
      <p:sp>
        <p:nvSpPr>
          <p:cNvPr id="11" name="TextBox 12"/>
          <p:cNvSpPr txBox="1"/>
          <p:nvPr/>
        </p:nvSpPr>
        <p:spPr>
          <a:xfrm>
            <a:off x="222769" y="5716591"/>
            <a:ext cx="3256369" cy="600122"/>
          </a:xfrm>
          <a:prstGeom prst="rect">
            <a:avLst/>
          </a:prstGeom>
          <a:noFill/>
        </p:spPr>
        <p:txBody>
          <a:bodyPr wrap="square" lIns="182854" tIns="146283" rIns="182854" bIns="146283" rtlCol="0">
            <a:spAutoFit/>
          </a:bodyPr>
          <a:lstStyle/>
          <a:p>
            <a:pPr>
              <a:lnSpc>
                <a:spcPct val="90000"/>
              </a:lnSpc>
              <a:spcAft>
                <a:spcPts val="600"/>
              </a:spcAft>
            </a:pPr>
            <a:r>
              <a:rPr lang="en-US" sz="2200" dirty="0">
                <a:gradFill>
                  <a:gsLst>
                    <a:gs pos="2917">
                      <a:schemeClr val="tx1"/>
                    </a:gs>
                    <a:gs pos="30000">
                      <a:schemeClr val="tx1"/>
                    </a:gs>
                  </a:gsLst>
                  <a:lin ang="5400000" scaled="0"/>
                </a:gradFill>
              </a:rPr>
              <a:t>Strategic investments</a:t>
            </a:r>
          </a:p>
        </p:txBody>
      </p:sp>
      <p:sp>
        <p:nvSpPr>
          <p:cNvPr id="16" name="Rectangle 16"/>
          <p:cNvSpPr/>
          <p:nvPr/>
        </p:nvSpPr>
        <p:spPr>
          <a:xfrm>
            <a:off x="222770" y="1964640"/>
            <a:ext cx="3781060" cy="3829618"/>
          </a:xfrm>
          <a:prstGeom prst="rect">
            <a:avLst/>
          </a:prstGeom>
          <a:noFill/>
          <a:ln w="12700" cap="flat" cmpd="sng" algn="ctr">
            <a:noFill/>
            <a:prstDash val="solid"/>
            <a:miter lim="800000"/>
          </a:ln>
          <a:effectLst/>
        </p:spPr>
        <p:txBody>
          <a:bodyPr lIns="182854" tIns="182854" rIns="182854" bIns="91427"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471494">
              <a:spcBef>
                <a:spcPts val="306"/>
              </a:spcBef>
              <a:spcAft>
                <a:spcPts val="1212"/>
              </a:spcAft>
              <a:buClr>
                <a:srgbClr val="EFEFEF"/>
              </a:buClr>
            </a:pPr>
            <a:r>
              <a:rPr lang="en-US" sz="1500" b="1" dirty="0">
                <a:solidFill>
                  <a:srgbClr val="00188F"/>
                </a:solidFill>
                <a:cs typeface="Segoe UI" pitchFamily="34" charset="0"/>
              </a:rPr>
              <a:t>Docker: </a:t>
            </a:r>
            <a:r>
              <a:rPr lang="en-US" sz="1500" dirty="0">
                <a:gradFill>
                  <a:gsLst>
                    <a:gs pos="19048">
                      <a:schemeClr val="tx1"/>
                    </a:gs>
                    <a:gs pos="65000">
                      <a:schemeClr val="tx1"/>
                    </a:gs>
                  </a:gsLst>
                  <a:lin ang="5400000" scaled="0"/>
                </a:gradFill>
                <a:cs typeface="Segoe UI" pitchFamily="34" charset="0"/>
              </a:rPr>
              <a:t>An open source engine that automates the deployment of any application as a portable, self-sufficient container that can run almost anywhere.</a:t>
            </a:r>
          </a:p>
          <a:p>
            <a:pPr marL="0" lvl="1" defTabSz="471494">
              <a:spcBef>
                <a:spcPts val="306"/>
              </a:spcBef>
              <a:spcAft>
                <a:spcPts val="1212"/>
              </a:spcAft>
              <a:buClr>
                <a:srgbClr val="EFEFEF"/>
              </a:buClr>
            </a:pPr>
            <a:r>
              <a:rPr lang="en-US" sz="1500" b="1" dirty="0">
                <a:solidFill>
                  <a:srgbClr val="00188F"/>
                </a:solidFill>
                <a:cs typeface="Segoe UI" pitchFamily="34" charset="0"/>
              </a:rPr>
              <a:t>Partnership: </a:t>
            </a:r>
            <a:r>
              <a:rPr lang="en-US" sz="1500" dirty="0">
                <a:gradFill>
                  <a:gsLst>
                    <a:gs pos="19048">
                      <a:schemeClr val="tx1"/>
                    </a:gs>
                    <a:gs pos="65000">
                      <a:schemeClr val="tx1"/>
                    </a:gs>
                  </a:gsLst>
                  <a:lin ang="5400000" scaled="0"/>
                </a:gradFill>
                <a:cs typeface="Segoe UI" pitchFamily="34" charset="0"/>
              </a:rPr>
              <a:t>Enable the Docker toolset to manage multi-container applications using both Linux and Windows containers, regardless of the hosting environment or cloud provider.</a:t>
            </a:r>
          </a:p>
        </p:txBody>
      </p:sp>
      <p:sp>
        <p:nvSpPr>
          <p:cNvPr id="13" name="Right Arrow 12"/>
          <p:cNvSpPr/>
          <p:nvPr/>
        </p:nvSpPr>
        <p:spPr bwMode="auto">
          <a:xfrm>
            <a:off x="7219479" y="2951102"/>
            <a:ext cx="1301205" cy="929092"/>
          </a:xfrm>
          <a:prstGeom prst="rightArrow">
            <a:avLst/>
          </a:prstGeom>
          <a:solidFill>
            <a:schemeClr val="bg1">
              <a:lumMod val="85000"/>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p:cNvSpPr txBox="1"/>
          <p:nvPr/>
        </p:nvSpPr>
        <p:spPr>
          <a:xfrm>
            <a:off x="5449804" y="4537104"/>
            <a:ext cx="937837" cy="493052"/>
          </a:xfrm>
          <a:prstGeom prst="rect">
            <a:avLst/>
          </a:prstGeom>
          <a:noFill/>
        </p:spPr>
        <p:txBody>
          <a:bodyPr wrap="none" lIns="182854" tIns="146283" rIns="182854" bIns="146283" rtlCol="0">
            <a:spAutoFit/>
          </a:bodyPr>
          <a:lstStyle/>
          <a:p>
            <a:pPr>
              <a:lnSpc>
                <a:spcPct val="90000"/>
              </a:lnSpc>
              <a:spcAft>
                <a:spcPts val="600"/>
              </a:spcAft>
            </a:pPr>
            <a:r>
              <a:rPr lang="en-US" sz="1399" dirty="0">
                <a:gradFill>
                  <a:gsLst>
                    <a:gs pos="2917">
                      <a:schemeClr val="bg1"/>
                    </a:gs>
                    <a:gs pos="30000">
                      <a:schemeClr val="bg1"/>
                    </a:gs>
                  </a:gsLst>
                  <a:lin ang="5400000" scaled="0"/>
                </a:gradFill>
              </a:rPr>
              <a:t>Docker</a:t>
            </a:r>
          </a:p>
        </p:txBody>
      </p:sp>
      <p:sp>
        <p:nvSpPr>
          <p:cNvPr id="24" name="Rectangle 23"/>
          <p:cNvSpPr/>
          <p:nvPr/>
        </p:nvSpPr>
        <p:spPr bwMode="auto">
          <a:xfrm>
            <a:off x="4555229" y="2545896"/>
            <a:ext cx="2717415" cy="12249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91427"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rgbClr val="00188F"/>
                </a:solidFill>
              </a:rPr>
              <a:t>Dockerized app</a:t>
            </a:r>
          </a:p>
        </p:txBody>
      </p:sp>
      <p:grpSp>
        <p:nvGrpSpPr>
          <p:cNvPr id="22" name="Group 21"/>
          <p:cNvGrpSpPr/>
          <p:nvPr/>
        </p:nvGrpSpPr>
        <p:grpSpPr>
          <a:xfrm>
            <a:off x="4759028" y="3019972"/>
            <a:ext cx="1073387" cy="989460"/>
            <a:chOff x="4541520" y="2912452"/>
            <a:chExt cx="1259089" cy="1160642"/>
          </a:xfrm>
        </p:grpSpPr>
        <p:sp>
          <p:nvSpPr>
            <p:cNvPr id="17" name="Rectangle 16"/>
            <p:cNvSpPr/>
            <p:nvPr/>
          </p:nvSpPr>
          <p:spPr bwMode="auto">
            <a:xfrm>
              <a:off x="4541520" y="2912452"/>
              <a:ext cx="1259089" cy="11606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146283" rIns="45713" bIns="45713" numCol="1" spcCol="0" rtlCol="0" fromWordArt="0" anchor="b" anchorCtr="0" forceAA="0" compatLnSpc="1">
              <a:prstTxWarp prst="textNoShape">
                <a:avLst/>
              </a:prstTxWarp>
              <a:noAutofit/>
            </a:bodyPr>
            <a:lstStyle/>
            <a:p>
              <a:pPr algn="ctr">
                <a:lnSpc>
                  <a:spcPct val="90000"/>
                </a:lnSpc>
              </a:pPr>
              <a:r>
                <a:rPr lang="en-US" sz="1049" dirty="0">
                  <a:gradFill>
                    <a:gsLst>
                      <a:gs pos="2917">
                        <a:schemeClr val="bg1"/>
                      </a:gs>
                      <a:gs pos="31000">
                        <a:schemeClr val="bg1"/>
                      </a:gs>
                    </a:gsLst>
                    <a:lin ang="5400000" scaled="0"/>
                  </a:gradFill>
                </a:rPr>
                <a:t>Windows Server</a:t>
              </a:r>
            </a:p>
            <a:p>
              <a:pPr algn="ctr">
                <a:lnSpc>
                  <a:spcPct val="90000"/>
                </a:lnSpc>
              </a:pPr>
              <a:r>
                <a:rPr lang="en-US" sz="1049" dirty="0">
                  <a:gradFill>
                    <a:gsLst>
                      <a:gs pos="2917">
                        <a:schemeClr val="bg1"/>
                      </a:gs>
                      <a:gs pos="31000">
                        <a:schemeClr val="bg1"/>
                      </a:gs>
                    </a:gsLst>
                    <a:lin ang="5400000" scaled="0"/>
                  </a:gradFill>
                </a:rPr>
                <a:t>Container</a:t>
              </a:r>
            </a:p>
          </p:txBody>
        </p:sp>
        <p:pic>
          <p:nvPicPr>
            <p:cNvPr id="18" name="Picture 17"/>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4786828" y="2991723"/>
              <a:ext cx="664658" cy="714921"/>
            </a:xfrm>
            <a:prstGeom prst="rect">
              <a:avLst/>
            </a:prstGeom>
          </p:spPr>
        </p:pic>
      </p:grpSp>
      <p:grpSp>
        <p:nvGrpSpPr>
          <p:cNvPr id="23" name="Group 22"/>
          <p:cNvGrpSpPr/>
          <p:nvPr/>
        </p:nvGrpSpPr>
        <p:grpSpPr>
          <a:xfrm>
            <a:off x="6028195" y="3005488"/>
            <a:ext cx="1071246" cy="1003944"/>
            <a:chOff x="6004156" y="2912452"/>
            <a:chExt cx="1259089" cy="1137321"/>
          </a:xfrm>
        </p:grpSpPr>
        <p:sp>
          <p:nvSpPr>
            <p:cNvPr id="6" name="Rectangle 5"/>
            <p:cNvSpPr/>
            <p:nvPr/>
          </p:nvSpPr>
          <p:spPr bwMode="auto">
            <a:xfrm>
              <a:off x="6004156" y="2912452"/>
              <a:ext cx="1259089" cy="11373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146283" rIns="45713" bIns="45713" numCol="1" spcCol="0" rtlCol="0" fromWordArt="0" anchor="b" anchorCtr="0" forceAA="0" compatLnSpc="1">
              <a:prstTxWarp prst="textNoShape">
                <a:avLst/>
              </a:prstTxWarp>
              <a:noAutofit/>
            </a:bodyPr>
            <a:lstStyle/>
            <a:p>
              <a:pPr algn="ctr">
                <a:lnSpc>
                  <a:spcPct val="90000"/>
                </a:lnSpc>
              </a:pPr>
              <a:r>
                <a:rPr lang="en-US" sz="1049" dirty="0">
                  <a:gradFill>
                    <a:gsLst>
                      <a:gs pos="2917">
                        <a:schemeClr val="bg1"/>
                      </a:gs>
                      <a:gs pos="31000">
                        <a:schemeClr val="bg1"/>
                      </a:gs>
                    </a:gsLst>
                    <a:lin ang="5400000" scaled="0"/>
                  </a:gradFill>
                </a:rPr>
                <a:t>Linux</a:t>
              </a:r>
              <a:br>
                <a:rPr lang="en-US" sz="1049" dirty="0">
                  <a:gradFill>
                    <a:gsLst>
                      <a:gs pos="2917">
                        <a:schemeClr val="bg1"/>
                      </a:gs>
                      <a:gs pos="31000">
                        <a:schemeClr val="bg1"/>
                      </a:gs>
                    </a:gsLst>
                    <a:lin ang="5400000" scaled="0"/>
                  </a:gradFill>
                </a:rPr>
              </a:br>
              <a:r>
                <a:rPr lang="en-US" sz="1049" dirty="0">
                  <a:gradFill>
                    <a:gsLst>
                      <a:gs pos="2917">
                        <a:schemeClr val="bg1"/>
                      </a:gs>
                      <a:gs pos="31000">
                        <a:schemeClr val="bg1"/>
                      </a:gs>
                    </a:gsLst>
                    <a:lin ang="5400000" scaled="0"/>
                  </a:gradFill>
                </a:rPr>
                <a:t>Container</a:t>
              </a:r>
            </a:p>
          </p:txBody>
        </p:sp>
        <p:pic>
          <p:nvPicPr>
            <p:cNvPr id="19" name="Picture 2" descr="http://www.iconsdb.com/icons/preview/white/linux-xxl.pn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6383701" y="3168258"/>
              <a:ext cx="500001" cy="500001"/>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Freeform 128"/>
          <p:cNvSpPr>
            <a:spLocks noChangeAspect="1"/>
          </p:cNvSpPr>
          <p:nvPr/>
        </p:nvSpPr>
        <p:spPr bwMode="black">
          <a:xfrm>
            <a:off x="10022020" y="3361279"/>
            <a:ext cx="585482" cy="32342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endParaRPr>
          </a:p>
        </p:txBody>
      </p:sp>
      <p:sp>
        <p:nvSpPr>
          <p:cNvPr id="47" name="Oval 46"/>
          <p:cNvSpPr/>
          <p:nvPr/>
        </p:nvSpPr>
        <p:spPr bwMode="auto">
          <a:xfrm>
            <a:off x="9776909" y="3002604"/>
            <a:ext cx="1071410" cy="1071410"/>
          </a:xfrm>
          <a:prstGeom prst="ellipse">
            <a:avLst/>
          </a:prstGeom>
          <a:noFill/>
          <a:ln w="762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10727279" y="3450127"/>
            <a:ext cx="216276" cy="24897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9680423" y="3450127"/>
            <a:ext cx="216276" cy="24897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Isosceles Triangle 49"/>
          <p:cNvSpPr/>
          <p:nvPr/>
        </p:nvSpPr>
        <p:spPr bwMode="auto">
          <a:xfrm rot="10800000">
            <a:off x="10746325" y="3441012"/>
            <a:ext cx="190197" cy="163962"/>
          </a:xfrm>
          <a:prstGeom prst="triangl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Isosceles Triangle 50"/>
          <p:cNvSpPr/>
          <p:nvPr/>
        </p:nvSpPr>
        <p:spPr bwMode="auto">
          <a:xfrm>
            <a:off x="9719612" y="3558148"/>
            <a:ext cx="190197" cy="163962"/>
          </a:xfrm>
          <a:prstGeom prst="triangl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p:cNvSpPr txBox="1"/>
          <p:nvPr/>
        </p:nvSpPr>
        <p:spPr>
          <a:xfrm>
            <a:off x="9684457" y="1944521"/>
            <a:ext cx="1250827" cy="690680"/>
          </a:xfrm>
          <a:prstGeom prst="rect">
            <a:avLst/>
          </a:prstGeom>
          <a:noFill/>
        </p:spPr>
        <p:txBody>
          <a:bodyPr wrap="none" lIns="182854" tIns="146283" rIns="182854" bIns="146283" rtlCol="0">
            <a:spAutoFit/>
          </a:bodyPr>
          <a:lstStyle/>
          <a:p>
            <a:pPr algn="ctr">
              <a:lnSpc>
                <a:spcPct val="90000"/>
              </a:lnSpc>
            </a:pPr>
            <a:r>
              <a:rPr lang="en-US" sz="1399" dirty="0">
                <a:gradFill>
                  <a:gsLst>
                    <a:gs pos="2917">
                      <a:schemeClr val="bg1"/>
                    </a:gs>
                    <a:gs pos="30000">
                      <a:schemeClr val="bg1"/>
                    </a:gs>
                  </a:gsLst>
                  <a:lin ang="5400000" scaled="0"/>
                </a:gradFill>
              </a:rPr>
              <a:t>Customer</a:t>
            </a:r>
          </a:p>
          <a:p>
            <a:pPr algn="ctr">
              <a:lnSpc>
                <a:spcPct val="90000"/>
              </a:lnSpc>
            </a:pPr>
            <a:r>
              <a:rPr lang="en-US" sz="1399" dirty="0">
                <a:gradFill>
                  <a:gsLst>
                    <a:gs pos="2917">
                      <a:schemeClr val="bg1"/>
                    </a:gs>
                    <a:gs pos="30000">
                      <a:schemeClr val="bg1"/>
                    </a:gs>
                  </a:gsLst>
                  <a:lin ang="5400000" scaled="0"/>
                </a:gradFill>
              </a:rPr>
              <a:t>Datacenter</a:t>
            </a:r>
          </a:p>
        </p:txBody>
      </p:sp>
      <p:sp>
        <p:nvSpPr>
          <p:cNvPr id="54" name="TextBox 53"/>
          <p:cNvSpPr txBox="1"/>
          <p:nvPr/>
        </p:nvSpPr>
        <p:spPr>
          <a:xfrm>
            <a:off x="10403301" y="4239532"/>
            <a:ext cx="1042145" cy="690680"/>
          </a:xfrm>
          <a:prstGeom prst="rect">
            <a:avLst/>
          </a:prstGeom>
          <a:noFill/>
        </p:spPr>
        <p:txBody>
          <a:bodyPr wrap="none" lIns="182854" tIns="146283" rIns="182854" bIns="146283" rtlCol="0">
            <a:spAutoFit/>
          </a:bodyPr>
          <a:lstStyle/>
          <a:p>
            <a:pPr algn="ctr">
              <a:lnSpc>
                <a:spcPct val="90000"/>
              </a:lnSpc>
            </a:pPr>
            <a:r>
              <a:rPr lang="en-US" sz="1399" dirty="0">
                <a:gradFill>
                  <a:gsLst>
                    <a:gs pos="2917">
                      <a:schemeClr val="bg1"/>
                    </a:gs>
                    <a:gs pos="30000">
                      <a:schemeClr val="bg1"/>
                    </a:gs>
                  </a:gsLst>
                  <a:lin ang="5400000" scaled="0"/>
                </a:gradFill>
              </a:rPr>
              <a:t>Service</a:t>
            </a:r>
          </a:p>
          <a:p>
            <a:pPr algn="ctr">
              <a:lnSpc>
                <a:spcPct val="90000"/>
              </a:lnSpc>
            </a:pPr>
            <a:r>
              <a:rPr lang="en-US" sz="1399" dirty="0">
                <a:gradFill>
                  <a:gsLst>
                    <a:gs pos="2917">
                      <a:schemeClr val="bg1"/>
                    </a:gs>
                    <a:gs pos="30000">
                      <a:schemeClr val="bg1"/>
                    </a:gs>
                  </a:gsLst>
                  <a:lin ang="5400000" scaled="0"/>
                </a:gradFill>
              </a:rPr>
              <a:t>Provider</a:t>
            </a:r>
          </a:p>
        </p:txBody>
      </p:sp>
      <p:sp>
        <p:nvSpPr>
          <p:cNvPr id="55" name="TextBox 54"/>
          <p:cNvSpPr txBox="1"/>
          <p:nvPr/>
        </p:nvSpPr>
        <p:spPr>
          <a:xfrm>
            <a:off x="9174982" y="4239532"/>
            <a:ext cx="1135336" cy="690680"/>
          </a:xfrm>
          <a:prstGeom prst="rect">
            <a:avLst/>
          </a:prstGeom>
          <a:noFill/>
        </p:spPr>
        <p:txBody>
          <a:bodyPr wrap="none" lIns="182854" tIns="146283" rIns="182854" bIns="146283" rtlCol="0">
            <a:spAutoFit/>
          </a:bodyPr>
          <a:lstStyle/>
          <a:p>
            <a:pPr algn="ctr">
              <a:lnSpc>
                <a:spcPct val="90000"/>
              </a:lnSpc>
            </a:pPr>
            <a:r>
              <a:rPr lang="en-US" sz="1399" dirty="0">
                <a:gradFill>
                  <a:gsLst>
                    <a:gs pos="2917">
                      <a:schemeClr val="bg1"/>
                    </a:gs>
                    <a:gs pos="30000">
                      <a:schemeClr val="bg1"/>
                    </a:gs>
                  </a:gsLst>
                  <a:lin ang="5400000" scaled="0"/>
                </a:gradFill>
              </a:rPr>
              <a:t>Microsoft</a:t>
            </a:r>
          </a:p>
          <a:p>
            <a:pPr algn="ctr">
              <a:lnSpc>
                <a:spcPct val="90000"/>
              </a:lnSpc>
            </a:pPr>
            <a:r>
              <a:rPr lang="en-US" sz="1399" dirty="0">
                <a:gradFill>
                  <a:gsLst>
                    <a:gs pos="2917">
                      <a:schemeClr val="bg1"/>
                    </a:gs>
                    <a:gs pos="30000">
                      <a:schemeClr val="bg1"/>
                    </a:gs>
                  </a:gsLst>
                  <a:lin ang="5400000" scaled="0"/>
                </a:gradFill>
              </a:rPr>
              <a:t>Azure</a:t>
            </a:r>
          </a:p>
        </p:txBody>
      </p:sp>
      <p:sp>
        <p:nvSpPr>
          <p:cNvPr id="56" name="TextBox 55"/>
          <p:cNvSpPr txBox="1"/>
          <p:nvPr/>
        </p:nvSpPr>
        <p:spPr>
          <a:xfrm>
            <a:off x="7189532" y="3196059"/>
            <a:ext cx="1343688" cy="464800"/>
          </a:xfrm>
          <a:prstGeom prst="rect">
            <a:avLst/>
          </a:prstGeom>
          <a:noFill/>
        </p:spPr>
        <p:txBody>
          <a:bodyPr wrap="none" lIns="182854" tIns="146283" rIns="182854" bIns="146283" rtlCol="0">
            <a:spAutoFit/>
          </a:bodyPr>
          <a:lstStyle/>
          <a:p>
            <a:pPr>
              <a:lnSpc>
                <a:spcPct val="90000"/>
              </a:lnSpc>
              <a:spcAft>
                <a:spcPts val="600"/>
              </a:spcAft>
            </a:pPr>
            <a:r>
              <a:rPr lang="en-US" sz="1199" dirty="0">
                <a:solidFill>
                  <a:schemeClr val="accent1"/>
                </a:solidFill>
              </a:rPr>
              <a:t>Run anywhere</a:t>
            </a:r>
          </a:p>
        </p:txBody>
      </p:sp>
      <p:sp>
        <p:nvSpPr>
          <p:cNvPr id="38" name="Freeform 9"/>
          <p:cNvSpPr>
            <a:spLocks noEditPoints="1"/>
          </p:cNvSpPr>
          <p:nvPr/>
        </p:nvSpPr>
        <p:spPr bwMode="black">
          <a:xfrm>
            <a:off x="3479139" y="5819720"/>
            <a:ext cx="390525" cy="39211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696969"/>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0" name="Right Arrow 39"/>
          <p:cNvSpPr/>
          <p:nvPr/>
        </p:nvSpPr>
        <p:spPr bwMode="auto">
          <a:xfrm rot="16200000">
            <a:off x="5169034" y="4207865"/>
            <a:ext cx="490105" cy="333051"/>
          </a:xfrm>
          <a:prstGeom prst="rightArrow">
            <a:avLst/>
          </a:prstGeom>
          <a:solidFill>
            <a:srgbClr val="002060"/>
          </a:solidFill>
          <a:ln w="28575">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Right Arrow 41"/>
          <p:cNvSpPr/>
          <p:nvPr/>
        </p:nvSpPr>
        <p:spPr bwMode="auto">
          <a:xfrm rot="16200000">
            <a:off x="6197172" y="4207865"/>
            <a:ext cx="490105" cy="333051"/>
          </a:xfrm>
          <a:prstGeom prst="rightArrow">
            <a:avLst/>
          </a:prstGeom>
          <a:solidFill>
            <a:srgbClr val="002060"/>
          </a:solidFill>
          <a:ln w="28575">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2625351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163" y="313117"/>
            <a:ext cx="12055670" cy="898472"/>
          </a:xfrm>
        </p:spPr>
        <p:txBody>
          <a:bodyPr>
            <a:normAutofit fontScale="90000"/>
          </a:bodyPr>
          <a:lstStyle/>
          <a:p>
            <a:r>
              <a:rPr lang="en-US" sz="5800" dirty="0"/>
              <a:t>Docker integration</a:t>
            </a:r>
            <a:br>
              <a:rPr lang="en-US" dirty="0"/>
            </a:br>
            <a:r>
              <a:rPr lang="en-US" sz="3199" dirty="0">
                <a:gradFill>
                  <a:gsLst>
                    <a:gs pos="7619">
                      <a:srgbClr val="00188F"/>
                    </a:gs>
                    <a:gs pos="35000">
                      <a:srgbClr val="00188F"/>
                    </a:gs>
                  </a:gsLst>
                  <a:lin ang="5400000" scaled="0"/>
                </a:gradFill>
              </a:rPr>
              <a:t>Joint strategic investments to drive containers forward</a:t>
            </a:r>
            <a:endParaRPr lang="en-US" dirty="0">
              <a:gradFill>
                <a:gsLst>
                  <a:gs pos="7619">
                    <a:srgbClr val="00188F"/>
                  </a:gs>
                  <a:gs pos="35000">
                    <a:srgbClr val="00188F"/>
                  </a:gs>
                </a:gsLst>
                <a:lin ang="5400000" scaled="0"/>
              </a:gradFill>
            </a:endParaRPr>
          </a:p>
        </p:txBody>
      </p:sp>
      <p:sp>
        <p:nvSpPr>
          <p:cNvPr id="645" name="Rectangle 644"/>
          <p:cNvSpPr/>
          <p:nvPr/>
        </p:nvSpPr>
        <p:spPr>
          <a:xfrm>
            <a:off x="275167" y="2809017"/>
            <a:ext cx="5175928" cy="3857253"/>
          </a:xfrm>
          <a:prstGeom prst="rect">
            <a:avLst/>
          </a:prstGeom>
          <a:noFill/>
          <a:ln w="12700" cap="flat" cmpd="sng" algn="ctr">
            <a:noFill/>
            <a:prstDash val="solid"/>
            <a:miter lim="800000"/>
          </a:ln>
          <a:effectLst/>
        </p:spPr>
        <p:txBody>
          <a:bodyPr lIns="182854" tIns="182854" rIns="182854" bIns="91427"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471494">
              <a:spcBef>
                <a:spcPts val="306"/>
              </a:spcBef>
              <a:spcAft>
                <a:spcPts val="1212"/>
              </a:spcAft>
              <a:buClr>
                <a:srgbClr val="EFEFEF"/>
              </a:buClr>
            </a:pPr>
            <a:r>
              <a:rPr lang="en-US" sz="1500" b="1" dirty="0">
                <a:gradFill>
                  <a:gsLst>
                    <a:gs pos="7619">
                      <a:srgbClr val="00188F"/>
                    </a:gs>
                    <a:gs pos="35000">
                      <a:srgbClr val="00188F"/>
                    </a:gs>
                  </a:gsLst>
                  <a:lin ang="5400000" scaled="0"/>
                </a:gradFill>
                <a:cs typeface="Segoe UI" pitchFamily="34" charset="0"/>
              </a:rPr>
              <a:t>Docker Hub: </a:t>
            </a:r>
            <a:r>
              <a:rPr lang="en-US" sz="1500" dirty="0">
                <a:gradFill>
                  <a:gsLst>
                    <a:gs pos="19048">
                      <a:schemeClr val="tx1"/>
                    </a:gs>
                    <a:gs pos="65000">
                      <a:schemeClr val="tx1"/>
                    </a:gs>
                  </a:gsLst>
                  <a:lin ang="5400000" scaled="0"/>
                </a:gradFill>
                <a:cs typeface="Segoe UI" pitchFamily="34" charset="0"/>
              </a:rPr>
              <a:t>Huge collection of open and curated applications available for download.</a:t>
            </a:r>
          </a:p>
          <a:p>
            <a:pPr marL="0" lvl="1" defTabSz="471494">
              <a:spcBef>
                <a:spcPts val="306"/>
              </a:spcBef>
              <a:spcAft>
                <a:spcPts val="1212"/>
              </a:spcAft>
              <a:buClr>
                <a:srgbClr val="EFEFEF"/>
              </a:buClr>
            </a:pPr>
            <a:r>
              <a:rPr lang="en-US" sz="1500" b="1" dirty="0">
                <a:gradFill>
                  <a:gsLst>
                    <a:gs pos="7619">
                      <a:srgbClr val="00188F"/>
                    </a:gs>
                    <a:gs pos="35000">
                      <a:srgbClr val="00188F"/>
                    </a:gs>
                  </a:gsLst>
                  <a:lin ang="5400000" scaled="0"/>
                </a:gradFill>
                <a:cs typeface="Segoe UI" pitchFamily="34" charset="0"/>
              </a:rPr>
              <a:t>Collaboration: </a:t>
            </a:r>
            <a:r>
              <a:rPr lang="en-US" sz="1500" dirty="0">
                <a:gradFill>
                  <a:gsLst>
                    <a:gs pos="19048">
                      <a:schemeClr val="tx1"/>
                    </a:gs>
                    <a:gs pos="65000">
                      <a:schemeClr val="tx1"/>
                    </a:gs>
                  </a:gsLst>
                  <a:lin ang="5400000" scaled="0"/>
                </a:gradFill>
                <a:cs typeface="Segoe UI" pitchFamily="34" charset="0"/>
              </a:rPr>
              <a:t>Bring Windows Server containers to the Docker ecosystem to expand the reach of both developer communities.</a:t>
            </a:r>
          </a:p>
          <a:p>
            <a:pPr marL="0" lvl="1" defTabSz="471494">
              <a:spcBef>
                <a:spcPts val="306"/>
              </a:spcBef>
              <a:spcAft>
                <a:spcPts val="1212"/>
              </a:spcAft>
              <a:buClr>
                <a:srgbClr val="EFEFEF"/>
              </a:buClr>
            </a:pPr>
            <a:r>
              <a:rPr lang="en-US" sz="1500" b="1" dirty="0">
                <a:gradFill>
                  <a:gsLst>
                    <a:gs pos="7619">
                      <a:srgbClr val="00188F"/>
                    </a:gs>
                    <a:gs pos="35000">
                      <a:srgbClr val="00188F"/>
                    </a:gs>
                  </a:gsLst>
                  <a:lin ang="5400000" scaled="0"/>
                </a:gradFill>
                <a:cs typeface="Segoe UI" pitchFamily="34" charset="0"/>
              </a:rPr>
              <a:t>Docker Engine: </a:t>
            </a:r>
            <a:r>
              <a:rPr lang="en-US" sz="1500" dirty="0">
                <a:gradFill>
                  <a:gsLst>
                    <a:gs pos="19048">
                      <a:schemeClr val="tx1"/>
                    </a:gs>
                    <a:gs pos="65000">
                      <a:schemeClr val="tx1"/>
                    </a:gs>
                  </a:gsLst>
                  <a:lin ang="5400000" scaled="0"/>
                </a:gradFill>
                <a:cs typeface="Segoe UI" pitchFamily="34" charset="0"/>
              </a:rPr>
              <a:t>Docker Engine for Windows Server containers will be developed under the aegis of the Docker open source project.</a:t>
            </a:r>
          </a:p>
          <a:p>
            <a:pPr marL="0" lvl="1" defTabSz="471494">
              <a:spcBef>
                <a:spcPts val="306"/>
              </a:spcBef>
              <a:spcAft>
                <a:spcPts val="1212"/>
              </a:spcAft>
              <a:buClr>
                <a:srgbClr val="EFEFEF"/>
              </a:buClr>
            </a:pPr>
            <a:r>
              <a:rPr lang="en-US" sz="1500" b="1" dirty="0">
                <a:gradFill>
                  <a:gsLst>
                    <a:gs pos="7619">
                      <a:srgbClr val="00188F"/>
                    </a:gs>
                    <a:gs pos="35000">
                      <a:srgbClr val="00188F"/>
                    </a:gs>
                  </a:gsLst>
                  <a:lin ang="5400000" scaled="0"/>
                </a:gradFill>
                <a:cs typeface="Segoe UI" pitchFamily="34" charset="0"/>
              </a:rPr>
              <a:t>Docker client: </a:t>
            </a:r>
            <a:r>
              <a:rPr lang="en-US" sz="1500" dirty="0">
                <a:gradFill>
                  <a:gsLst>
                    <a:gs pos="19048">
                      <a:schemeClr val="tx1"/>
                    </a:gs>
                    <a:gs pos="65000">
                      <a:schemeClr val="tx1"/>
                    </a:gs>
                  </a:gsLst>
                  <a:lin ang="5400000" scaled="0"/>
                </a:gradFill>
                <a:cs typeface="Segoe UI" pitchFamily="34" charset="0"/>
              </a:rPr>
              <a:t>Windows customers will be able to use the same standard Docker client and interface on multiple development environments.</a:t>
            </a:r>
          </a:p>
          <a:p>
            <a:pPr marL="0" lvl="1" defTabSz="471494">
              <a:spcBef>
                <a:spcPts val="306"/>
              </a:spcBef>
              <a:spcAft>
                <a:spcPts val="1212"/>
              </a:spcAft>
              <a:buClr>
                <a:srgbClr val="EFEFEF"/>
              </a:buClr>
            </a:pPr>
            <a:endParaRPr lang="en-US" sz="1500" dirty="0">
              <a:gradFill>
                <a:gsLst>
                  <a:gs pos="19048">
                    <a:schemeClr val="tx1"/>
                  </a:gs>
                  <a:gs pos="65000">
                    <a:schemeClr val="tx1"/>
                  </a:gs>
                </a:gsLst>
                <a:lin ang="5400000" scaled="0"/>
              </a:gradFill>
              <a:cs typeface="Segoe UI" pitchFamily="34" charset="0"/>
            </a:endParaRPr>
          </a:p>
          <a:p>
            <a:pPr marL="0" lvl="1" defTabSz="471494">
              <a:spcBef>
                <a:spcPts val="306"/>
              </a:spcBef>
              <a:spcAft>
                <a:spcPts val="1212"/>
              </a:spcAft>
              <a:buClr>
                <a:srgbClr val="EFEFEF"/>
              </a:buClr>
            </a:pPr>
            <a:endParaRPr lang="en-US" sz="1500" dirty="0">
              <a:gradFill>
                <a:gsLst>
                  <a:gs pos="19048">
                    <a:schemeClr val="tx1"/>
                  </a:gs>
                  <a:gs pos="65000">
                    <a:schemeClr val="tx1"/>
                  </a:gs>
                </a:gsLst>
                <a:lin ang="5400000" scaled="0"/>
              </a:gradFill>
              <a:cs typeface="Segoe UI" pitchFamily="34" charset="0"/>
            </a:endParaRPr>
          </a:p>
        </p:txBody>
      </p:sp>
      <p:sp>
        <p:nvSpPr>
          <p:cNvPr id="14" name="Pentagon 13"/>
          <p:cNvSpPr/>
          <p:nvPr/>
        </p:nvSpPr>
        <p:spPr bwMode="auto">
          <a:xfrm>
            <a:off x="881" y="2033796"/>
            <a:ext cx="6312819" cy="690942"/>
          </a:xfrm>
          <a:prstGeom prst="homePlat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05" tIns="146283" rIns="182854" bIns="14628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pPr>
            <a:r>
              <a:rPr lang="en-US" sz="2800" i="1" dirty="0">
                <a:ln w="3175">
                  <a:noFill/>
                </a:ln>
                <a:solidFill>
                  <a:srgbClr val="0072C6"/>
                </a:solidFill>
                <a:latin typeface="+mj-lt"/>
                <a:cs typeface="Segoe UI" pitchFamily="34" charset="0"/>
              </a:rPr>
              <a:t>Spotlight capabilities</a:t>
            </a:r>
          </a:p>
        </p:txBody>
      </p:sp>
      <p:sp>
        <p:nvSpPr>
          <p:cNvPr id="15" name="Rectangle 14"/>
          <p:cNvSpPr/>
          <p:nvPr/>
        </p:nvSpPr>
        <p:spPr bwMode="auto">
          <a:xfrm>
            <a:off x="449192" y="2033796"/>
            <a:ext cx="685017" cy="6831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Freeform 5"/>
          <p:cNvSpPr>
            <a:spLocks noEditPoints="1"/>
          </p:cNvSpPr>
          <p:nvPr/>
        </p:nvSpPr>
        <p:spPr bwMode="auto">
          <a:xfrm>
            <a:off x="583991" y="2172776"/>
            <a:ext cx="415421" cy="405206"/>
          </a:xfrm>
          <a:custGeom>
            <a:avLst/>
            <a:gdLst>
              <a:gd name="T0" fmla="*/ 1697 w 1739"/>
              <a:gd name="T1" fmla="*/ 541 h 1697"/>
              <a:gd name="T2" fmla="*/ 1388 w 1739"/>
              <a:gd name="T3" fmla="*/ 18 h 1697"/>
              <a:gd name="T4" fmla="*/ 1374 w 1739"/>
              <a:gd name="T5" fmla="*/ 21 h 1697"/>
              <a:gd name="T6" fmla="*/ 1374 w 1739"/>
              <a:gd name="T7" fmla="*/ 20 h 1697"/>
              <a:gd name="T8" fmla="*/ 200 w 1739"/>
              <a:gd name="T9" fmla="*/ 179 h 1697"/>
              <a:gd name="T10" fmla="*/ 42 w 1739"/>
              <a:gd name="T11" fmla="*/ 766 h 1697"/>
              <a:gd name="T12" fmla="*/ 351 w 1739"/>
              <a:gd name="T13" fmla="*/ 1289 h 1697"/>
              <a:gd name="T14" fmla="*/ 748 w 1739"/>
              <a:gd name="T15" fmla="*/ 1235 h 1697"/>
              <a:gd name="T16" fmla="*/ 748 w 1739"/>
              <a:gd name="T17" fmla="*/ 1490 h 1697"/>
              <a:gd name="T18" fmla="*/ 430 w 1739"/>
              <a:gd name="T19" fmla="*/ 1490 h 1697"/>
              <a:gd name="T20" fmla="*/ 430 w 1739"/>
              <a:gd name="T21" fmla="*/ 1697 h 1697"/>
              <a:gd name="T22" fmla="*/ 1318 w 1739"/>
              <a:gd name="T23" fmla="*/ 1697 h 1697"/>
              <a:gd name="T24" fmla="*/ 1318 w 1739"/>
              <a:gd name="T25" fmla="*/ 1490 h 1697"/>
              <a:gd name="T26" fmla="*/ 1000 w 1739"/>
              <a:gd name="T27" fmla="*/ 1490 h 1697"/>
              <a:gd name="T28" fmla="*/ 1000 w 1739"/>
              <a:gd name="T29" fmla="*/ 1201 h 1697"/>
              <a:gd name="T30" fmla="*/ 1525 w 1739"/>
              <a:gd name="T31" fmla="*/ 1130 h 1697"/>
              <a:gd name="T32" fmla="*/ 1525 w 1739"/>
              <a:gd name="T33" fmla="*/ 1129 h 1697"/>
              <a:gd name="T34" fmla="*/ 1538 w 1739"/>
              <a:gd name="T35" fmla="*/ 1128 h 1697"/>
              <a:gd name="T36" fmla="*/ 1697 w 1739"/>
              <a:gd name="T37" fmla="*/ 541 h 1697"/>
              <a:gd name="T38" fmla="*/ 1111 w 1739"/>
              <a:gd name="T39" fmla="*/ 255 h 1697"/>
              <a:gd name="T40" fmla="*/ 206 w 1739"/>
              <a:gd name="T41" fmla="*/ 378 h 1697"/>
              <a:gd name="T42" fmla="*/ 165 w 1739"/>
              <a:gd name="T43" fmla="*/ 384 h 1697"/>
              <a:gd name="T44" fmla="*/ 190 w 1739"/>
              <a:gd name="T45" fmla="*/ 297 h 1697"/>
              <a:gd name="T46" fmla="*/ 256 w 1739"/>
              <a:gd name="T47" fmla="*/ 288 h 1697"/>
              <a:gd name="T48" fmla="*/ 1135 w 1739"/>
              <a:gd name="T49" fmla="*/ 168 h 1697"/>
              <a:gd name="T50" fmla="*/ 1135 w 1739"/>
              <a:gd name="T51" fmla="*/ 171 h 1697"/>
              <a:gd name="T52" fmla="*/ 1111 w 1739"/>
              <a:gd name="T53" fmla="*/ 255 h 1697"/>
              <a:gd name="T54" fmla="*/ 1506 w 1739"/>
              <a:gd name="T55" fmla="*/ 993 h 1697"/>
              <a:gd name="T56" fmla="*/ 1312 w 1739"/>
              <a:gd name="T57" fmla="*/ 593 h 1697"/>
              <a:gd name="T58" fmla="*/ 1392 w 1739"/>
              <a:gd name="T59" fmla="*/ 156 h 1697"/>
              <a:gd name="T60" fmla="*/ 1586 w 1739"/>
              <a:gd name="T61" fmla="*/ 556 h 1697"/>
              <a:gd name="T62" fmla="*/ 1506 w 1739"/>
              <a:gd name="T63" fmla="*/ 993 h 1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39" h="1697">
                <a:moveTo>
                  <a:pt x="1697" y="541"/>
                </a:moveTo>
                <a:cubicBezTo>
                  <a:pt x="1656" y="235"/>
                  <a:pt x="1517" y="0"/>
                  <a:pt x="1388" y="18"/>
                </a:cubicBezTo>
                <a:cubicBezTo>
                  <a:pt x="1383" y="19"/>
                  <a:pt x="1378" y="20"/>
                  <a:pt x="1374" y="21"/>
                </a:cubicBezTo>
                <a:cubicBezTo>
                  <a:pt x="1374" y="20"/>
                  <a:pt x="1374" y="20"/>
                  <a:pt x="1374" y="20"/>
                </a:cubicBezTo>
                <a:cubicBezTo>
                  <a:pt x="200" y="179"/>
                  <a:pt x="200" y="179"/>
                  <a:pt x="200" y="179"/>
                </a:cubicBezTo>
                <a:cubicBezTo>
                  <a:pt x="71" y="197"/>
                  <a:pt x="0" y="460"/>
                  <a:pt x="42" y="766"/>
                </a:cubicBezTo>
                <a:cubicBezTo>
                  <a:pt x="83" y="1073"/>
                  <a:pt x="222" y="1307"/>
                  <a:pt x="351" y="1289"/>
                </a:cubicBezTo>
                <a:cubicBezTo>
                  <a:pt x="748" y="1235"/>
                  <a:pt x="748" y="1235"/>
                  <a:pt x="748" y="1235"/>
                </a:cubicBezTo>
                <a:cubicBezTo>
                  <a:pt x="748" y="1490"/>
                  <a:pt x="748" y="1490"/>
                  <a:pt x="748" y="1490"/>
                </a:cubicBezTo>
                <a:cubicBezTo>
                  <a:pt x="430" y="1490"/>
                  <a:pt x="430" y="1490"/>
                  <a:pt x="430" y="1490"/>
                </a:cubicBezTo>
                <a:cubicBezTo>
                  <a:pt x="430" y="1697"/>
                  <a:pt x="430" y="1697"/>
                  <a:pt x="430" y="1697"/>
                </a:cubicBezTo>
                <a:cubicBezTo>
                  <a:pt x="1318" y="1697"/>
                  <a:pt x="1318" y="1697"/>
                  <a:pt x="1318" y="1697"/>
                </a:cubicBezTo>
                <a:cubicBezTo>
                  <a:pt x="1318" y="1490"/>
                  <a:pt x="1318" y="1490"/>
                  <a:pt x="1318" y="1490"/>
                </a:cubicBezTo>
                <a:cubicBezTo>
                  <a:pt x="1000" y="1490"/>
                  <a:pt x="1000" y="1490"/>
                  <a:pt x="1000" y="1490"/>
                </a:cubicBezTo>
                <a:cubicBezTo>
                  <a:pt x="1000" y="1201"/>
                  <a:pt x="1000" y="1201"/>
                  <a:pt x="1000" y="1201"/>
                </a:cubicBezTo>
                <a:cubicBezTo>
                  <a:pt x="1525" y="1130"/>
                  <a:pt x="1525" y="1130"/>
                  <a:pt x="1525" y="1130"/>
                </a:cubicBezTo>
                <a:cubicBezTo>
                  <a:pt x="1525" y="1129"/>
                  <a:pt x="1525" y="1129"/>
                  <a:pt x="1525" y="1129"/>
                </a:cubicBezTo>
                <a:cubicBezTo>
                  <a:pt x="1529" y="1129"/>
                  <a:pt x="1534" y="1129"/>
                  <a:pt x="1538" y="1128"/>
                </a:cubicBezTo>
                <a:cubicBezTo>
                  <a:pt x="1668" y="1110"/>
                  <a:pt x="1739" y="848"/>
                  <a:pt x="1697" y="541"/>
                </a:cubicBezTo>
                <a:close/>
                <a:moveTo>
                  <a:pt x="1111" y="255"/>
                </a:moveTo>
                <a:cubicBezTo>
                  <a:pt x="206" y="378"/>
                  <a:pt x="206" y="378"/>
                  <a:pt x="206" y="378"/>
                </a:cubicBezTo>
                <a:cubicBezTo>
                  <a:pt x="165" y="384"/>
                  <a:pt x="165" y="384"/>
                  <a:pt x="165" y="384"/>
                </a:cubicBezTo>
                <a:cubicBezTo>
                  <a:pt x="171" y="352"/>
                  <a:pt x="180" y="323"/>
                  <a:pt x="190" y="297"/>
                </a:cubicBezTo>
                <a:cubicBezTo>
                  <a:pt x="256" y="288"/>
                  <a:pt x="256" y="288"/>
                  <a:pt x="256" y="288"/>
                </a:cubicBezTo>
                <a:cubicBezTo>
                  <a:pt x="1135" y="168"/>
                  <a:pt x="1135" y="168"/>
                  <a:pt x="1135" y="168"/>
                </a:cubicBezTo>
                <a:cubicBezTo>
                  <a:pt x="1135" y="171"/>
                  <a:pt x="1135" y="171"/>
                  <a:pt x="1135" y="171"/>
                </a:cubicBezTo>
                <a:cubicBezTo>
                  <a:pt x="1125" y="196"/>
                  <a:pt x="1117" y="224"/>
                  <a:pt x="1111" y="255"/>
                </a:cubicBezTo>
                <a:close/>
                <a:moveTo>
                  <a:pt x="1506" y="993"/>
                </a:moveTo>
                <a:cubicBezTo>
                  <a:pt x="1431" y="1004"/>
                  <a:pt x="1344" y="825"/>
                  <a:pt x="1312" y="593"/>
                </a:cubicBezTo>
                <a:cubicBezTo>
                  <a:pt x="1281" y="362"/>
                  <a:pt x="1317" y="167"/>
                  <a:pt x="1392" y="156"/>
                </a:cubicBezTo>
                <a:cubicBezTo>
                  <a:pt x="1468" y="146"/>
                  <a:pt x="1555" y="325"/>
                  <a:pt x="1586" y="556"/>
                </a:cubicBezTo>
                <a:cubicBezTo>
                  <a:pt x="1618" y="787"/>
                  <a:pt x="1582" y="983"/>
                  <a:pt x="1506" y="993"/>
                </a:cubicBezTo>
                <a:close/>
              </a:path>
            </a:pathLst>
          </a:custGeom>
          <a:solidFill>
            <a:schemeClr val="bg1"/>
          </a:solidFill>
          <a:ln>
            <a:noFill/>
          </a:ln>
        </p:spPr>
        <p:txBody>
          <a:bodyPr vert="horz" wrap="square" lIns="89629" tIns="44815" rIns="89629" bIns="44815" numCol="1" anchor="t" anchorCtr="0" compatLnSpc="1">
            <a:prstTxWarp prst="textNoShape">
              <a:avLst/>
            </a:prstTxWarp>
          </a:bodyPr>
          <a:lstStyle/>
          <a:p>
            <a:pPr defTabSz="914191"/>
            <a:endParaRPr lang="en-US" sz="1764">
              <a:solidFill>
                <a:srgbClr val="505050"/>
              </a:solidFill>
            </a:endParaRPr>
          </a:p>
        </p:txBody>
      </p:sp>
      <p:sp>
        <p:nvSpPr>
          <p:cNvPr id="8" name="Rectangle 7"/>
          <p:cNvSpPr/>
          <p:nvPr/>
        </p:nvSpPr>
        <p:spPr bwMode="auto">
          <a:xfrm>
            <a:off x="6267444" y="2981399"/>
            <a:ext cx="4066598" cy="685703"/>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99" dirty="0" err="1">
                <a:gradFill>
                  <a:gsLst>
                    <a:gs pos="0">
                      <a:srgbClr val="FFFFFF"/>
                    </a:gs>
                    <a:gs pos="100000">
                      <a:srgbClr val="FFFFFF"/>
                    </a:gs>
                  </a:gsLst>
                  <a:lin ang="5400000" scaled="0"/>
                </a:gradFill>
                <a:ea typeface="Segoe UI" pitchFamily="34" charset="0"/>
                <a:cs typeface="Segoe UI" pitchFamily="34" charset="0"/>
              </a:rPr>
              <a:t>Docker</a:t>
            </a:r>
            <a:r>
              <a:rPr lang="en-US" sz="1599" dirty="0">
                <a:gradFill>
                  <a:gsLst>
                    <a:gs pos="0">
                      <a:srgbClr val="FFFFFF"/>
                    </a:gs>
                    <a:gs pos="100000">
                      <a:srgbClr val="FFFFFF"/>
                    </a:gs>
                  </a:gsLst>
                  <a:lin ang="5400000" scaled="0"/>
                </a:gradFill>
                <a:ea typeface="Segoe UI" pitchFamily="34" charset="0"/>
                <a:cs typeface="Segoe UI" pitchFamily="34" charset="0"/>
              </a:rPr>
              <a:t> Client</a:t>
            </a:r>
          </a:p>
        </p:txBody>
      </p:sp>
      <p:sp>
        <p:nvSpPr>
          <p:cNvPr id="9" name="Rectangle 8"/>
          <p:cNvSpPr/>
          <p:nvPr/>
        </p:nvSpPr>
        <p:spPr bwMode="auto">
          <a:xfrm>
            <a:off x="6267444" y="3710529"/>
            <a:ext cx="1999966" cy="61903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742807" defTabSz="932293" fontAlgn="base">
              <a:lnSpc>
                <a:spcPct val="90000"/>
              </a:lnSpc>
              <a:spcBef>
                <a:spcPct val="0"/>
              </a:spcBef>
              <a:spcAft>
                <a:spcPct val="0"/>
              </a:spcAft>
            </a:pPr>
            <a:r>
              <a:rPr lang="en-US" sz="1399" dirty="0">
                <a:gradFill>
                  <a:gsLst>
                    <a:gs pos="0">
                      <a:srgbClr val="FFFFFF"/>
                    </a:gs>
                    <a:gs pos="100000">
                      <a:srgbClr val="FFFFFF"/>
                    </a:gs>
                  </a:gsLst>
                  <a:lin ang="5400000" scaled="0"/>
                </a:gradFill>
                <a:ea typeface="Segoe UI" pitchFamily="34" charset="0"/>
                <a:cs typeface="Segoe UI" pitchFamily="34" charset="0"/>
              </a:rPr>
              <a:t>Windows Server</a:t>
            </a:r>
          </a:p>
        </p:txBody>
      </p:sp>
      <p:sp>
        <p:nvSpPr>
          <p:cNvPr id="10" name="Rectangle 9"/>
          <p:cNvSpPr/>
          <p:nvPr/>
        </p:nvSpPr>
        <p:spPr bwMode="auto">
          <a:xfrm>
            <a:off x="8334075" y="3710529"/>
            <a:ext cx="1999966" cy="61903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628530" defTabSz="932293" fontAlgn="base">
              <a:lnSpc>
                <a:spcPct val="90000"/>
              </a:lnSpc>
              <a:spcBef>
                <a:spcPct val="0"/>
              </a:spcBef>
              <a:spcAft>
                <a:spcPct val="0"/>
              </a:spcAft>
            </a:pPr>
            <a:r>
              <a:rPr lang="en-US" sz="1399" dirty="0">
                <a:gradFill>
                  <a:gsLst>
                    <a:gs pos="0">
                      <a:srgbClr val="FFFFFF"/>
                    </a:gs>
                    <a:gs pos="100000">
                      <a:srgbClr val="FFFFFF"/>
                    </a:gs>
                  </a:gsLst>
                  <a:lin ang="5400000" scaled="0"/>
                </a:gradFill>
                <a:ea typeface="Segoe UI" pitchFamily="34" charset="0"/>
                <a:cs typeface="Segoe UI" pitchFamily="34" charset="0"/>
              </a:rPr>
              <a:t>Linux</a:t>
            </a:r>
          </a:p>
        </p:txBody>
      </p:sp>
      <p:sp>
        <p:nvSpPr>
          <p:cNvPr id="11" name="Rectangle 10"/>
          <p:cNvSpPr/>
          <p:nvPr/>
        </p:nvSpPr>
        <p:spPr bwMode="auto">
          <a:xfrm>
            <a:off x="6267444" y="4372992"/>
            <a:ext cx="1999966" cy="6190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199" dirty="0">
                <a:gradFill>
                  <a:gsLst>
                    <a:gs pos="0">
                      <a:srgbClr val="FFFFFF"/>
                    </a:gs>
                    <a:gs pos="100000">
                      <a:srgbClr val="FFFFFF"/>
                    </a:gs>
                  </a:gsLst>
                  <a:lin ang="5400000" scaled="0"/>
                </a:gradFill>
                <a:ea typeface="Segoe UI" pitchFamily="34" charset="0"/>
                <a:cs typeface="Segoe UI" pitchFamily="34" charset="0"/>
              </a:rPr>
              <a:t>Docker Engine</a:t>
            </a:r>
          </a:p>
          <a:p>
            <a:pPr algn="ctr" defTabSz="932293" fontAlgn="base">
              <a:lnSpc>
                <a:spcPct val="90000"/>
              </a:lnSpc>
              <a:spcBef>
                <a:spcPct val="0"/>
              </a:spcBef>
              <a:spcAft>
                <a:spcPct val="0"/>
              </a:spcAft>
            </a:pPr>
            <a:r>
              <a:rPr lang="en-US" sz="1199" dirty="0">
                <a:gradFill>
                  <a:gsLst>
                    <a:gs pos="0">
                      <a:srgbClr val="FFFFFF"/>
                    </a:gs>
                    <a:gs pos="100000">
                      <a:srgbClr val="FFFFFF"/>
                    </a:gs>
                  </a:gsLst>
                  <a:lin ang="5400000" scaled="0"/>
                </a:gradFill>
                <a:ea typeface="Segoe UI" pitchFamily="34" charset="0"/>
                <a:cs typeface="Segoe UI" pitchFamily="34" charset="0"/>
              </a:rPr>
              <a:t>(Daemon)</a:t>
            </a:r>
          </a:p>
        </p:txBody>
      </p:sp>
      <p:sp>
        <p:nvSpPr>
          <p:cNvPr id="13" name="Rectangle 12"/>
          <p:cNvSpPr/>
          <p:nvPr/>
        </p:nvSpPr>
        <p:spPr bwMode="auto">
          <a:xfrm>
            <a:off x="6267444" y="5035457"/>
            <a:ext cx="1999966" cy="619037"/>
          </a:xfrm>
          <a:prstGeom prst="rect">
            <a:avLst/>
          </a:prstGeom>
          <a:solidFill>
            <a:srgbClr val="7FB0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199" dirty="0">
                <a:gradFill>
                  <a:gsLst>
                    <a:gs pos="0">
                      <a:schemeClr val="tx1"/>
                    </a:gs>
                    <a:gs pos="100000">
                      <a:schemeClr val="tx1"/>
                    </a:gs>
                  </a:gsLst>
                  <a:lin ang="5400000" scaled="0"/>
                </a:gradFill>
                <a:ea typeface="Segoe UI" pitchFamily="34" charset="0"/>
                <a:cs typeface="Segoe UI" pitchFamily="34" charset="0"/>
              </a:rPr>
              <a:t>Windows Server</a:t>
            </a:r>
          </a:p>
          <a:p>
            <a:pPr algn="ctr" defTabSz="932293" fontAlgn="base">
              <a:lnSpc>
                <a:spcPct val="90000"/>
              </a:lnSpc>
              <a:spcBef>
                <a:spcPct val="0"/>
              </a:spcBef>
              <a:spcAft>
                <a:spcPct val="0"/>
              </a:spcAft>
            </a:pPr>
            <a:r>
              <a:rPr lang="en-US" sz="1199" dirty="0">
                <a:gradFill>
                  <a:gsLst>
                    <a:gs pos="0">
                      <a:schemeClr val="tx1"/>
                    </a:gs>
                    <a:gs pos="100000">
                      <a:schemeClr val="tx1"/>
                    </a:gs>
                  </a:gsLst>
                  <a:lin ang="5400000" scaled="0"/>
                </a:gradFill>
                <a:ea typeface="Segoe UI" pitchFamily="34" charset="0"/>
                <a:cs typeface="Segoe UI" pitchFamily="34" charset="0"/>
              </a:rPr>
              <a:t>Container Support</a:t>
            </a:r>
          </a:p>
          <a:p>
            <a:pPr algn="ctr" defTabSz="932293" fontAlgn="base">
              <a:lnSpc>
                <a:spcPct val="90000"/>
              </a:lnSpc>
              <a:spcBef>
                <a:spcPct val="0"/>
              </a:spcBef>
              <a:spcAft>
                <a:spcPct val="0"/>
              </a:spcAft>
            </a:pPr>
            <a:endParaRPr lang="en-US" sz="1199" dirty="0" err="1">
              <a:gradFill>
                <a:gsLst>
                  <a:gs pos="0">
                    <a:schemeClr val="tx1"/>
                  </a:gs>
                  <a:gs pos="100000">
                    <a:schemeClr val="tx1"/>
                  </a:gs>
                </a:gsLst>
                <a:lin ang="5400000" scaled="0"/>
              </a:gradFill>
              <a:ea typeface="Segoe UI" pitchFamily="34" charset="0"/>
              <a:cs typeface="Segoe UI" pitchFamily="34" charset="0"/>
            </a:endParaRPr>
          </a:p>
        </p:txBody>
      </p:sp>
      <p:sp>
        <p:nvSpPr>
          <p:cNvPr id="16" name="Rectangle 15"/>
          <p:cNvSpPr/>
          <p:nvPr/>
        </p:nvSpPr>
        <p:spPr bwMode="auto">
          <a:xfrm>
            <a:off x="8334075" y="5035457"/>
            <a:ext cx="1999966" cy="619037"/>
          </a:xfrm>
          <a:prstGeom prst="rect">
            <a:avLst/>
          </a:prstGeom>
          <a:solidFill>
            <a:srgbClr val="7FB0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199" dirty="0">
                <a:gradFill>
                  <a:gsLst>
                    <a:gs pos="0">
                      <a:schemeClr val="tx1"/>
                    </a:gs>
                    <a:gs pos="100000">
                      <a:schemeClr val="tx1"/>
                    </a:gs>
                  </a:gsLst>
                  <a:lin ang="5400000" scaled="0"/>
                </a:gradFill>
                <a:ea typeface="Segoe UI" pitchFamily="34" charset="0"/>
                <a:cs typeface="Segoe UI" pitchFamily="34" charset="0"/>
              </a:rPr>
              <a:t>Linux Container</a:t>
            </a:r>
          </a:p>
          <a:p>
            <a:pPr algn="ctr" defTabSz="932293" fontAlgn="base">
              <a:lnSpc>
                <a:spcPct val="90000"/>
              </a:lnSpc>
              <a:spcBef>
                <a:spcPct val="0"/>
              </a:spcBef>
              <a:spcAft>
                <a:spcPct val="0"/>
              </a:spcAft>
            </a:pPr>
            <a:r>
              <a:rPr lang="en-US" sz="1199" dirty="0">
                <a:gradFill>
                  <a:gsLst>
                    <a:gs pos="0">
                      <a:schemeClr val="tx1"/>
                    </a:gs>
                    <a:gs pos="100000">
                      <a:schemeClr val="tx1"/>
                    </a:gs>
                  </a:gsLst>
                  <a:lin ang="5400000" scaled="0"/>
                </a:gradFill>
                <a:ea typeface="Segoe UI" pitchFamily="34" charset="0"/>
                <a:cs typeface="Segoe UI" pitchFamily="34" charset="0"/>
              </a:rPr>
              <a:t>Support (LXC)</a:t>
            </a:r>
          </a:p>
        </p:txBody>
      </p:sp>
      <p:pic>
        <p:nvPicPr>
          <p:cNvPr id="18" name="Picture 17"/>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6427532" y="3688598"/>
            <a:ext cx="616088" cy="662681"/>
          </a:xfrm>
          <a:prstGeom prst="rect">
            <a:avLst/>
          </a:prstGeom>
        </p:spPr>
      </p:pic>
      <p:pic>
        <p:nvPicPr>
          <p:cNvPr id="19" name="Picture 2" descr="http://www.iconsdb.com/icons/preview/white/linux-xxl.pn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8632427" y="3783669"/>
            <a:ext cx="455661" cy="47275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bwMode="auto">
          <a:xfrm>
            <a:off x="8334075" y="4372992"/>
            <a:ext cx="1999966" cy="6190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199" dirty="0" err="1">
                <a:gradFill>
                  <a:gsLst>
                    <a:gs pos="0">
                      <a:srgbClr val="FFFFFF"/>
                    </a:gs>
                    <a:gs pos="100000">
                      <a:srgbClr val="FFFFFF"/>
                    </a:gs>
                  </a:gsLst>
                  <a:lin ang="5400000" scaled="0"/>
                </a:gradFill>
                <a:ea typeface="Segoe UI" pitchFamily="34" charset="0"/>
                <a:cs typeface="Segoe UI" pitchFamily="34" charset="0"/>
              </a:rPr>
              <a:t>Docker</a:t>
            </a:r>
            <a:r>
              <a:rPr lang="en-US" sz="1199" dirty="0">
                <a:gradFill>
                  <a:gsLst>
                    <a:gs pos="0">
                      <a:srgbClr val="FFFFFF"/>
                    </a:gs>
                    <a:gs pos="100000">
                      <a:srgbClr val="FFFFFF"/>
                    </a:gs>
                  </a:gsLst>
                  <a:lin ang="5400000" scaled="0"/>
                </a:gradFill>
                <a:ea typeface="Segoe UI" pitchFamily="34" charset="0"/>
                <a:cs typeface="Segoe UI" pitchFamily="34" charset="0"/>
              </a:rPr>
              <a:t> Engine</a:t>
            </a:r>
          </a:p>
          <a:p>
            <a:pPr algn="ctr" defTabSz="932293" fontAlgn="base">
              <a:lnSpc>
                <a:spcPct val="90000"/>
              </a:lnSpc>
              <a:spcBef>
                <a:spcPct val="0"/>
              </a:spcBef>
              <a:spcAft>
                <a:spcPct val="0"/>
              </a:spcAft>
            </a:pPr>
            <a:r>
              <a:rPr lang="en-US" sz="1199" dirty="0">
                <a:gradFill>
                  <a:gsLst>
                    <a:gs pos="0">
                      <a:srgbClr val="FFFFFF"/>
                    </a:gs>
                    <a:gs pos="100000">
                      <a:srgbClr val="FFFFFF"/>
                    </a:gs>
                  </a:gsLst>
                  <a:lin ang="5400000" scaled="0"/>
                </a:gradFill>
                <a:ea typeface="Segoe UI" pitchFamily="34" charset="0"/>
                <a:cs typeface="Segoe UI" pitchFamily="34" charset="0"/>
              </a:rPr>
              <a:t>(Daemon)</a:t>
            </a:r>
          </a:p>
        </p:txBody>
      </p:sp>
      <p:grpSp>
        <p:nvGrpSpPr>
          <p:cNvPr id="21" name="Group 20"/>
          <p:cNvGrpSpPr/>
          <p:nvPr/>
        </p:nvGrpSpPr>
        <p:grpSpPr>
          <a:xfrm>
            <a:off x="5674899" y="5223634"/>
            <a:ext cx="851728" cy="901640"/>
            <a:chOff x="4541521" y="2912451"/>
            <a:chExt cx="1259088" cy="1286605"/>
          </a:xfrm>
        </p:grpSpPr>
        <p:sp>
          <p:nvSpPr>
            <p:cNvPr id="23" name="Rectangle 22"/>
            <p:cNvSpPr/>
            <p:nvPr/>
          </p:nvSpPr>
          <p:spPr bwMode="auto">
            <a:xfrm>
              <a:off x="4541521" y="2912451"/>
              <a:ext cx="1259088" cy="12866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146283" rIns="45713" bIns="45713" numCol="1" spcCol="0" rtlCol="0" fromWordArt="0" anchor="b" anchorCtr="0" forceAA="0" compatLnSpc="1">
              <a:prstTxWarp prst="textNoShape">
                <a:avLst/>
              </a:prstTxWarp>
              <a:noAutofit/>
            </a:bodyPr>
            <a:lstStyle/>
            <a:p>
              <a:pPr algn="ctr">
                <a:lnSpc>
                  <a:spcPct val="90000"/>
                </a:lnSpc>
              </a:pPr>
              <a:endParaRPr lang="en-US" sz="1049" dirty="0">
                <a:gradFill>
                  <a:gsLst>
                    <a:gs pos="2917">
                      <a:schemeClr val="bg1"/>
                    </a:gs>
                    <a:gs pos="31000">
                      <a:schemeClr val="bg1"/>
                    </a:gs>
                  </a:gsLst>
                  <a:lin ang="5400000" scaled="0"/>
                </a:gradFill>
              </a:endParaRPr>
            </a:p>
          </p:txBody>
        </p:sp>
        <p:pic>
          <p:nvPicPr>
            <p:cNvPr id="24" name="Picture 23"/>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4602142" y="2999639"/>
              <a:ext cx="1034029" cy="1112228"/>
            </a:xfrm>
            <a:prstGeom prst="rect">
              <a:avLst/>
            </a:prstGeom>
          </p:spPr>
        </p:pic>
      </p:grpSp>
      <p:grpSp>
        <p:nvGrpSpPr>
          <p:cNvPr id="25" name="Group 24"/>
          <p:cNvGrpSpPr/>
          <p:nvPr/>
        </p:nvGrpSpPr>
        <p:grpSpPr>
          <a:xfrm>
            <a:off x="10114178" y="5223636"/>
            <a:ext cx="848425" cy="899489"/>
            <a:chOff x="6004156" y="2912452"/>
            <a:chExt cx="1259089" cy="1286607"/>
          </a:xfrm>
        </p:grpSpPr>
        <p:sp>
          <p:nvSpPr>
            <p:cNvPr id="27" name="Rectangle 26"/>
            <p:cNvSpPr/>
            <p:nvPr/>
          </p:nvSpPr>
          <p:spPr bwMode="auto">
            <a:xfrm>
              <a:off x="6004156" y="2912452"/>
              <a:ext cx="1259089" cy="12866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146283" rIns="45713" bIns="45713" numCol="1" spcCol="0" rtlCol="0" fromWordArt="0" anchor="b" anchorCtr="0" forceAA="0" compatLnSpc="1">
              <a:prstTxWarp prst="textNoShape">
                <a:avLst/>
              </a:prstTxWarp>
              <a:noAutofit/>
            </a:bodyPr>
            <a:lstStyle/>
            <a:p>
              <a:pPr algn="ctr">
                <a:lnSpc>
                  <a:spcPct val="90000"/>
                </a:lnSpc>
              </a:pPr>
              <a:endParaRPr lang="en-US" sz="1049" dirty="0">
                <a:gradFill>
                  <a:gsLst>
                    <a:gs pos="2917">
                      <a:schemeClr val="bg1"/>
                    </a:gs>
                    <a:gs pos="31000">
                      <a:schemeClr val="bg1"/>
                    </a:gs>
                  </a:gsLst>
                  <a:lin ang="5400000" scaled="0"/>
                </a:gradFill>
              </a:endParaRPr>
            </a:p>
          </p:txBody>
        </p:sp>
        <p:pic>
          <p:nvPicPr>
            <p:cNvPr id="28" name="Picture 2" descr="http://www.iconsdb.com/icons/preview/white/linux-xxl.pn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6201359" y="3123415"/>
              <a:ext cx="864680" cy="864681"/>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extBox 29"/>
          <p:cNvSpPr txBox="1"/>
          <p:nvPr/>
        </p:nvSpPr>
        <p:spPr>
          <a:xfrm>
            <a:off x="10632393" y="2851110"/>
            <a:ext cx="1245267" cy="1009031"/>
          </a:xfrm>
          <a:prstGeom prst="rect">
            <a:avLst/>
          </a:prstGeom>
          <a:noFill/>
        </p:spPr>
        <p:txBody>
          <a:bodyPr wrap="none" lIns="182854" tIns="146283" rIns="182854" bIns="146283" rtlCol="0">
            <a:spAutoFit/>
          </a:bodyPr>
          <a:lstStyle/>
          <a:p>
            <a:pPr>
              <a:lnSpc>
                <a:spcPct val="90000"/>
              </a:lnSpc>
              <a:spcAft>
                <a:spcPts val="200"/>
              </a:spcAft>
            </a:pPr>
            <a:r>
              <a:rPr lang="en-US" sz="1199" b="1" spc="-30" dirty="0">
                <a:gradFill>
                  <a:gsLst>
                    <a:gs pos="2917">
                      <a:schemeClr val="tx1"/>
                    </a:gs>
                    <a:gs pos="30000">
                      <a:schemeClr val="tx1"/>
                    </a:gs>
                  </a:gsLst>
                  <a:lin ang="5400000" scaled="0"/>
                </a:gradFill>
              </a:rPr>
              <a:t>Docker.exe</a:t>
            </a:r>
          </a:p>
          <a:p>
            <a:pPr>
              <a:lnSpc>
                <a:spcPct val="90000"/>
              </a:lnSpc>
              <a:spcAft>
                <a:spcPts val="200"/>
              </a:spcAft>
            </a:pPr>
            <a:r>
              <a:rPr lang="en-US" sz="1099" spc="-30" dirty="0">
                <a:gradFill>
                  <a:gsLst>
                    <a:gs pos="2917">
                      <a:schemeClr val="tx1"/>
                    </a:gs>
                    <a:gs pos="30000">
                      <a:schemeClr val="tx1"/>
                    </a:gs>
                  </a:gsLst>
                  <a:lin ang="5400000" scaled="0"/>
                </a:gradFill>
              </a:rPr>
              <a:t>Examples:</a:t>
            </a:r>
          </a:p>
          <a:p>
            <a:pPr>
              <a:lnSpc>
                <a:spcPct val="90000"/>
              </a:lnSpc>
              <a:spcAft>
                <a:spcPts val="200"/>
              </a:spcAft>
            </a:pPr>
            <a:r>
              <a:rPr lang="en-US" sz="1099" spc="-30" dirty="0" err="1">
                <a:gradFill>
                  <a:gsLst>
                    <a:gs pos="2917">
                      <a:schemeClr val="tx1"/>
                    </a:gs>
                    <a:gs pos="30000">
                      <a:schemeClr val="tx1"/>
                    </a:gs>
                  </a:gsLst>
                  <a:lin ang="5400000" scaled="0"/>
                </a:gradFill>
              </a:rPr>
              <a:t>docker</a:t>
            </a:r>
            <a:r>
              <a:rPr lang="en-US" sz="1099" spc="-30" dirty="0">
                <a:gradFill>
                  <a:gsLst>
                    <a:gs pos="2917">
                      <a:schemeClr val="tx1"/>
                    </a:gs>
                    <a:gs pos="30000">
                      <a:schemeClr val="tx1"/>
                    </a:gs>
                  </a:gsLst>
                  <a:lin ang="5400000" scaled="0"/>
                </a:gradFill>
              </a:rPr>
              <a:t> run</a:t>
            </a:r>
          </a:p>
          <a:p>
            <a:pPr>
              <a:lnSpc>
                <a:spcPct val="90000"/>
              </a:lnSpc>
              <a:spcAft>
                <a:spcPts val="200"/>
              </a:spcAft>
            </a:pPr>
            <a:r>
              <a:rPr lang="en-US" sz="1099" spc="-30" dirty="0" err="1">
                <a:gradFill>
                  <a:gsLst>
                    <a:gs pos="2917">
                      <a:schemeClr val="tx1"/>
                    </a:gs>
                    <a:gs pos="30000">
                      <a:schemeClr val="tx1"/>
                    </a:gs>
                  </a:gsLst>
                  <a:lin ang="5400000" scaled="0"/>
                </a:gradFill>
              </a:rPr>
              <a:t>docker</a:t>
            </a:r>
            <a:r>
              <a:rPr lang="en-US" sz="1099" spc="-30" dirty="0">
                <a:gradFill>
                  <a:gsLst>
                    <a:gs pos="2917">
                      <a:schemeClr val="tx1"/>
                    </a:gs>
                    <a:gs pos="30000">
                      <a:schemeClr val="tx1"/>
                    </a:gs>
                  </a:gsLst>
                  <a:lin ang="5400000" scaled="0"/>
                </a:gradFill>
              </a:rPr>
              <a:t> images</a:t>
            </a:r>
          </a:p>
        </p:txBody>
      </p:sp>
      <p:sp>
        <p:nvSpPr>
          <p:cNvPr id="31" name="TextBox 30"/>
          <p:cNvSpPr txBox="1"/>
          <p:nvPr/>
        </p:nvSpPr>
        <p:spPr>
          <a:xfrm>
            <a:off x="10632394" y="4109472"/>
            <a:ext cx="1838086" cy="1048269"/>
          </a:xfrm>
          <a:prstGeom prst="rect">
            <a:avLst/>
          </a:prstGeom>
          <a:noFill/>
        </p:spPr>
        <p:txBody>
          <a:bodyPr wrap="none" lIns="182854" tIns="146283" rIns="182854" bIns="146283" rtlCol="0">
            <a:spAutoFit/>
          </a:bodyPr>
          <a:lstStyle/>
          <a:p>
            <a:pPr>
              <a:lnSpc>
                <a:spcPct val="90000"/>
              </a:lnSpc>
              <a:spcAft>
                <a:spcPts val="300"/>
              </a:spcAft>
            </a:pPr>
            <a:r>
              <a:rPr lang="en-US" sz="1199" b="1" spc="-30" dirty="0">
                <a:gradFill>
                  <a:gsLst>
                    <a:gs pos="2917">
                      <a:schemeClr val="tx1"/>
                    </a:gs>
                    <a:gs pos="30000">
                      <a:schemeClr val="tx1"/>
                    </a:gs>
                  </a:gsLst>
                  <a:lin ang="5400000" scaled="0"/>
                </a:gradFill>
              </a:rPr>
              <a:t>Docker Remote API</a:t>
            </a:r>
          </a:p>
          <a:p>
            <a:pPr>
              <a:lnSpc>
                <a:spcPct val="90000"/>
              </a:lnSpc>
              <a:spcAft>
                <a:spcPts val="300"/>
              </a:spcAft>
            </a:pPr>
            <a:r>
              <a:rPr lang="en-US" sz="1099" spc="-30" dirty="0">
                <a:gradFill>
                  <a:gsLst>
                    <a:gs pos="2917">
                      <a:schemeClr val="tx1"/>
                    </a:gs>
                    <a:gs pos="30000">
                      <a:schemeClr val="tx1"/>
                    </a:gs>
                  </a:gsLst>
                  <a:lin ang="5400000" scaled="0"/>
                </a:gradFill>
              </a:rPr>
              <a:t>Examples:</a:t>
            </a:r>
          </a:p>
          <a:p>
            <a:pPr>
              <a:lnSpc>
                <a:spcPct val="90000"/>
              </a:lnSpc>
              <a:spcAft>
                <a:spcPts val="300"/>
              </a:spcAft>
            </a:pPr>
            <a:r>
              <a:rPr lang="en-US" sz="1099" spc="-30" dirty="0">
                <a:gradFill>
                  <a:gsLst>
                    <a:gs pos="2917">
                      <a:schemeClr val="tx1"/>
                    </a:gs>
                    <a:gs pos="30000">
                      <a:schemeClr val="tx1"/>
                    </a:gs>
                  </a:gsLst>
                  <a:lin ang="5400000" scaled="0"/>
                </a:gradFill>
              </a:rPr>
              <a:t>GET      images/</a:t>
            </a:r>
            <a:r>
              <a:rPr lang="en-US" sz="1099" spc="-30" dirty="0" err="1">
                <a:gradFill>
                  <a:gsLst>
                    <a:gs pos="2917">
                      <a:schemeClr val="tx1"/>
                    </a:gs>
                    <a:gs pos="30000">
                      <a:schemeClr val="tx1"/>
                    </a:gs>
                  </a:gsLst>
                  <a:lin ang="5400000" scaled="0"/>
                </a:gradFill>
              </a:rPr>
              <a:t>json</a:t>
            </a:r>
            <a:endParaRPr lang="en-US" sz="1099" spc="-30" dirty="0">
              <a:gradFill>
                <a:gsLst>
                  <a:gs pos="2917">
                    <a:schemeClr val="tx1"/>
                  </a:gs>
                  <a:gs pos="30000">
                    <a:schemeClr val="tx1"/>
                  </a:gs>
                </a:gsLst>
                <a:lin ang="5400000" scaled="0"/>
              </a:gradFill>
            </a:endParaRPr>
          </a:p>
          <a:p>
            <a:pPr>
              <a:lnSpc>
                <a:spcPct val="90000"/>
              </a:lnSpc>
              <a:spcAft>
                <a:spcPts val="300"/>
              </a:spcAft>
            </a:pPr>
            <a:r>
              <a:rPr lang="en-US" sz="1099" spc="-30" dirty="0">
                <a:gradFill>
                  <a:gsLst>
                    <a:gs pos="2917">
                      <a:schemeClr val="tx1"/>
                    </a:gs>
                    <a:gs pos="30000">
                      <a:schemeClr val="tx1"/>
                    </a:gs>
                  </a:gsLst>
                  <a:lin ang="5400000" scaled="0"/>
                </a:gradFill>
              </a:rPr>
              <a:t>POST   containers/create</a:t>
            </a:r>
          </a:p>
        </p:txBody>
      </p:sp>
      <p:cxnSp>
        <p:nvCxnSpPr>
          <p:cNvPr id="33" name="Straight Connector 32"/>
          <p:cNvCxnSpPr/>
          <p:nvPr/>
        </p:nvCxnSpPr>
        <p:spPr>
          <a:xfrm>
            <a:off x="10405915" y="4019476"/>
            <a:ext cx="142409" cy="0"/>
          </a:xfrm>
          <a:prstGeom prst="line">
            <a:avLst/>
          </a:prstGeom>
          <a:ln w="508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0557846" y="4019476"/>
            <a:ext cx="0" cy="1123978"/>
          </a:xfrm>
          <a:prstGeom prst="line">
            <a:avLst/>
          </a:prstGeom>
          <a:ln w="508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0405915" y="5142784"/>
            <a:ext cx="142409" cy="0"/>
          </a:xfrm>
          <a:prstGeom prst="line">
            <a:avLst/>
          </a:prstGeom>
          <a:ln w="508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10557846" y="4581464"/>
            <a:ext cx="96824" cy="0"/>
          </a:xfrm>
          <a:prstGeom prst="line">
            <a:avLst/>
          </a:prstGeom>
          <a:ln w="508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rot="10800000">
            <a:off x="6035467" y="4017475"/>
            <a:ext cx="151933" cy="1123978"/>
            <a:chOff x="5920233" y="3911537"/>
            <a:chExt cx="151954" cy="1124137"/>
          </a:xfrm>
        </p:grpSpPr>
        <p:cxnSp>
          <p:nvCxnSpPr>
            <p:cNvPr id="43" name="Straight Connector 42"/>
            <p:cNvCxnSpPr/>
            <p:nvPr/>
          </p:nvCxnSpPr>
          <p:spPr>
            <a:xfrm>
              <a:off x="5920233" y="3911537"/>
              <a:ext cx="142429" cy="0"/>
            </a:xfrm>
            <a:prstGeom prst="line">
              <a:avLst/>
            </a:prstGeom>
            <a:ln w="508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072187" y="3911537"/>
              <a:ext cx="0" cy="1124137"/>
            </a:xfrm>
            <a:prstGeom prst="line">
              <a:avLst/>
            </a:prstGeom>
            <a:ln w="508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5920233" y="5035004"/>
              <a:ext cx="142429" cy="0"/>
            </a:xfrm>
            <a:prstGeom prst="line">
              <a:avLst/>
            </a:prstGeom>
            <a:ln w="508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0" name="Straight Connector 39"/>
          <p:cNvCxnSpPr/>
          <p:nvPr/>
        </p:nvCxnSpPr>
        <p:spPr>
          <a:xfrm>
            <a:off x="10418872" y="3324250"/>
            <a:ext cx="229463" cy="0"/>
          </a:xfrm>
          <a:prstGeom prst="line">
            <a:avLst/>
          </a:prstGeom>
          <a:ln w="50800" cap="rnd">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71384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2030" y="1518008"/>
            <a:ext cx="11889564" cy="1696245"/>
          </a:xfrm>
        </p:spPr>
        <p:txBody>
          <a:bodyPr/>
          <a:lstStyle/>
          <a:p>
            <a:pPr algn="ctr"/>
            <a:r>
              <a:rPr lang="tr-TR" b="1" dirty="0"/>
              <a:t>Demo :  </a:t>
            </a:r>
            <a:br>
              <a:rPr lang="tr-TR" b="1" dirty="0"/>
            </a:br>
            <a:r>
              <a:rPr lang="tr-TR" b="1" dirty="0"/>
              <a:t>Containers on Windows Server 2016 TP on Microsoft Azure</a:t>
            </a:r>
          </a:p>
        </p:txBody>
      </p:sp>
      <p:pic>
        <p:nvPicPr>
          <p:cNvPr id="1028" name="Picture 4" descr="large_v-trans.png (1354×1208)"/>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1511733" y="4051234"/>
            <a:ext cx="2795442" cy="249401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windows-server-2016.png (640×480)"/>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4528847" y="4133864"/>
            <a:ext cx="3105007" cy="23287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odal-prompt-product-cloud-platform-azure.png (400×3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55526" y="3786862"/>
            <a:ext cx="381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774794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1671638"/>
            <a:ext cx="12436475" cy="532288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sz="5200" dirty="0"/>
              <a:t>Containers are an ideal tool to support:</a:t>
            </a:r>
          </a:p>
        </p:txBody>
      </p:sp>
      <p:sp>
        <p:nvSpPr>
          <p:cNvPr id="29" name="Rectangle 28"/>
          <p:cNvSpPr/>
          <p:nvPr/>
        </p:nvSpPr>
        <p:spPr bwMode="auto">
          <a:xfrm>
            <a:off x="527318" y="3149503"/>
            <a:ext cx="2248408" cy="2248408"/>
          </a:xfrm>
          <a:prstGeom prst="rect">
            <a:avLst/>
          </a:prstGeom>
          <a:solidFill>
            <a:schemeClr val="bg1"/>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pPr>
            <a:r>
              <a:rPr lang="en-US" sz="2600" dirty="0">
                <a:solidFill>
                  <a:schemeClr val="accent1"/>
                </a:solidFill>
                <a:latin typeface="+mj-lt"/>
              </a:rPr>
              <a:t>Distributed compute</a:t>
            </a:r>
          </a:p>
        </p:txBody>
      </p:sp>
      <mc:AlternateContent xmlns:mc="http://schemas.openxmlformats.org/markup-compatibility/2006" xmlns:a14="http://schemas.microsoft.com/office/drawing/2010/main">
        <mc:Choice Requires="a14">
          <p:sp>
            <p:nvSpPr>
              <p:cNvPr id="30" name="TextBox 29"/>
              <p:cNvSpPr txBox="1"/>
              <p:nvPr/>
            </p:nvSpPr>
            <p:spPr>
              <a:xfrm>
                <a:off x="572284" y="3238680"/>
                <a:ext cx="2186164" cy="1037036"/>
              </a:xfrm>
              <a:prstGeom prst="rect">
                <a:avLst/>
              </a:prstGeom>
              <a:noFill/>
              <a:ln>
                <a:noFill/>
              </a:ln>
            </p:spPr>
            <p:txBody>
              <a:bodyPr wrap="square" lIns="182854" tIns="146283" rIns="182854" bIns="146283" rtlCol="0">
                <a:spAutoFit/>
              </a:bodyPr>
              <a:lstStyle/>
              <a:p>
                <a:pPr defTabSz="932563">
                  <a:lnSpc>
                    <a:spcPct val="90000"/>
                  </a:lnSpc>
                  <a:spcAft>
                    <a:spcPts val="600"/>
                  </a:spcAft>
                </a:pPr>
                <a14:m>
                  <m:oMathPara xmlns:m="http://schemas.openxmlformats.org/officeDocument/2006/math">
                    <m:oMathParaPr>
                      <m:jc m:val="centerGroup"/>
                    </m:oMathParaPr>
                    <m:oMath xmlns:m="http://schemas.openxmlformats.org/officeDocument/2006/math">
                      <m:r>
                        <a:rPr lang="en-US" sz="4799" i="1" smtClean="0">
                          <a:ln w="0"/>
                          <a:solidFill>
                            <a:srgbClr val="0078D7"/>
                          </a:solidFill>
                          <a:effectLst/>
                          <a:latin typeface="Cambria Math" panose="02040503050406030204" pitchFamily="18" charset="0"/>
                          <a:ea typeface="Cambria Math" panose="02040503050406030204" pitchFamily="18" charset="0"/>
                        </a:rPr>
                        <m:t>𝑓</m:t>
                      </m:r>
                      <m:d>
                        <m:dPr>
                          <m:ctrlPr>
                            <a:rPr lang="en-US" sz="4799" i="1">
                              <a:ln w="0"/>
                              <a:solidFill>
                                <a:srgbClr val="0078D7"/>
                              </a:solidFill>
                              <a:effectLst/>
                              <a:latin typeface="Cambria Math" panose="02040503050406030204" pitchFamily="18" charset="0"/>
                              <a:ea typeface="Cambria Math" panose="02040503050406030204" pitchFamily="18" charset="0"/>
                            </a:rPr>
                          </m:ctrlPr>
                        </m:dPr>
                        <m:e>
                          <m:r>
                            <a:rPr lang="en-US" sz="4799" i="1">
                              <a:ln w="0"/>
                              <a:solidFill>
                                <a:srgbClr val="0078D7"/>
                              </a:solidFill>
                              <a:effectLst/>
                              <a:latin typeface="Cambria Math" panose="02040503050406030204" pitchFamily="18" charset="0"/>
                              <a:ea typeface="Cambria Math" panose="02040503050406030204" pitchFamily="18" charset="0"/>
                            </a:rPr>
                            <m:t>𝑥</m:t>
                          </m:r>
                        </m:e>
                      </m:d>
                    </m:oMath>
                  </m:oMathPara>
                </a14:m>
                <a:endParaRPr lang="en-US" sz="4799" dirty="0" err="1">
                  <a:ln w="0"/>
                  <a:solidFill>
                    <a:srgbClr val="0078D7"/>
                  </a:solidFill>
                  <a:effectLst>
                    <a:outerShdw blurRad="38100" dist="25400" dir="5400000" algn="ctr" rotWithShape="0">
                      <a:srgbClr val="6E747A">
                        <a:alpha val="43000"/>
                      </a:srgbClr>
                    </a:outerShdw>
                  </a:effectLst>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572284" y="3238680"/>
                <a:ext cx="2186164" cy="1037036"/>
              </a:xfrm>
              <a:prstGeom prst="rect">
                <a:avLst/>
              </a:prstGeom>
              <a:blipFill rotWithShape="0">
                <a:blip r:embed="rId3"/>
                <a:stretch>
                  <a:fillRect/>
                </a:stretch>
              </a:blipFill>
              <a:ln>
                <a:noFill/>
              </a:ln>
            </p:spPr>
            <p:txBody>
              <a:bodyPr/>
              <a:lstStyle/>
              <a:p>
                <a:r>
                  <a:rPr lang="en-US">
                    <a:noFill/>
                  </a:rPr>
                  <a:t> </a:t>
                </a:r>
              </a:p>
            </p:txBody>
          </p:sp>
        </mc:Fallback>
      </mc:AlternateContent>
      <p:sp>
        <p:nvSpPr>
          <p:cNvPr id="31" name="Rectangle 30"/>
          <p:cNvSpPr/>
          <p:nvPr/>
        </p:nvSpPr>
        <p:spPr bwMode="auto">
          <a:xfrm>
            <a:off x="5096351" y="3149503"/>
            <a:ext cx="2248408" cy="2248408"/>
          </a:xfrm>
          <a:prstGeom prst="rect">
            <a:avLst/>
          </a:prstGeom>
          <a:solidFill>
            <a:schemeClr val="bg1"/>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pPr>
            <a:r>
              <a:rPr lang="en-US" sz="2600" dirty="0">
                <a:solidFill>
                  <a:schemeClr val="accent1"/>
                </a:solidFill>
                <a:latin typeface="+mj-lt"/>
              </a:rPr>
              <a:t>Databases</a:t>
            </a:r>
          </a:p>
        </p:txBody>
      </p:sp>
      <p:sp>
        <p:nvSpPr>
          <p:cNvPr id="32" name="Freeform 31"/>
          <p:cNvSpPr>
            <a:spLocks noChangeAspect="1"/>
          </p:cNvSpPr>
          <p:nvPr/>
        </p:nvSpPr>
        <p:spPr bwMode="black">
          <a:xfrm>
            <a:off x="5503029" y="3454272"/>
            <a:ext cx="1472892" cy="1028028"/>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9665385" y="3149503"/>
            <a:ext cx="2248408" cy="2248408"/>
          </a:xfrm>
          <a:prstGeom prst="rect">
            <a:avLst/>
          </a:prstGeom>
          <a:solidFill>
            <a:schemeClr val="bg1"/>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pPr>
            <a:r>
              <a:rPr lang="en-US" sz="2600" dirty="0">
                <a:solidFill>
                  <a:schemeClr val="accent1"/>
                </a:solidFill>
                <a:latin typeface="+mj-lt"/>
              </a:rPr>
              <a:t>Web</a:t>
            </a:r>
          </a:p>
        </p:txBody>
      </p:sp>
      <p:grpSp>
        <p:nvGrpSpPr>
          <p:cNvPr id="2" name="Group 1"/>
          <p:cNvGrpSpPr/>
          <p:nvPr/>
        </p:nvGrpSpPr>
        <p:grpSpPr>
          <a:xfrm>
            <a:off x="10171321" y="3435532"/>
            <a:ext cx="1236538" cy="1132112"/>
            <a:chOff x="7589837" y="5094544"/>
            <a:chExt cx="1005769" cy="920831"/>
          </a:xfrm>
          <a:solidFill>
            <a:schemeClr val="bg1"/>
          </a:solidFill>
        </p:grpSpPr>
        <p:sp>
          <p:nvSpPr>
            <p:cNvPr id="35" name="Freeform 19"/>
            <p:cNvSpPr>
              <a:spLocks/>
            </p:cNvSpPr>
            <p:nvPr/>
          </p:nvSpPr>
          <p:spPr bwMode="auto">
            <a:xfrm>
              <a:off x="7589837" y="5094544"/>
              <a:ext cx="1005769" cy="92083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grpFill/>
            <a:ln w="9525">
              <a:noFill/>
              <a:round/>
              <a:headEnd/>
              <a:tailEnd/>
            </a:ln>
            <a:extLst/>
          </p:spPr>
          <p:txBody>
            <a:bodyPr vert="horz" wrap="square" lIns="91414" tIns="45706" rIns="91414" bIns="45706" numCol="1" anchor="t" anchorCtr="0" compatLnSpc="1">
              <a:prstTxWarp prst="textNoShape">
                <a:avLst/>
              </a:prstTxWarp>
            </a:bodyPr>
            <a:lstStyle/>
            <a:p>
              <a:pPr defTabSz="914050"/>
              <a:endParaRPr lang="en-US">
                <a:solidFill>
                  <a:srgbClr val="00B0F0"/>
                </a:solidFill>
              </a:endParaRPr>
            </a:p>
          </p:txBody>
        </p:sp>
        <p:sp>
          <p:nvSpPr>
            <p:cNvPr id="36" name="Freeform 20"/>
            <p:cNvSpPr>
              <a:spLocks/>
            </p:cNvSpPr>
            <p:nvPr/>
          </p:nvSpPr>
          <p:spPr bwMode="auto">
            <a:xfrm>
              <a:off x="7589837" y="5094544"/>
              <a:ext cx="1005769" cy="92083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chemeClr val="accent1"/>
            </a:solidFill>
            <a:ln>
              <a:noFill/>
            </a:ln>
            <a:extLst/>
          </p:spPr>
          <p:txBody>
            <a:bodyPr vert="horz" wrap="square" lIns="91414" tIns="45706" rIns="91414" bIns="45706" numCol="1" anchor="t" anchorCtr="0" compatLnSpc="1">
              <a:prstTxWarp prst="textNoShape">
                <a:avLst/>
              </a:prstTxWarp>
            </a:bodyPr>
            <a:lstStyle/>
            <a:p>
              <a:pPr defTabSz="914050"/>
              <a:endParaRPr lang="en-US">
                <a:solidFill>
                  <a:srgbClr val="00B0F0"/>
                </a:solidFill>
              </a:endParaRPr>
            </a:p>
          </p:txBody>
        </p:sp>
        <p:sp>
          <p:nvSpPr>
            <p:cNvPr id="37" name="Freeform 21"/>
            <p:cNvSpPr>
              <a:spLocks/>
            </p:cNvSpPr>
            <p:nvPr/>
          </p:nvSpPr>
          <p:spPr bwMode="auto">
            <a:xfrm>
              <a:off x="7711121" y="5232209"/>
              <a:ext cx="124243" cy="33039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grpFill/>
            <a:ln w="9525">
              <a:noFill/>
              <a:round/>
              <a:headEnd/>
              <a:tailEnd/>
            </a:ln>
            <a:extLst/>
          </p:spPr>
          <p:txBody>
            <a:bodyPr vert="horz" wrap="square" lIns="91414" tIns="45706" rIns="91414" bIns="45706" numCol="1" anchor="t" anchorCtr="0" compatLnSpc="1">
              <a:prstTxWarp prst="textNoShape">
                <a:avLst/>
              </a:prstTxWarp>
            </a:bodyPr>
            <a:lstStyle/>
            <a:p>
              <a:pPr defTabSz="914050"/>
              <a:endParaRPr lang="en-US">
                <a:solidFill>
                  <a:srgbClr val="00B0F0"/>
                </a:solidFill>
              </a:endParaRPr>
            </a:p>
          </p:txBody>
        </p:sp>
        <p:sp>
          <p:nvSpPr>
            <p:cNvPr id="38" name="Freeform 22"/>
            <p:cNvSpPr>
              <a:spLocks/>
            </p:cNvSpPr>
            <p:nvPr/>
          </p:nvSpPr>
          <p:spPr bwMode="auto">
            <a:xfrm>
              <a:off x="7861987" y="5577903"/>
              <a:ext cx="600503" cy="308983"/>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grpFill/>
            <a:ln w="9525">
              <a:noFill/>
              <a:round/>
              <a:headEnd/>
              <a:tailEnd/>
            </a:ln>
            <a:extLst/>
          </p:spPr>
          <p:txBody>
            <a:bodyPr vert="horz" wrap="square" lIns="91414" tIns="45706" rIns="91414" bIns="45706" numCol="1" anchor="t" anchorCtr="0" compatLnSpc="1">
              <a:prstTxWarp prst="textNoShape">
                <a:avLst/>
              </a:prstTxWarp>
            </a:bodyPr>
            <a:lstStyle/>
            <a:p>
              <a:pPr defTabSz="914050"/>
              <a:endParaRPr lang="en-US">
                <a:solidFill>
                  <a:srgbClr val="00B0F0"/>
                </a:solidFill>
              </a:endParaRPr>
            </a:p>
          </p:txBody>
        </p:sp>
        <p:sp>
          <p:nvSpPr>
            <p:cNvPr id="39" name="Freeform 23"/>
            <p:cNvSpPr>
              <a:spLocks/>
            </p:cNvSpPr>
            <p:nvPr/>
          </p:nvSpPr>
          <p:spPr bwMode="auto">
            <a:xfrm>
              <a:off x="8101597" y="5342342"/>
              <a:ext cx="425972" cy="370167"/>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grpFill/>
            <a:ln w="9525">
              <a:noFill/>
              <a:round/>
              <a:headEnd/>
              <a:tailEnd/>
            </a:ln>
            <a:extLst/>
          </p:spPr>
          <p:txBody>
            <a:bodyPr vert="horz" wrap="square" lIns="91414" tIns="45706" rIns="91414" bIns="45706" numCol="1" anchor="t" anchorCtr="0" compatLnSpc="1">
              <a:prstTxWarp prst="textNoShape">
                <a:avLst/>
              </a:prstTxWarp>
            </a:bodyPr>
            <a:lstStyle/>
            <a:p>
              <a:pPr defTabSz="914050"/>
              <a:endParaRPr lang="en-US">
                <a:solidFill>
                  <a:srgbClr val="00B0F0"/>
                </a:solidFill>
              </a:endParaRPr>
            </a:p>
          </p:txBody>
        </p:sp>
        <p:sp>
          <p:nvSpPr>
            <p:cNvPr id="40" name="Freeform 24"/>
            <p:cNvSpPr>
              <a:spLocks/>
            </p:cNvSpPr>
            <p:nvPr/>
          </p:nvSpPr>
          <p:spPr bwMode="auto">
            <a:xfrm>
              <a:off x="7894526" y="5115959"/>
              <a:ext cx="186363" cy="183553"/>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grpFill/>
            <a:ln w="9525">
              <a:noFill/>
              <a:round/>
              <a:headEnd/>
              <a:tailEnd/>
            </a:ln>
            <a:extLst/>
          </p:spPr>
          <p:txBody>
            <a:bodyPr vert="horz" wrap="square" lIns="91414" tIns="45706" rIns="91414" bIns="45706" numCol="1" anchor="t" anchorCtr="0" compatLnSpc="1">
              <a:prstTxWarp prst="textNoShape">
                <a:avLst/>
              </a:prstTxWarp>
            </a:bodyPr>
            <a:lstStyle/>
            <a:p>
              <a:pPr defTabSz="914050"/>
              <a:endParaRPr lang="en-US">
                <a:solidFill>
                  <a:srgbClr val="00B0F0"/>
                </a:solidFill>
              </a:endParaRPr>
            </a:p>
          </p:txBody>
        </p:sp>
        <p:sp>
          <p:nvSpPr>
            <p:cNvPr id="41" name="Freeform 25"/>
            <p:cNvSpPr>
              <a:spLocks/>
            </p:cNvSpPr>
            <p:nvPr/>
          </p:nvSpPr>
          <p:spPr bwMode="auto">
            <a:xfrm>
              <a:off x="7728870" y="5562607"/>
              <a:ext cx="133116" cy="348752"/>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grpFill/>
            <a:ln w="9525">
              <a:noFill/>
              <a:round/>
              <a:headEnd/>
              <a:tailEnd/>
            </a:ln>
            <a:extLst/>
          </p:spPr>
          <p:txBody>
            <a:bodyPr vert="horz" wrap="square" lIns="91414" tIns="45706" rIns="91414" bIns="45706" numCol="1" anchor="t" anchorCtr="0" compatLnSpc="1">
              <a:prstTxWarp prst="textNoShape">
                <a:avLst/>
              </a:prstTxWarp>
            </a:bodyPr>
            <a:lstStyle/>
            <a:p>
              <a:pPr defTabSz="914050"/>
              <a:endParaRPr lang="en-US">
                <a:solidFill>
                  <a:srgbClr val="00B0F0"/>
                </a:solidFill>
              </a:endParaRPr>
            </a:p>
          </p:txBody>
        </p:sp>
        <p:sp>
          <p:nvSpPr>
            <p:cNvPr id="42" name="Freeform 26"/>
            <p:cNvSpPr>
              <a:spLocks/>
            </p:cNvSpPr>
            <p:nvPr/>
          </p:nvSpPr>
          <p:spPr bwMode="auto">
            <a:xfrm>
              <a:off x="7790991" y="5299512"/>
              <a:ext cx="310604" cy="351813"/>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grpFill/>
            <a:ln w="9525">
              <a:noFill/>
              <a:round/>
              <a:headEnd/>
              <a:tailEnd/>
            </a:ln>
            <a:extLst/>
          </p:spPr>
          <p:txBody>
            <a:bodyPr vert="horz" wrap="square" lIns="91414" tIns="45706" rIns="91414" bIns="45706" numCol="1" anchor="t" anchorCtr="0" compatLnSpc="1">
              <a:prstTxWarp prst="textNoShape">
                <a:avLst/>
              </a:prstTxWarp>
            </a:bodyPr>
            <a:lstStyle/>
            <a:p>
              <a:pPr defTabSz="914050"/>
              <a:endParaRPr lang="en-US">
                <a:solidFill>
                  <a:srgbClr val="00B0F0"/>
                </a:solidFill>
              </a:endParaRPr>
            </a:p>
          </p:txBody>
        </p:sp>
        <p:sp>
          <p:nvSpPr>
            <p:cNvPr id="43" name="Freeform 27"/>
            <p:cNvSpPr>
              <a:spLocks/>
            </p:cNvSpPr>
            <p:nvPr/>
          </p:nvSpPr>
          <p:spPr bwMode="auto">
            <a:xfrm>
              <a:off x="8015811" y="5189379"/>
              <a:ext cx="425972" cy="192731"/>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grpFill/>
            <a:ln w="9525">
              <a:noFill/>
              <a:round/>
              <a:headEnd/>
              <a:tailEnd/>
            </a:ln>
            <a:extLst/>
          </p:spPr>
          <p:txBody>
            <a:bodyPr vert="horz" wrap="square" lIns="91414" tIns="45706" rIns="91414" bIns="45706" numCol="1" anchor="t" anchorCtr="0" compatLnSpc="1">
              <a:prstTxWarp prst="textNoShape">
                <a:avLst/>
              </a:prstTxWarp>
            </a:bodyPr>
            <a:lstStyle/>
            <a:p>
              <a:pPr defTabSz="914050"/>
              <a:endParaRPr lang="en-US">
                <a:solidFill>
                  <a:srgbClr val="00B0F0"/>
                </a:solidFill>
              </a:endParaRPr>
            </a:p>
          </p:txBody>
        </p:sp>
        <p:sp>
          <p:nvSpPr>
            <p:cNvPr id="44" name="Freeform 28"/>
            <p:cNvSpPr>
              <a:spLocks/>
            </p:cNvSpPr>
            <p:nvPr/>
          </p:nvSpPr>
          <p:spPr bwMode="auto">
            <a:xfrm>
              <a:off x="8246545" y="5464711"/>
              <a:ext cx="221861" cy="220266"/>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grpFill/>
            <a:ln w="9525">
              <a:noFill/>
              <a:round/>
              <a:headEnd/>
              <a:tailEnd/>
            </a:ln>
            <a:extLst/>
          </p:spPr>
          <p:txBody>
            <a:bodyPr vert="horz" wrap="square" lIns="91414" tIns="45706" rIns="91414" bIns="45706" numCol="1" anchor="t" anchorCtr="0" compatLnSpc="1">
              <a:prstTxWarp prst="textNoShape">
                <a:avLst/>
              </a:prstTxWarp>
            </a:bodyPr>
            <a:lstStyle/>
            <a:p>
              <a:pPr defTabSz="914050"/>
              <a:endParaRPr lang="en-US">
                <a:solidFill>
                  <a:srgbClr val="00B0F0"/>
                </a:solidFill>
              </a:endParaRPr>
            </a:p>
          </p:txBody>
        </p:sp>
        <p:sp>
          <p:nvSpPr>
            <p:cNvPr id="45" name="Freeform 29"/>
            <p:cNvSpPr>
              <a:spLocks/>
            </p:cNvSpPr>
            <p:nvPr/>
          </p:nvSpPr>
          <p:spPr bwMode="auto">
            <a:xfrm>
              <a:off x="8060182" y="5712509"/>
              <a:ext cx="195237" cy="204968"/>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grpFill/>
            <a:ln w="9525">
              <a:noFill/>
              <a:round/>
              <a:headEnd/>
              <a:tailEnd/>
            </a:ln>
            <a:extLst/>
          </p:spPr>
          <p:txBody>
            <a:bodyPr vert="horz" wrap="square" lIns="91414" tIns="45706" rIns="91414" bIns="45706" numCol="1" anchor="t" anchorCtr="0" compatLnSpc="1">
              <a:prstTxWarp prst="textNoShape">
                <a:avLst/>
              </a:prstTxWarp>
            </a:bodyPr>
            <a:lstStyle/>
            <a:p>
              <a:pPr defTabSz="914050"/>
              <a:endParaRPr lang="en-US">
                <a:solidFill>
                  <a:srgbClr val="00B0F0"/>
                </a:solidFill>
              </a:endParaRPr>
            </a:p>
          </p:txBody>
        </p:sp>
        <p:sp>
          <p:nvSpPr>
            <p:cNvPr id="46" name="Freeform 30"/>
            <p:cNvSpPr>
              <a:spLocks/>
            </p:cNvSpPr>
            <p:nvPr/>
          </p:nvSpPr>
          <p:spPr bwMode="auto">
            <a:xfrm>
              <a:off x="7699289" y="5406586"/>
              <a:ext cx="304689" cy="308983"/>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grpFill/>
            <a:ln w="9525">
              <a:noFill/>
              <a:round/>
              <a:headEnd/>
              <a:tailEnd/>
            </a:ln>
            <a:extLst/>
          </p:spPr>
          <p:txBody>
            <a:bodyPr vert="horz" wrap="square" lIns="91414" tIns="45706" rIns="91414" bIns="45706" numCol="1" anchor="t" anchorCtr="0" compatLnSpc="1">
              <a:prstTxWarp prst="textNoShape">
                <a:avLst/>
              </a:prstTxWarp>
            </a:bodyPr>
            <a:lstStyle/>
            <a:p>
              <a:pPr defTabSz="914050"/>
              <a:endParaRPr lang="en-US">
                <a:solidFill>
                  <a:srgbClr val="00B0F0"/>
                </a:solidFill>
              </a:endParaRPr>
            </a:p>
          </p:txBody>
        </p:sp>
      </p:grpSp>
      <p:sp>
        <p:nvSpPr>
          <p:cNvPr id="64" name="Rectangle 63"/>
          <p:cNvSpPr/>
          <p:nvPr/>
        </p:nvSpPr>
        <p:spPr bwMode="auto">
          <a:xfrm>
            <a:off x="7379709" y="3149501"/>
            <a:ext cx="2248408" cy="2248408"/>
          </a:xfrm>
          <a:prstGeom prst="rect">
            <a:avLst/>
          </a:prstGeom>
          <a:solidFill>
            <a:schemeClr val="bg1"/>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pPr>
            <a:r>
              <a:rPr lang="en-US" sz="2600" dirty="0">
                <a:solidFill>
                  <a:schemeClr val="accent1"/>
                </a:solidFill>
                <a:latin typeface="+mj-lt"/>
              </a:rPr>
              <a:t>Tasks</a:t>
            </a:r>
          </a:p>
        </p:txBody>
      </p:sp>
      <p:sp>
        <p:nvSpPr>
          <p:cNvPr id="70" name="Freeform 69"/>
          <p:cNvSpPr>
            <a:spLocks noChangeAspect="1"/>
          </p:cNvSpPr>
          <p:nvPr/>
        </p:nvSpPr>
        <p:spPr bwMode="black">
          <a:xfrm>
            <a:off x="7930647" y="3394700"/>
            <a:ext cx="1146532" cy="1213778"/>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897" tIns="75918" rIns="94897" bIns="75918" numCol="1" spcCol="0" rtlCol="0" fromWordArt="0" anchor="t" anchorCtr="0" forceAA="0" compatLnSpc="1">
            <a:prstTxWarp prst="textNoShape">
              <a:avLst/>
            </a:prstTxWarp>
            <a:noAutofit/>
          </a:bodyPr>
          <a:lstStyle/>
          <a:p>
            <a:pPr algn="ctr" defTabSz="483831" fontAlgn="base">
              <a:lnSpc>
                <a:spcPct val="90000"/>
              </a:lnSpc>
              <a:spcBef>
                <a:spcPct val="0"/>
              </a:spcBef>
              <a:spcAft>
                <a:spcPct val="0"/>
              </a:spcAft>
            </a:pPr>
            <a:endParaRPr lang="en-US" sz="1245"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2808358" y="3149502"/>
            <a:ext cx="2248408" cy="2248408"/>
          </a:xfrm>
          <a:prstGeom prst="rect">
            <a:avLst/>
          </a:prstGeom>
          <a:solidFill>
            <a:schemeClr val="bg1"/>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pPr>
            <a:r>
              <a:rPr lang="en-US" sz="2600" dirty="0">
                <a:solidFill>
                  <a:schemeClr val="accent1"/>
                </a:solidFill>
                <a:latin typeface="+mj-lt"/>
              </a:rPr>
              <a:t>Scale out</a:t>
            </a:r>
          </a:p>
        </p:txBody>
      </p:sp>
      <p:sp>
        <p:nvSpPr>
          <p:cNvPr id="72" name="Freeform 21"/>
          <p:cNvSpPr>
            <a:spLocks noChangeAspect="1" noEditPoints="1"/>
          </p:cNvSpPr>
          <p:nvPr/>
        </p:nvSpPr>
        <p:spPr bwMode="black">
          <a:xfrm>
            <a:off x="3369551" y="3510878"/>
            <a:ext cx="1126020" cy="981420"/>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897" tIns="75918" rIns="94897" bIns="75918" numCol="1" spcCol="0" rtlCol="0" fromWordArt="0" anchor="t" anchorCtr="0" forceAA="0" compatLnSpc="1">
            <a:prstTxWarp prst="textNoShape">
              <a:avLst/>
            </a:prstTxWarp>
            <a:noAutofit/>
          </a:bodyPr>
          <a:lstStyle/>
          <a:p>
            <a:pPr algn="ctr" defTabSz="483831" fontAlgn="base">
              <a:lnSpc>
                <a:spcPct val="90000"/>
              </a:lnSpc>
              <a:spcBef>
                <a:spcPct val="0"/>
              </a:spcBef>
              <a:spcAft>
                <a:spcPct val="0"/>
              </a:spcAft>
            </a:pPr>
            <a:endParaRPr lang="en-US" sz="124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5896412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0" y="1671638"/>
            <a:ext cx="12436475" cy="53228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6264728" y="2042793"/>
            <a:ext cx="5665474" cy="3493804"/>
          </a:xfrm>
          <a:prstGeom prst="rect">
            <a:avLst/>
          </a:prstGeom>
          <a:solidFill>
            <a:schemeClr val="bg1"/>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3600" dirty="0">
                <a:solidFill>
                  <a:schemeClr val="accent1"/>
                </a:solidFill>
                <a:latin typeface="+mj-lt"/>
                <a:ea typeface="Segoe Print" charset="0"/>
                <a:cs typeface="Segoe Print" charset="0"/>
              </a:rPr>
              <a:t>Server Core</a:t>
            </a:r>
          </a:p>
        </p:txBody>
      </p:sp>
      <p:sp>
        <p:nvSpPr>
          <p:cNvPr id="5" name="Rectangle 4"/>
          <p:cNvSpPr/>
          <p:nvPr/>
        </p:nvSpPr>
        <p:spPr bwMode="auto">
          <a:xfrm>
            <a:off x="527715" y="2045262"/>
            <a:ext cx="5665474" cy="3493804"/>
          </a:xfrm>
          <a:prstGeom prst="rect">
            <a:avLst/>
          </a:prstGeom>
          <a:solidFill>
            <a:schemeClr val="bg1"/>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3600" dirty="0">
                <a:solidFill>
                  <a:schemeClr val="accent1"/>
                </a:solidFill>
                <a:latin typeface="+mj-lt"/>
                <a:ea typeface="Segoe Print" charset="0"/>
                <a:cs typeface="Segoe Print" charset="0"/>
              </a:rPr>
              <a:t>Nano Server</a:t>
            </a:r>
          </a:p>
        </p:txBody>
      </p:sp>
      <p:sp>
        <p:nvSpPr>
          <p:cNvPr id="3" name="Title 2"/>
          <p:cNvSpPr>
            <a:spLocks noGrp="1"/>
          </p:cNvSpPr>
          <p:nvPr>
            <p:ph type="title"/>
          </p:nvPr>
        </p:nvSpPr>
        <p:spPr>
          <a:xfrm>
            <a:off x="274319" y="312664"/>
            <a:ext cx="12645267" cy="898600"/>
          </a:xfrm>
        </p:spPr>
        <p:txBody>
          <a:bodyPr/>
          <a:lstStyle/>
          <a:p>
            <a:r>
              <a:rPr lang="en-US" dirty="0"/>
              <a:t>Container operating system environments</a:t>
            </a:r>
          </a:p>
        </p:txBody>
      </p:sp>
      <p:sp>
        <p:nvSpPr>
          <p:cNvPr id="15" name="TextBox 14"/>
          <p:cNvSpPr txBox="1"/>
          <p:nvPr/>
        </p:nvSpPr>
        <p:spPr>
          <a:xfrm>
            <a:off x="9600259" y="4421581"/>
            <a:ext cx="3675929" cy="738621"/>
          </a:xfrm>
          <a:prstGeom prst="rect">
            <a:avLst/>
          </a:prstGeom>
          <a:noFill/>
        </p:spPr>
        <p:txBody>
          <a:bodyPr wrap="square" lIns="182854" tIns="146283" rIns="182854" bIns="146283" rtlCol="0">
            <a:spAutoFit/>
          </a:bodyPr>
          <a:lstStyle/>
          <a:p>
            <a:pPr defTabSz="932563">
              <a:lnSpc>
                <a:spcPct val="90000"/>
              </a:lnSpc>
              <a:spcAft>
                <a:spcPts val="600"/>
              </a:spcAft>
            </a:pPr>
            <a:r>
              <a:rPr lang="en-US" sz="1600" dirty="0"/>
              <a:t>Traditional </a:t>
            </a:r>
            <a:br>
              <a:rPr lang="en-US" sz="1600" dirty="0"/>
            </a:br>
            <a:r>
              <a:rPr lang="en-US" sz="1600" dirty="0"/>
              <a:t>applications</a:t>
            </a:r>
          </a:p>
        </p:txBody>
      </p:sp>
      <p:sp>
        <p:nvSpPr>
          <p:cNvPr id="17" name="TextBox 16"/>
          <p:cNvSpPr txBox="1"/>
          <p:nvPr/>
        </p:nvSpPr>
        <p:spPr>
          <a:xfrm>
            <a:off x="7188439" y="4421581"/>
            <a:ext cx="1528093" cy="738621"/>
          </a:xfrm>
          <a:prstGeom prst="rect">
            <a:avLst/>
          </a:prstGeom>
          <a:noFill/>
        </p:spPr>
        <p:txBody>
          <a:bodyPr wrap="square" lIns="182854" tIns="146283" rIns="182854" bIns="146283" rtlCol="0">
            <a:spAutoFit/>
          </a:bodyPr>
          <a:lstStyle/>
          <a:p>
            <a:pPr defTabSz="932563">
              <a:lnSpc>
                <a:spcPct val="90000"/>
              </a:lnSpc>
              <a:spcAft>
                <a:spcPts val="600"/>
              </a:spcAft>
            </a:pPr>
            <a:r>
              <a:rPr lang="en-US" sz="1600" dirty="0"/>
              <a:t>Highly </a:t>
            </a:r>
            <a:br>
              <a:rPr lang="en-US" sz="1600" dirty="0"/>
            </a:br>
            <a:r>
              <a:rPr lang="en-US" sz="1600" dirty="0"/>
              <a:t>compatible</a:t>
            </a:r>
          </a:p>
        </p:txBody>
      </p:sp>
      <p:sp>
        <p:nvSpPr>
          <p:cNvPr id="19" name="TextBox 1"/>
          <p:cNvSpPr txBox="1"/>
          <p:nvPr/>
        </p:nvSpPr>
        <p:spPr>
          <a:xfrm>
            <a:off x="1253429" y="4421581"/>
            <a:ext cx="1543496" cy="738621"/>
          </a:xfrm>
          <a:prstGeom prst="rect">
            <a:avLst/>
          </a:prstGeom>
          <a:noFill/>
        </p:spPr>
        <p:txBody>
          <a:bodyPr wrap="square" lIns="182854" tIns="146283" rIns="182854" bIns="146283" rtlCol="0">
            <a:spAutoFit/>
          </a:bodyPr>
          <a:lstStyle>
            <a:defPPr>
              <a:defRPr lang="en-US"/>
            </a:defPPr>
            <a:lvl1pPr algn="ctr">
              <a:lnSpc>
                <a:spcPct val="90000"/>
              </a:lnSpc>
              <a:spcAft>
                <a:spcPts val="600"/>
              </a:spcAft>
              <a:defRPr sz="2000">
                <a:gradFill>
                  <a:gsLst>
                    <a:gs pos="2917">
                      <a:schemeClr val="tx1"/>
                    </a:gs>
                    <a:gs pos="30000">
                      <a:schemeClr val="tx1"/>
                    </a:gs>
                  </a:gsLst>
                  <a:lin ang="5400000" scaled="0"/>
                </a:gradFill>
              </a:defRPr>
            </a:lvl1pPr>
          </a:lstStyle>
          <a:p>
            <a:pPr algn="l" defTabSz="932563"/>
            <a:r>
              <a:rPr lang="en-US" sz="1600" dirty="0">
                <a:solidFill>
                  <a:schemeClr val="tx1"/>
                </a:solidFill>
              </a:rPr>
              <a:t>Highly </a:t>
            </a:r>
            <a:br>
              <a:rPr lang="en-US" sz="1600" dirty="0">
                <a:solidFill>
                  <a:schemeClr val="tx1"/>
                </a:solidFill>
              </a:rPr>
            </a:br>
            <a:r>
              <a:rPr lang="en-US" sz="1600" dirty="0">
                <a:solidFill>
                  <a:schemeClr val="tx1"/>
                </a:solidFill>
              </a:rPr>
              <a:t>optimized</a:t>
            </a:r>
          </a:p>
        </p:txBody>
      </p:sp>
      <p:sp>
        <p:nvSpPr>
          <p:cNvPr id="21" name="Freeform 20"/>
          <p:cNvSpPr>
            <a:spLocks noChangeAspect="1" noEditPoints="1"/>
          </p:cNvSpPr>
          <p:nvPr/>
        </p:nvSpPr>
        <p:spPr bwMode="black">
          <a:xfrm>
            <a:off x="1452315" y="3327823"/>
            <a:ext cx="989199" cy="989199"/>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Freeform 21"/>
          <p:cNvSpPr>
            <a:spLocks noChangeAspect="1" noEditPoints="1"/>
          </p:cNvSpPr>
          <p:nvPr/>
        </p:nvSpPr>
        <p:spPr bwMode="black">
          <a:xfrm>
            <a:off x="7297410" y="3314326"/>
            <a:ext cx="1253274" cy="101619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solidFill>
                <a:srgbClr val="FFFFFF"/>
              </a:solidFill>
            </a:endParaRPr>
          </a:p>
        </p:txBody>
      </p:sp>
      <p:sp>
        <p:nvSpPr>
          <p:cNvPr id="23" name="Freeform 22"/>
          <p:cNvSpPr>
            <a:spLocks noChangeAspect="1" noEditPoints="1"/>
          </p:cNvSpPr>
          <p:nvPr/>
        </p:nvSpPr>
        <p:spPr bwMode="black">
          <a:xfrm>
            <a:off x="9801088" y="3378491"/>
            <a:ext cx="878710" cy="887862"/>
          </a:xfrm>
          <a:custGeom>
            <a:avLst/>
            <a:gdLst>
              <a:gd name="T0" fmla="*/ 0 w 96"/>
              <a:gd name="T1" fmla="*/ 0 h 97"/>
              <a:gd name="T2" fmla="*/ 0 w 96"/>
              <a:gd name="T3" fmla="*/ 97 h 97"/>
              <a:gd name="T4" fmla="*/ 24 w 96"/>
              <a:gd name="T5" fmla="*/ 97 h 97"/>
              <a:gd name="T6" fmla="*/ 24 w 96"/>
              <a:gd name="T7" fmla="*/ 69 h 97"/>
              <a:gd name="T8" fmla="*/ 73 w 96"/>
              <a:gd name="T9" fmla="*/ 69 h 97"/>
              <a:gd name="T10" fmla="*/ 73 w 96"/>
              <a:gd name="T11" fmla="*/ 97 h 97"/>
              <a:gd name="T12" fmla="*/ 96 w 96"/>
              <a:gd name="T13" fmla="*/ 97 h 97"/>
              <a:gd name="T14" fmla="*/ 96 w 96"/>
              <a:gd name="T15" fmla="*/ 0 h 97"/>
              <a:gd name="T16" fmla="*/ 0 w 96"/>
              <a:gd name="T17" fmla="*/ 0 h 97"/>
              <a:gd name="T18" fmla="*/ 80 w 96"/>
              <a:gd name="T19" fmla="*/ 41 h 97"/>
              <a:gd name="T20" fmla="*/ 14 w 96"/>
              <a:gd name="T21" fmla="*/ 41 h 97"/>
              <a:gd name="T22" fmla="*/ 14 w 96"/>
              <a:gd name="T23" fmla="*/ 5 h 97"/>
              <a:gd name="T24" fmla="*/ 80 w 96"/>
              <a:gd name="T25" fmla="*/ 5 h 97"/>
              <a:gd name="T26" fmla="*/ 80 w 96"/>
              <a:gd name="T27" fmla="*/ 41 h 97"/>
              <a:gd name="T28" fmla="*/ 34 w 96"/>
              <a:gd name="T29" fmla="*/ 76 h 97"/>
              <a:gd name="T30" fmla="*/ 50 w 96"/>
              <a:gd name="T31" fmla="*/ 76 h 97"/>
              <a:gd name="T32" fmla="*/ 50 w 96"/>
              <a:gd name="T33" fmla="*/ 97 h 97"/>
              <a:gd name="T34" fmla="*/ 34 w 96"/>
              <a:gd name="T35" fmla="*/ 97 h 97"/>
              <a:gd name="T36" fmla="*/ 34 w 96"/>
              <a:gd name="T37" fmla="*/ 7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7">
                <a:moveTo>
                  <a:pt x="0" y="0"/>
                </a:moveTo>
                <a:lnTo>
                  <a:pt x="0" y="97"/>
                </a:lnTo>
                <a:lnTo>
                  <a:pt x="24" y="97"/>
                </a:lnTo>
                <a:lnTo>
                  <a:pt x="24" y="69"/>
                </a:lnTo>
                <a:lnTo>
                  <a:pt x="73" y="69"/>
                </a:lnTo>
                <a:lnTo>
                  <a:pt x="73" y="97"/>
                </a:lnTo>
                <a:lnTo>
                  <a:pt x="96" y="97"/>
                </a:lnTo>
                <a:lnTo>
                  <a:pt x="96" y="0"/>
                </a:lnTo>
                <a:lnTo>
                  <a:pt x="0" y="0"/>
                </a:lnTo>
                <a:close/>
                <a:moveTo>
                  <a:pt x="80" y="41"/>
                </a:moveTo>
                <a:lnTo>
                  <a:pt x="14" y="41"/>
                </a:lnTo>
                <a:lnTo>
                  <a:pt x="14" y="5"/>
                </a:lnTo>
                <a:lnTo>
                  <a:pt x="80" y="5"/>
                </a:lnTo>
                <a:lnTo>
                  <a:pt x="80" y="41"/>
                </a:lnTo>
                <a:close/>
                <a:moveTo>
                  <a:pt x="34" y="76"/>
                </a:moveTo>
                <a:lnTo>
                  <a:pt x="50" y="76"/>
                </a:lnTo>
                <a:lnTo>
                  <a:pt x="50" y="97"/>
                </a:lnTo>
                <a:lnTo>
                  <a:pt x="34" y="97"/>
                </a:lnTo>
                <a:lnTo>
                  <a:pt x="34" y="76"/>
                </a:lnTo>
                <a:close/>
              </a:path>
            </a:pathLst>
          </a:custGeom>
          <a:solidFill>
            <a:schemeClr val="accent1"/>
          </a:solidFill>
          <a:ln>
            <a:noFill/>
          </a:ln>
          <a:extLst/>
        </p:spPr>
        <p:txBody>
          <a:bodyPr vert="horz" wrap="square" lIns="93264" tIns="46632" rIns="93264" bIns="4663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pic>
        <p:nvPicPr>
          <p:cNvPr id="13" name="Picture 1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978771" y="5696874"/>
            <a:ext cx="4571914" cy="1167496"/>
          </a:xfrm>
          <a:prstGeom prst="rect">
            <a:avLst/>
          </a:prstGeom>
          <a:noFill/>
          <a:ln>
            <a:noFill/>
          </a:ln>
        </p:spPr>
      </p:pic>
      <p:sp>
        <p:nvSpPr>
          <p:cNvPr id="10" name="TextBox 9"/>
          <p:cNvSpPr txBox="1"/>
          <p:nvPr/>
        </p:nvSpPr>
        <p:spPr>
          <a:xfrm>
            <a:off x="3516010" y="4421581"/>
            <a:ext cx="2079283" cy="738621"/>
          </a:xfrm>
          <a:prstGeom prst="rect">
            <a:avLst/>
          </a:prstGeom>
          <a:noFill/>
        </p:spPr>
        <p:txBody>
          <a:bodyPr wrap="square" lIns="182854" tIns="146283" rIns="182854" bIns="146283" rtlCol="0">
            <a:spAutoFit/>
          </a:bodyPr>
          <a:lstStyle/>
          <a:p>
            <a:pPr defTabSz="932563">
              <a:lnSpc>
                <a:spcPct val="90000"/>
              </a:lnSpc>
              <a:spcAft>
                <a:spcPts val="600"/>
              </a:spcAft>
            </a:pPr>
            <a:r>
              <a:rPr lang="en-US" sz="1600" dirty="0"/>
              <a:t>Born-in-the-cloud applications</a:t>
            </a:r>
          </a:p>
        </p:txBody>
      </p:sp>
      <p:sp>
        <p:nvSpPr>
          <p:cNvPr id="18" name="Freeform 5"/>
          <p:cNvSpPr>
            <a:spLocks/>
          </p:cNvSpPr>
          <p:nvPr/>
        </p:nvSpPr>
        <p:spPr bwMode="auto">
          <a:xfrm>
            <a:off x="3701611" y="3383540"/>
            <a:ext cx="1341072" cy="877764"/>
          </a:xfrm>
          <a:custGeom>
            <a:avLst/>
            <a:gdLst>
              <a:gd name="T0" fmla="*/ 345 w 2159"/>
              <a:gd name="T1" fmla="*/ 619 h 1412"/>
              <a:gd name="T2" fmla="*/ 345 w 2159"/>
              <a:gd name="T3" fmla="*/ 591 h 1412"/>
              <a:gd name="T4" fmla="*/ 940 w 2159"/>
              <a:gd name="T5" fmla="*/ 0 h 1412"/>
              <a:gd name="T6" fmla="*/ 1437 w 2159"/>
              <a:gd name="T7" fmla="*/ 264 h 1412"/>
              <a:gd name="T8" fmla="*/ 1599 w 2159"/>
              <a:gd name="T9" fmla="*/ 221 h 1412"/>
              <a:gd name="T10" fmla="*/ 1792 w 2159"/>
              <a:gd name="T11" fmla="*/ 278 h 1412"/>
              <a:gd name="T12" fmla="*/ 1945 w 2159"/>
              <a:gd name="T13" fmla="*/ 556 h 1412"/>
              <a:gd name="T14" fmla="*/ 2159 w 2159"/>
              <a:gd name="T15" fmla="*/ 946 h 1412"/>
              <a:gd name="T16" fmla="*/ 1742 w 2159"/>
              <a:gd name="T17" fmla="*/ 1412 h 1412"/>
              <a:gd name="T18" fmla="*/ 1691 w 2159"/>
              <a:gd name="T19" fmla="*/ 1412 h 1412"/>
              <a:gd name="T20" fmla="*/ 1643 w 2159"/>
              <a:gd name="T21" fmla="*/ 1412 h 1412"/>
              <a:gd name="T22" fmla="*/ 671 w 2159"/>
              <a:gd name="T23" fmla="*/ 1412 h 1412"/>
              <a:gd name="T24" fmla="*/ 651 w 2159"/>
              <a:gd name="T25" fmla="*/ 1412 h 1412"/>
              <a:gd name="T26" fmla="*/ 627 w 2159"/>
              <a:gd name="T27" fmla="*/ 1412 h 1412"/>
              <a:gd name="T28" fmla="*/ 555 w 2159"/>
              <a:gd name="T29" fmla="*/ 1412 h 1412"/>
              <a:gd name="T30" fmla="*/ 401 w 2159"/>
              <a:gd name="T31" fmla="*/ 1412 h 1412"/>
              <a:gd name="T32" fmla="*/ 0 w 2159"/>
              <a:gd name="T33" fmla="*/ 1013 h 1412"/>
              <a:gd name="T34" fmla="*/ 345 w 2159"/>
              <a:gd name="T35" fmla="*/ 619 h 1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59" h="1412">
                <a:moveTo>
                  <a:pt x="345" y="619"/>
                </a:moveTo>
                <a:cubicBezTo>
                  <a:pt x="345" y="611"/>
                  <a:pt x="345" y="599"/>
                  <a:pt x="345" y="591"/>
                </a:cubicBezTo>
                <a:cubicBezTo>
                  <a:pt x="345" y="264"/>
                  <a:pt x="611" y="0"/>
                  <a:pt x="940" y="0"/>
                </a:cubicBezTo>
                <a:cubicBezTo>
                  <a:pt x="1147" y="0"/>
                  <a:pt x="1329" y="106"/>
                  <a:pt x="1437" y="264"/>
                </a:cubicBezTo>
                <a:cubicBezTo>
                  <a:pt x="1484" y="236"/>
                  <a:pt x="1540" y="221"/>
                  <a:pt x="1599" y="221"/>
                </a:cubicBezTo>
                <a:cubicBezTo>
                  <a:pt x="1671" y="221"/>
                  <a:pt x="1737" y="242"/>
                  <a:pt x="1792" y="278"/>
                </a:cubicBezTo>
                <a:cubicBezTo>
                  <a:pt x="1883" y="338"/>
                  <a:pt x="1942" y="440"/>
                  <a:pt x="1945" y="556"/>
                </a:cubicBezTo>
                <a:cubicBezTo>
                  <a:pt x="2072" y="639"/>
                  <a:pt x="2159" y="785"/>
                  <a:pt x="2159" y="946"/>
                </a:cubicBezTo>
                <a:cubicBezTo>
                  <a:pt x="2159" y="1187"/>
                  <a:pt x="1977" y="1384"/>
                  <a:pt x="1742" y="1412"/>
                </a:cubicBezTo>
                <a:cubicBezTo>
                  <a:pt x="1726" y="1412"/>
                  <a:pt x="1707" y="1412"/>
                  <a:pt x="1691" y="1412"/>
                </a:cubicBezTo>
                <a:cubicBezTo>
                  <a:pt x="1675" y="1412"/>
                  <a:pt x="1659" y="1412"/>
                  <a:pt x="1643" y="1412"/>
                </a:cubicBezTo>
                <a:cubicBezTo>
                  <a:pt x="1425" y="1412"/>
                  <a:pt x="913" y="1412"/>
                  <a:pt x="671" y="1412"/>
                </a:cubicBezTo>
                <a:cubicBezTo>
                  <a:pt x="663" y="1412"/>
                  <a:pt x="657" y="1412"/>
                  <a:pt x="651" y="1412"/>
                </a:cubicBezTo>
                <a:cubicBezTo>
                  <a:pt x="627" y="1412"/>
                  <a:pt x="627" y="1412"/>
                  <a:pt x="627" y="1412"/>
                </a:cubicBezTo>
                <a:cubicBezTo>
                  <a:pt x="615" y="1412"/>
                  <a:pt x="579" y="1412"/>
                  <a:pt x="555" y="1412"/>
                </a:cubicBezTo>
                <a:cubicBezTo>
                  <a:pt x="401" y="1412"/>
                  <a:pt x="401" y="1412"/>
                  <a:pt x="401" y="1412"/>
                </a:cubicBezTo>
                <a:cubicBezTo>
                  <a:pt x="178" y="1408"/>
                  <a:pt x="0" y="1230"/>
                  <a:pt x="0" y="1013"/>
                </a:cubicBezTo>
                <a:cubicBezTo>
                  <a:pt x="0" y="812"/>
                  <a:pt x="151" y="647"/>
                  <a:pt x="345" y="61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9164325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1" y="2506803"/>
            <a:ext cx="12436475" cy="4167125"/>
          </a:xfrm>
          <a:prstGeom prst="rect">
            <a:avLst/>
          </a:prstGeom>
          <a:solidFill>
            <a:schemeClr val="bg1">
              <a:lumMod val="95000"/>
              <a:alpha val="81000"/>
            </a:schemeClr>
          </a:solidFill>
          <a:ln w="38100">
            <a:noFill/>
          </a:ln>
        </p:spPr>
        <p:style>
          <a:lnRef idx="2">
            <a:schemeClr val="accent2"/>
          </a:lnRef>
          <a:fillRef idx="1">
            <a:schemeClr val="lt1"/>
          </a:fillRef>
          <a:effectRef idx="0">
            <a:schemeClr val="accent2"/>
          </a:effectRef>
          <a:fontRef idx="minor">
            <a:schemeClr val="dk1"/>
          </a:fontRef>
        </p:style>
        <p:txBody>
          <a:bodyPr rtlCol="0" anchor="t"/>
          <a:lstStyle/>
          <a:p>
            <a:pPr defTabSz="932563"/>
            <a:endParaRPr lang="en-US" sz="2400" dirty="0">
              <a:solidFill>
                <a:schemeClr val="bg1"/>
              </a:solidFill>
              <a:latin typeface="+mj-lt"/>
            </a:endParaRPr>
          </a:p>
        </p:txBody>
      </p:sp>
      <p:sp>
        <p:nvSpPr>
          <p:cNvPr id="54" name="Rectangle 53"/>
          <p:cNvSpPr/>
          <p:nvPr/>
        </p:nvSpPr>
        <p:spPr>
          <a:xfrm>
            <a:off x="4552335" y="0"/>
            <a:ext cx="7884139" cy="6994524"/>
          </a:xfrm>
          <a:prstGeom prst="rect">
            <a:avLst/>
          </a:prstGeom>
          <a:solidFill>
            <a:schemeClr val="bg1">
              <a:lumMod val="85000"/>
              <a:alpha val="34000"/>
            </a:schemeClr>
          </a:solidFill>
          <a:ln w="38100">
            <a:noFill/>
          </a:ln>
        </p:spPr>
        <p:style>
          <a:lnRef idx="2">
            <a:schemeClr val="accent2"/>
          </a:lnRef>
          <a:fillRef idx="1">
            <a:schemeClr val="lt1"/>
          </a:fillRef>
          <a:effectRef idx="0">
            <a:schemeClr val="accent2"/>
          </a:effectRef>
          <a:fontRef idx="minor">
            <a:schemeClr val="dk1"/>
          </a:fontRef>
        </p:style>
        <p:txBody>
          <a:bodyPr rtlCol="0" anchor="t"/>
          <a:lstStyle/>
          <a:p>
            <a:pPr defTabSz="932563"/>
            <a:endParaRPr lang="en-US" sz="2400" dirty="0">
              <a:solidFill>
                <a:schemeClr val="bg1"/>
              </a:solidFill>
              <a:latin typeface="+mj-lt"/>
            </a:endParaRPr>
          </a:p>
        </p:txBody>
      </p:sp>
      <p:sp>
        <p:nvSpPr>
          <p:cNvPr id="4" name="Rectangle 3"/>
          <p:cNvSpPr/>
          <p:nvPr/>
        </p:nvSpPr>
        <p:spPr>
          <a:xfrm>
            <a:off x="5351457" y="4662533"/>
            <a:ext cx="6449312" cy="2011395"/>
          </a:xfrm>
          <a:prstGeom prst="rect">
            <a:avLst/>
          </a:prstGeom>
          <a:solidFill>
            <a:schemeClr val="accent1"/>
          </a:solidFill>
          <a:ln w="38100">
            <a:noFill/>
          </a:ln>
        </p:spPr>
        <p:style>
          <a:lnRef idx="2">
            <a:schemeClr val="accent2"/>
          </a:lnRef>
          <a:fillRef idx="1">
            <a:schemeClr val="lt1"/>
          </a:fillRef>
          <a:effectRef idx="0">
            <a:schemeClr val="accent2"/>
          </a:effectRef>
          <a:fontRef idx="minor">
            <a:schemeClr val="dk1"/>
          </a:fontRef>
        </p:style>
        <p:txBody>
          <a:bodyPr rtlCol="0" anchor="t"/>
          <a:lstStyle/>
          <a:p>
            <a:pPr algn="ctr" defTabSz="932563"/>
            <a:r>
              <a:rPr lang="en-US" sz="2000" dirty="0">
                <a:solidFill>
                  <a:schemeClr val="bg1"/>
                </a:solidFill>
                <a:latin typeface="+mj-lt"/>
              </a:rPr>
              <a:t>Microsoft cloud</a:t>
            </a:r>
          </a:p>
        </p:txBody>
      </p:sp>
      <p:sp>
        <p:nvSpPr>
          <p:cNvPr id="16" name="Rectangle 15"/>
          <p:cNvSpPr/>
          <p:nvPr/>
        </p:nvSpPr>
        <p:spPr>
          <a:xfrm>
            <a:off x="5516691" y="5192420"/>
            <a:ext cx="1828541" cy="1371406"/>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63"/>
            <a:endParaRPr lang="en-US" sz="1400">
              <a:solidFill>
                <a:srgbClr val="FFFFFF"/>
              </a:solidFill>
            </a:endParaRPr>
          </a:p>
        </p:txBody>
      </p:sp>
      <p:sp>
        <p:nvSpPr>
          <p:cNvPr id="18" name="Rectangle 17"/>
          <p:cNvSpPr/>
          <p:nvPr/>
        </p:nvSpPr>
        <p:spPr>
          <a:xfrm>
            <a:off x="6048444" y="6206879"/>
            <a:ext cx="637610" cy="307777"/>
          </a:xfrm>
          <a:prstGeom prst="rect">
            <a:avLst/>
          </a:prstGeom>
        </p:spPr>
        <p:txBody>
          <a:bodyPr wrap="none">
            <a:spAutoFit/>
          </a:bodyPr>
          <a:lstStyle/>
          <a:p>
            <a:pPr algn="ctr" defTabSz="932563"/>
            <a:r>
              <a:rPr lang="en-US" sz="1400" dirty="0">
                <a:solidFill>
                  <a:srgbClr val="FFFFFF"/>
                </a:solidFill>
              </a:rPr>
              <a:t>Azure</a:t>
            </a:r>
          </a:p>
        </p:txBody>
      </p:sp>
      <p:sp>
        <p:nvSpPr>
          <p:cNvPr id="11" name="Rectangle 10"/>
          <p:cNvSpPr/>
          <p:nvPr/>
        </p:nvSpPr>
        <p:spPr>
          <a:xfrm>
            <a:off x="7647367" y="5192420"/>
            <a:ext cx="1828541" cy="1371406"/>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63"/>
            <a:endParaRPr lang="en-US" sz="1400">
              <a:solidFill>
                <a:srgbClr val="FFFFFF"/>
              </a:solidFill>
            </a:endParaRPr>
          </a:p>
        </p:txBody>
      </p:sp>
      <p:grpSp>
        <p:nvGrpSpPr>
          <p:cNvPr id="12" name="Group 11"/>
          <p:cNvGrpSpPr/>
          <p:nvPr/>
        </p:nvGrpSpPr>
        <p:grpSpPr>
          <a:xfrm>
            <a:off x="8287559" y="5333835"/>
            <a:ext cx="548156" cy="731431"/>
            <a:chOff x="16918515" y="-3457761"/>
            <a:chExt cx="2089150" cy="2787650"/>
          </a:xfrm>
          <a:solidFill>
            <a:schemeClr val="bg1"/>
          </a:solidFill>
        </p:grpSpPr>
        <p:sp>
          <p:nvSpPr>
            <p:cNvPr id="14" name="Freeform 21"/>
            <p:cNvSpPr>
              <a:spLocks noEditPoints="1"/>
            </p:cNvSpPr>
            <p:nvPr/>
          </p:nvSpPr>
          <p:spPr bwMode="auto">
            <a:xfrm>
              <a:off x="16918515" y="-2283008"/>
              <a:ext cx="1308100" cy="1612897"/>
            </a:xfrm>
            <a:custGeom>
              <a:avLst/>
              <a:gdLst>
                <a:gd name="T0" fmla="*/ 0 w 824"/>
                <a:gd name="T1" fmla="*/ 0 h 1016"/>
                <a:gd name="T2" fmla="*/ 0 w 824"/>
                <a:gd name="T3" fmla="*/ 1016 h 1016"/>
                <a:gd name="T4" fmla="*/ 266 w 824"/>
                <a:gd name="T5" fmla="*/ 1016 h 1016"/>
                <a:gd name="T6" fmla="*/ 266 w 824"/>
                <a:gd name="T7" fmla="*/ 807 h 1016"/>
                <a:gd name="T8" fmla="*/ 375 w 824"/>
                <a:gd name="T9" fmla="*/ 807 h 1016"/>
                <a:gd name="T10" fmla="*/ 375 w 824"/>
                <a:gd name="T11" fmla="*/ 1016 h 1016"/>
                <a:gd name="T12" fmla="*/ 454 w 824"/>
                <a:gd name="T13" fmla="*/ 1016 h 1016"/>
                <a:gd name="T14" fmla="*/ 454 w 824"/>
                <a:gd name="T15" fmla="*/ 807 h 1016"/>
                <a:gd name="T16" fmla="*/ 560 w 824"/>
                <a:gd name="T17" fmla="*/ 807 h 1016"/>
                <a:gd name="T18" fmla="*/ 560 w 824"/>
                <a:gd name="T19" fmla="*/ 1016 h 1016"/>
                <a:gd name="T20" fmla="*/ 824 w 824"/>
                <a:gd name="T21" fmla="*/ 1016 h 1016"/>
                <a:gd name="T22" fmla="*/ 824 w 824"/>
                <a:gd name="T23" fmla="*/ 0 h 1016"/>
                <a:gd name="T24" fmla="*/ 0 w 824"/>
                <a:gd name="T25" fmla="*/ 0 h 1016"/>
                <a:gd name="T26" fmla="*/ 746 w 824"/>
                <a:gd name="T27" fmla="*/ 740 h 1016"/>
                <a:gd name="T28" fmla="*/ 81 w 824"/>
                <a:gd name="T29" fmla="*/ 740 h 1016"/>
                <a:gd name="T30" fmla="*/ 81 w 824"/>
                <a:gd name="T31" fmla="*/ 634 h 1016"/>
                <a:gd name="T32" fmla="*/ 746 w 824"/>
                <a:gd name="T33" fmla="*/ 634 h 1016"/>
                <a:gd name="T34" fmla="*/ 746 w 824"/>
                <a:gd name="T35" fmla="*/ 740 h 1016"/>
                <a:gd name="T36" fmla="*/ 746 w 824"/>
                <a:gd name="T37" fmla="*/ 558 h 1016"/>
                <a:gd name="T38" fmla="*/ 81 w 824"/>
                <a:gd name="T39" fmla="*/ 558 h 1016"/>
                <a:gd name="T40" fmla="*/ 81 w 824"/>
                <a:gd name="T41" fmla="*/ 451 h 1016"/>
                <a:gd name="T42" fmla="*/ 746 w 824"/>
                <a:gd name="T43" fmla="*/ 451 h 1016"/>
                <a:gd name="T44" fmla="*/ 746 w 824"/>
                <a:gd name="T45" fmla="*/ 558 h 1016"/>
                <a:gd name="T46" fmla="*/ 746 w 824"/>
                <a:gd name="T47" fmla="*/ 373 h 1016"/>
                <a:gd name="T48" fmla="*/ 81 w 824"/>
                <a:gd name="T49" fmla="*/ 373 h 1016"/>
                <a:gd name="T50" fmla="*/ 81 w 824"/>
                <a:gd name="T51" fmla="*/ 266 h 1016"/>
                <a:gd name="T52" fmla="*/ 746 w 824"/>
                <a:gd name="T53" fmla="*/ 266 h 1016"/>
                <a:gd name="T54" fmla="*/ 746 w 824"/>
                <a:gd name="T55" fmla="*/ 373 h 1016"/>
                <a:gd name="T56" fmla="*/ 746 w 824"/>
                <a:gd name="T57" fmla="*/ 188 h 1016"/>
                <a:gd name="T58" fmla="*/ 81 w 824"/>
                <a:gd name="T59" fmla="*/ 188 h 1016"/>
                <a:gd name="T60" fmla="*/ 81 w 824"/>
                <a:gd name="T61" fmla="*/ 81 h 1016"/>
                <a:gd name="T62" fmla="*/ 746 w 824"/>
                <a:gd name="T63" fmla="*/ 81 h 1016"/>
                <a:gd name="T64" fmla="*/ 746 w 824"/>
                <a:gd name="T65" fmla="*/ 188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4" h="1016">
                  <a:moveTo>
                    <a:pt x="0" y="0"/>
                  </a:moveTo>
                  <a:lnTo>
                    <a:pt x="0" y="1016"/>
                  </a:lnTo>
                  <a:lnTo>
                    <a:pt x="266" y="1016"/>
                  </a:lnTo>
                  <a:lnTo>
                    <a:pt x="266" y="807"/>
                  </a:lnTo>
                  <a:lnTo>
                    <a:pt x="375" y="807"/>
                  </a:lnTo>
                  <a:lnTo>
                    <a:pt x="375" y="1016"/>
                  </a:lnTo>
                  <a:lnTo>
                    <a:pt x="454" y="1016"/>
                  </a:lnTo>
                  <a:lnTo>
                    <a:pt x="454" y="807"/>
                  </a:lnTo>
                  <a:lnTo>
                    <a:pt x="560" y="807"/>
                  </a:lnTo>
                  <a:lnTo>
                    <a:pt x="560" y="1016"/>
                  </a:lnTo>
                  <a:lnTo>
                    <a:pt x="824" y="1016"/>
                  </a:lnTo>
                  <a:lnTo>
                    <a:pt x="824" y="0"/>
                  </a:lnTo>
                  <a:lnTo>
                    <a:pt x="0" y="0"/>
                  </a:lnTo>
                  <a:close/>
                  <a:moveTo>
                    <a:pt x="746" y="740"/>
                  </a:moveTo>
                  <a:lnTo>
                    <a:pt x="81" y="740"/>
                  </a:lnTo>
                  <a:lnTo>
                    <a:pt x="81" y="634"/>
                  </a:lnTo>
                  <a:lnTo>
                    <a:pt x="746" y="634"/>
                  </a:lnTo>
                  <a:lnTo>
                    <a:pt x="746" y="740"/>
                  </a:lnTo>
                  <a:close/>
                  <a:moveTo>
                    <a:pt x="746" y="558"/>
                  </a:moveTo>
                  <a:lnTo>
                    <a:pt x="81" y="558"/>
                  </a:lnTo>
                  <a:lnTo>
                    <a:pt x="81" y="451"/>
                  </a:lnTo>
                  <a:lnTo>
                    <a:pt x="746" y="451"/>
                  </a:lnTo>
                  <a:lnTo>
                    <a:pt x="746" y="558"/>
                  </a:lnTo>
                  <a:close/>
                  <a:moveTo>
                    <a:pt x="746" y="373"/>
                  </a:moveTo>
                  <a:lnTo>
                    <a:pt x="81" y="373"/>
                  </a:lnTo>
                  <a:lnTo>
                    <a:pt x="81" y="266"/>
                  </a:lnTo>
                  <a:lnTo>
                    <a:pt x="746" y="266"/>
                  </a:lnTo>
                  <a:lnTo>
                    <a:pt x="746" y="373"/>
                  </a:lnTo>
                  <a:close/>
                  <a:moveTo>
                    <a:pt x="746" y="188"/>
                  </a:moveTo>
                  <a:lnTo>
                    <a:pt x="81" y="188"/>
                  </a:lnTo>
                  <a:lnTo>
                    <a:pt x="81" y="81"/>
                  </a:lnTo>
                  <a:lnTo>
                    <a:pt x="746" y="81"/>
                  </a:lnTo>
                  <a:lnTo>
                    <a:pt x="746" y="188"/>
                  </a:ln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algn="ctr" defTabSz="932563"/>
              <a:endParaRPr lang="en-US" sz="1400">
                <a:solidFill>
                  <a:srgbClr val="FFFFFF"/>
                </a:solidFill>
              </a:endParaRPr>
            </a:p>
          </p:txBody>
        </p:sp>
        <p:sp>
          <p:nvSpPr>
            <p:cNvPr id="15" name="Freeform 22"/>
            <p:cNvSpPr>
              <a:spLocks noEditPoints="1"/>
            </p:cNvSpPr>
            <p:nvPr/>
          </p:nvSpPr>
          <p:spPr bwMode="auto">
            <a:xfrm>
              <a:off x="17699565" y="-3457761"/>
              <a:ext cx="1308100" cy="2787650"/>
            </a:xfrm>
            <a:custGeom>
              <a:avLst/>
              <a:gdLst>
                <a:gd name="T0" fmla="*/ 0 w 824"/>
                <a:gd name="T1" fmla="*/ 0 h 1756"/>
                <a:gd name="T2" fmla="*/ 0 w 824"/>
                <a:gd name="T3" fmla="*/ 686 h 1756"/>
                <a:gd name="T4" fmla="*/ 80 w 824"/>
                <a:gd name="T5" fmla="*/ 686 h 1756"/>
                <a:gd name="T6" fmla="*/ 80 w 824"/>
                <a:gd name="T7" fmla="*/ 636 h 1756"/>
                <a:gd name="T8" fmla="*/ 745 w 824"/>
                <a:gd name="T9" fmla="*/ 636 h 1756"/>
                <a:gd name="T10" fmla="*/ 745 w 824"/>
                <a:gd name="T11" fmla="*/ 743 h 1756"/>
                <a:gd name="T12" fmla="*/ 410 w 824"/>
                <a:gd name="T13" fmla="*/ 743 h 1756"/>
                <a:gd name="T14" fmla="*/ 410 w 824"/>
                <a:gd name="T15" fmla="*/ 821 h 1756"/>
                <a:gd name="T16" fmla="*/ 745 w 824"/>
                <a:gd name="T17" fmla="*/ 821 h 1756"/>
                <a:gd name="T18" fmla="*/ 745 w 824"/>
                <a:gd name="T19" fmla="*/ 928 h 1756"/>
                <a:gd name="T20" fmla="*/ 410 w 824"/>
                <a:gd name="T21" fmla="*/ 928 h 1756"/>
                <a:gd name="T22" fmla="*/ 410 w 824"/>
                <a:gd name="T23" fmla="*/ 1006 h 1756"/>
                <a:gd name="T24" fmla="*/ 745 w 824"/>
                <a:gd name="T25" fmla="*/ 1006 h 1756"/>
                <a:gd name="T26" fmla="*/ 745 w 824"/>
                <a:gd name="T27" fmla="*/ 1113 h 1756"/>
                <a:gd name="T28" fmla="*/ 410 w 824"/>
                <a:gd name="T29" fmla="*/ 1113 h 1756"/>
                <a:gd name="T30" fmla="*/ 410 w 824"/>
                <a:gd name="T31" fmla="*/ 1191 h 1756"/>
                <a:gd name="T32" fmla="*/ 745 w 824"/>
                <a:gd name="T33" fmla="*/ 1191 h 1756"/>
                <a:gd name="T34" fmla="*/ 745 w 824"/>
                <a:gd name="T35" fmla="*/ 1298 h 1756"/>
                <a:gd name="T36" fmla="*/ 410 w 824"/>
                <a:gd name="T37" fmla="*/ 1298 h 1756"/>
                <a:gd name="T38" fmla="*/ 410 w 824"/>
                <a:gd name="T39" fmla="*/ 1374 h 1756"/>
                <a:gd name="T40" fmla="*/ 745 w 824"/>
                <a:gd name="T41" fmla="*/ 1374 h 1756"/>
                <a:gd name="T42" fmla="*/ 745 w 824"/>
                <a:gd name="T43" fmla="*/ 1480 h 1756"/>
                <a:gd name="T44" fmla="*/ 410 w 824"/>
                <a:gd name="T45" fmla="*/ 1480 h 1756"/>
                <a:gd name="T46" fmla="*/ 410 w 824"/>
                <a:gd name="T47" fmla="*/ 1756 h 1756"/>
                <a:gd name="T48" fmla="*/ 451 w 824"/>
                <a:gd name="T49" fmla="*/ 1756 h 1756"/>
                <a:gd name="T50" fmla="*/ 451 w 824"/>
                <a:gd name="T51" fmla="*/ 1547 h 1756"/>
                <a:gd name="T52" fmla="*/ 560 w 824"/>
                <a:gd name="T53" fmla="*/ 1547 h 1756"/>
                <a:gd name="T54" fmla="*/ 560 w 824"/>
                <a:gd name="T55" fmla="*/ 1756 h 1756"/>
                <a:gd name="T56" fmla="*/ 824 w 824"/>
                <a:gd name="T57" fmla="*/ 1756 h 1756"/>
                <a:gd name="T58" fmla="*/ 824 w 824"/>
                <a:gd name="T59" fmla="*/ 0 h 1756"/>
                <a:gd name="T60" fmla="*/ 0 w 824"/>
                <a:gd name="T61" fmla="*/ 0 h 1756"/>
                <a:gd name="T62" fmla="*/ 745 w 824"/>
                <a:gd name="T63" fmla="*/ 558 h 1756"/>
                <a:gd name="T64" fmla="*/ 80 w 824"/>
                <a:gd name="T65" fmla="*/ 558 h 1756"/>
                <a:gd name="T66" fmla="*/ 80 w 824"/>
                <a:gd name="T67" fmla="*/ 451 h 1756"/>
                <a:gd name="T68" fmla="*/ 745 w 824"/>
                <a:gd name="T69" fmla="*/ 451 h 1756"/>
                <a:gd name="T70" fmla="*/ 745 w 824"/>
                <a:gd name="T71" fmla="*/ 558 h 1756"/>
                <a:gd name="T72" fmla="*/ 745 w 824"/>
                <a:gd name="T73" fmla="*/ 375 h 1756"/>
                <a:gd name="T74" fmla="*/ 80 w 824"/>
                <a:gd name="T75" fmla="*/ 375 h 1756"/>
                <a:gd name="T76" fmla="*/ 80 w 824"/>
                <a:gd name="T77" fmla="*/ 268 h 1756"/>
                <a:gd name="T78" fmla="*/ 745 w 824"/>
                <a:gd name="T79" fmla="*/ 268 h 1756"/>
                <a:gd name="T80" fmla="*/ 745 w 824"/>
                <a:gd name="T81" fmla="*/ 375 h 1756"/>
                <a:gd name="T82" fmla="*/ 745 w 824"/>
                <a:gd name="T83" fmla="*/ 190 h 1756"/>
                <a:gd name="T84" fmla="*/ 80 w 824"/>
                <a:gd name="T85" fmla="*/ 190 h 1756"/>
                <a:gd name="T86" fmla="*/ 80 w 824"/>
                <a:gd name="T87" fmla="*/ 83 h 1756"/>
                <a:gd name="T88" fmla="*/ 745 w 824"/>
                <a:gd name="T89" fmla="*/ 83 h 1756"/>
                <a:gd name="T90" fmla="*/ 745 w 824"/>
                <a:gd name="T91" fmla="*/ 190 h 1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4" h="1756">
                  <a:moveTo>
                    <a:pt x="0" y="0"/>
                  </a:moveTo>
                  <a:lnTo>
                    <a:pt x="0" y="686"/>
                  </a:lnTo>
                  <a:lnTo>
                    <a:pt x="80" y="686"/>
                  </a:lnTo>
                  <a:lnTo>
                    <a:pt x="80" y="636"/>
                  </a:lnTo>
                  <a:lnTo>
                    <a:pt x="745" y="636"/>
                  </a:lnTo>
                  <a:lnTo>
                    <a:pt x="745" y="743"/>
                  </a:lnTo>
                  <a:lnTo>
                    <a:pt x="410" y="743"/>
                  </a:lnTo>
                  <a:lnTo>
                    <a:pt x="410" y="821"/>
                  </a:lnTo>
                  <a:lnTo>
                    <a:pt x="745" y="821"/>
                  </a:lnTo>
                  <a:lnTo>
                    <a:pt x="745" y="928"/>
                  </a:lnTo>
                  <a:lnTo>
                    <a:pt x="410" y="928"/>
                  </a:lnTo>
                  <a:lnTo>
                    <a:pt x="410" y="1006"/>
                  </a:lnTo>
                  <a:lnTo>
                    <a:pt x="745" y="1006"/>
                  </a:lnTo>
                  <a:lnTo>
                    <a:pt x="745" y="1113"/>
                  </a:lnTo>
                  <a:lnTo>
                    <a:pt x="410" y="1113"/>
                  </a:lnTo>
                  <a:lnTo>
                    <a:pt x="410" y="1191"/>
                  </a:lnTo>
                  <a:lnTo>
                    <a:pt x="745" y="1191"/>
                  </a:lnTo>
                  <a:lnTo>
                    <a:pt x="745" y="1298"/>
                  </a:lnTo>
                  <a:lnTo>
                    <a:pt x="410" y="1298"/>
                  </a:lnTo>
                  <a:lnTo>
                    <a:pt x="410" y="1374"/>
                  </a:lnTo>
                  <a:lnTo>
                    <a:pt x="745" y="1374"/>
                  </a:lnTo>
                  <a:lnTo>
                    <a:pt x="745" y="1480"/>
                  </a:lnTo>
                  <a:lnTo>
                    <a:pt x="410" y="1480"/>
                  </a:lnTo>
                  <a:lnTo>
                    <a:pt x="410" y="1756"/>
                  </a:lnTo>
                  <a:lnTo>
                    <a:pt x="451" y="1756"/>
                  </a:lnTo>
                  <a:lnTo>
                    <a:pt x="451" y="1547"/>
                  </a:lnTo>
                  <a:lnTo>
                    <a:pt x="560" y="1547"/>
                  </a:lnTo>
                  <a:lnTo>
                    <a:pt x="560" y="1756"/>
                  </a:lnTo>
                  <a:lnTo>
                    <a:pt x="824" y="1756"/>
                  </a:lnTo>
                  <a:lnTo>
                    <a:pt x="824" y="0"/>
                  </a:lnTo>
                  <a:lnTo>
                    <a:pt x="0" y="0"/>
                  </a:lnTo>
                  <a:close/>
                  <a:moveTo>
                    <a:pt x="745" y="558"/>
                  </a:moveTo>
                  <a:lnTo>
                    <a:pt x="80" y="558"/>
                  </a:lnTo>
                  <a:lnTo>
                    <a:pt x="80" y="451"/>
                  </a:lnTo>
                  <a:lnTo>
                    <a:pt x="745" y="451"/>
                  </a:lnTo>
                  <a:lnTo>
                    <a:pt x="745" y="558"/>
                  </a:lnTo>
                  <a:close/>
                  <a:moveTo>
                    <a:pt x="745" y="375"/>
                  </a:moveTo>
                  <a:lnTo>
                    <a:pt x="80" y="375"/>
                  </a:lnTo>
                  <a:lnTo>
                    <a:pt x="80" y="268"/>
                  </a:lnTo>
                  <a:lnTo>
                    <a:pt x="745" y="268"/>
                  </a:lnTo>
                  <a:lnTo>
                    <a:pt x="745" y="375"/>
                  </a:lnTo>
                  <a:close/>
                  <a:moveTo>
                    <a:pt x="745" y="190"/>
                  </a:moveTo>
                  <a:lnTo>
                    <a:pt x="80" y="190"/>
                  </a:lnTo>
                  <a:lnTo>
                    <a:pt x="80" y="83"/>
                  </a:lnTo>
                  <a:lnTo>
                    <a:pt x="745" y="83"/>
                  </a:lnTo>
                  <a:lnTo>
                    <a:pt x="745" y="190"/>
                  </a:ln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algn="ctr" defTabSz="932563"/>
              <a:endParaRPr lang="en-US" sz="1400">
                <a:solidFill>
                  <a:srgbClr val="FFFFFF"/>
                </a:solidFill>
              </a:endParaRPr>
            </a:p>
          </p:txBody>
        </p:sp>
      </p:grpSp>
      <p:sp>
        <p:nvSpPr>
          <p:cNvPr id="13" name="Rectangle 12"/>
          <p:cNvSpPr/>
          <p:nvPr/>
        </p:nvSpPr>
        <p:spPr>
          <a:xfrm>
            <a:off x="7940673" y="6206879"/>
            <a:ext cx="1176156" cy="307777"/>
          </a:xfrm>
          <a:prstGeom prst="rect">
            <a:avLst/>
          </a:prstGeom>
        </p:spPr>
        <p:txBody>
          <a:bodyPr wrap="none">
            <a:spAutoFit/>
          </a:bodyPr>
          <a:lstStyle/>
          <a:p>
            <a:pPr algn="ctr" defTabSz="932563"/>
            <a:r>
              <a:rPr lang="en-US" sz="1400" dirty="0">
                <a:solidFill>
                  <a:srgbClr val="FFFFFF"/>
                </a:solidFill>
              </a:rPr>
              <a:t>On premises</a:t>
            </a:r>
          </a:p>
        </p:txBody>
      </p:sp>
      <p:sp>
        <p:nvSpPr>
          <p:cNvPr id="8" name="Rectangle 7"/>
          <p:cNvSpPr/>
          <p:nvPr/>
        </p:nvSpPr>
        <p:spPr>
          <a:xfrm>
            <a:off x="9778045" y="5198496"/>
            <a:ext cx="1828541" cy="1371405"/>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63"/>
            <a:endParaRPr lang="en-US" sz="1400">
              <a:solidFill>
                <a:srgbClr val="FFFFFF"/>
              </a:solidFill>
            </a:endParaRPr>
          </a:p>
        </p:txBody>
      </p:sp>
      <p:pic>
        <p:nvPicPr>
          <p:cNvPr id="9" name="Picture 2" descr="\\MAGNUM\Projects\Microsoft\Cloud Power FY12\Design\ICONS_PNG\Tower.png"/>
          <p:cNvPicPr>
            <a:picLocks noChangeAspect="1" noChangeArrowheads="1"/>
          </p:cNvPicPr>
          <p:nvPr/>
        </p:nvPicPr>
        <p:blipFill>
          <a:blip r:embed="rId3" cstate="print">
            <a:lum bright="100000" contrast="100000"/>
          </a:blip>
          <a:stretch>
            <a:fillRect/>
          </a:stretch>
        </p:blipFill>
        <p:spPr bwMode="auto">
          <a:xfrm>
            <a:off x="10086435" y="5056186"/>
            <a:ext cx="1298880" cy="1298879"/>
          </a:xfrm>
          <a:prstGeom prst="rect">
            <a:avLst/>
          </a:prstGeom>
          <a:noFill/>
        </p:spPr>
      </p:pic>
      <p:sp>
        <p:nvSpPr>
          <p:cNvPr id="10" name="Rectangle 9"/>
          <p:cNvSpPr/>
          <p:nvPr/>
        </p:nvSpPr>
        <p:spPr>
          <a:xfrm>
            <a:off x="9907177" y="6212955"/>
            <a:ext cx="1462323" cy="307777"/>
          </a:xfrm>
          <a:prstGeom prst="rect">
            <a:avLst/>
          </a:prstGeom>
        </p:spPr>
        <p:txBody>
          <a:bodyPr wrap="none">
            <a:spAutoFit/>
          </a:bodyPr>
          <a:lstStyle/>
          <a:p>
            <a:pPr algn="ctr" defTabSz="932563"/>
            <a:r>
              <a:rPr lang="en-US" sz="1400" dirty="0">
                <a:solidFill>
                  <a:srgbClr val="FFFFFF"/>
                </a:solidFill>
              </a:rPr>
              <a:t>Service Provider</a:t>
            </a:r>
          </a:p>
        </p:txBody>
      </p:sp>
      <p:sp>
        <p:nvSpPr>
          <p:cNvPr id="28" name="Rectangle 27"/>
          <p:cNvSpPr/>
          <p:nvPr/>
        </p:nvSpPr>
        <p:spPr>
          <a:xfrm>
            <a:off x="5516691" y="776262"/>
            <a:ext cx="1828541" cy="376684"/>
          </a:xfrm>
          <a:prstGeom prst="rect">
            <a:avLst/>
          </a:prstGeom>
        </p:spPr>
        <p:txBody>
          <a:bodyPr wrap="square">
            <a:spAutoFit/>
          </a:bodyPr>
          <a:lstStyle/>
          <a:p>
            <a:pPr algn="ctr" defTabSz="932563"/>
            <a:endParaRPr lang="en-US" dirty="0">
              <a:solidFill>
                <a:srgbClr val="000000"/>
              </a:solidFill>
              <a:latin typeface="Segoe UI Light" panose="020B0502040204020203" pitchFamily="34" charset="0"/>
              <a:cs typeface="Segoe UI Light" panose="020B0502040204020203" pitchFamily="34" charset="0"/>
            </a:endParaRPr>
          </a:p>
        </p:txBody>
      </p:sp>
      <p:sp>
        <p:nvSpPr>
          <p:cNvPr id="30" name="Rectangle 29"/>
          <p:cNvSpPr/>
          <p:nvPr/>
        </p:nvSpPr>
        <p:spPr>
          <a:xfrm>
            <a:off x="5336981" y="376602"/>
            <a:ext cx="6449312" cy="2011395"/>
          </a:xfrm>
          <a:prstGeom prst="rect">
            <a:avLst/>
          </a:prstGeom>
          <a:solidFill>
            <a:schemeClr val="accent1"/>
          </a:solidFill>
          <a:ln w="38100">
            <a:noFill/>
          </a:ln>
        </p:spPr>
        <p:style>
          <a:lnRef idx="2">
            <a:schemeClr val="accent2"/>
          </a:lnRef>
          <a:fillRef idx="1">
            <a:schemeClr val="lt1"/>
          </a:fillRef>
          <a:effectRef idx="0">
            <a:schemeClr val="accent2"/>
          </a:effectRef>
          <a:fontRef idx="minor">
            <a:schemeClr val="dk1"/>
          </a:fontRef>
        </p:style>
        <p:txBody>
          <a:bodyPr rtlCol="0" anchor="t"/>
          <a:lstStyle/>
          <a:p>
            <a:pPr algn="ctr" defTabSz="932563"/>
            <a:r>
              <a:rPr lang="en-US" sz="2000" dirty="0">
                <a:solidFill>
                  <a:schemeClr val="bg1"/>
                </a:solidFill>
                <a:latin typeface="+mj-lt"/>
              </a:rPr>
              <a:t>Container management</a:t>
            </a:r>
          </a:p>
        </p:txBody>
      </p:sp>
      <p:sp>
        <p:nvSpPr>
          <p:cNvPr id="38" name="Rectangle 37"/>
          <p:cNvSpPr/>
          <p:nvPr/>
        </p:nvSpPr>
        <p:spPr>
          <a:xfrm>
            <a:off x="5526029" y="1809135"/>
            <a:ext cx="1828541" cy="419763"/>
          </a:xfrm>
          <a:prstGeom prst="rect">
            <a:avLst/>
          </a:prstGeom>
          <a:solidFill>
            <a:schemeClr val="accent1"/>
          </a:solidFill>
          <a:ln w="381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defTabSz="932563"/>
            <a:r>
              <a:rPr lang="en-US" sz="1400" dirty="0">
                <a:solidFill>
                  <a:srgbClr val="FFFFFF"/>
                </a:solidFill>
              </a:rPr>
              <a:t>PowerShell</a:t>
            </a:r>
          </a:p>
        </p:txBody>
      </p:sp>
      <p:sp>
        <p:nvSpPr>
          <p:cNvPr id="36" name="Rectangle 35"/>
          <p:cNvSpPr/>
          <p:nvPr/>
        </p:nvSpPr>
        <p:spPr>
          <a:xfrm>
            <a:off x="9787383" y="1809135"/>
            <a:ext cx="1828541" cy="419763"/>
          </a:xfrm>
          <a:prstGeom prst="rect">
            <a:avLst/>
          </a:prstGeom>
          <a:solidFill>
            <a:schemeClr val="accent1"/>
          </a:solidFill>
          <a:ln w="381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defTabSz="932563"/>
            <a:r>
              <a:rPr lang="en-US" sz="1400">
                <a:solidFill>
                  <a:srgbClr val="FFFFFF"/>
                </a:solidFill>
              </a:rPr>
              <a:t>Others</a:t>
            </a:r>
          </a:p>
        </p:txBody>
      </p:sp>
      <p:pic>
        <p:nvPicPr>
          <p:cNvPr id="37" name="Picture 2" descr="C:\Users\mitchellg\Desktop\Automated_2.png"/>
          <p:cNvPicPr>
            <a:picLocks noChangeAspect="1" noChangeArrowheads="1"/>
          </p:cNvPicPr>
          <p:nvPr/>
        </p:nvPicPr>
        <p:blipFill>
          <a:blip r:embed="rId4" cstate="print">
            <a:lum bright="100000"/>
          </a:blip>
          <a:srcRect/>
          <a:stretch>
            <a:fillRect/>
          </a:stretch>
        </p:blipFill>
        <p:spPr bwMode="auto">
          <a:xfrm>
            <a:off x="10272707" y="953018"/>
            <a:ext cx="857894" cy="857892"/>
          </a:xfrm>
          <a:prstGeom prst="rect">
            <a:avLst/>
          </a:prstGeom>
          <a:noFill/>
          <a:ln w="38100">
            <a:noFill/>
          </a:ln>
        </p:spPr>
      </p:pic>
      <p:sp>
        <p:nvSpPr>
          <p:cNvPr id="34" name="Rectangle 33"/>
          <p:cNvSpPr/>
          <p:nvPr/>
        </p:nvSpPr>
        <p:spPr>
          <a:xfrm>
            <a:off x="7671181" y="1809135"/>
            <a:ext cx="1828540" cy="419763"/>
          </a:xfrm>
          <a:prstGeom prst="rect">
            <a:avLst/>
          </a:prstGeom>
          <a:solidFill>
            <a:schemeClr val="accent1"/>
          </a:solidFill>
          <a:ln w="381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defTabSz="932563"/>
            <a:r>
              <a:rPr lang="en-US" sz="1400" dirty="0" err="1">
                <a:solidFill>
                  <a:srgbClr val="FFFFFF"/>
                </a:solidFill>
              </a:rPr>
              <a:t>Docker</a:t>
            </a:r>
            <a:endParaRPr lang="en-US" sz="1400" dirty="0">
              <a:solidFill>
                <a:srgbClr val="FFFFFF"/>
              </a:solidFill>
            </a:endParaRPr>
          </a:p>
        </p:txBody>
      </p:sp>
      <p:pic>
        <p:nvPicPr>
          <p:cNvPr id="35" name="Picture 34"/>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7607392" y="1044738"/>
            <a:ext cx="1956118" cy="672379"/>
          </a:xfrm>
          <a:prstGeom prst="rect">
            <a:avLst/>
          </a:prstGeom>
          <a:ln w="38100">
            <a:noFill/>
          </a:ln>
        </p:spPr>
      </p:pic>
      <p:sp>
        <p:nvSpPr>
          <p:cNvPr id="41" name="Rectangle 40"/>
          <p:cNvSpPr/>
          <p:nvPr/>
        </p:nvSpPr>
        <p:spPr>
          <a:xfrm>
            <a:off x="2164174" y="2506802"/>
            <a:ext cx="2399926" cy="4167126"/>
          </a:xfrm>
          <a:prstGeom prst="rect">
            <a:avLst/>
          </a:prstGeom>
          <a:solidFill>
            <a:srgbClr val="002060"/>
          </a:solidFill>
          <a:ln w="38100">
            <a:noFill/>
          </a:ln>
        </p:spPr>
        <p:style>
          <a:lnRef idx="2">
            <a:schemeClr val="accent2"/>
          </a:lnRef>
          <a:fillRef idx="1">
            <a:schemeClr val="lt1"/>
          </a:fillRef>
          <a:effectRef idx="0">
            <a:schemeClr val="accent2"/>
          </a:effectRef>
          <a:fontRef idx="minor">
            <a:schemeClr val="dk1"/>
          </a:fontRef>
        </p:style>
        <p:txBody>
          <a:bodyPr lIns="182880" tIns="182880" rtlCol="0" anchor="t"/>
          <a:lstStyle/>
          <a:p>
            <a:pPr defTabSz="932563"/>
            <a:r>
              <a:rPr lang="en-US" sz="2000" dirty="0">
                <a:solidFill>
                  <a:schemeClr val="bg1"/>
                </a:solidFill>
                <a:latin typeface="+mj-lt"/>
              </a:rPr>
              <a:t>Development environments</a:t>
            </a:r>
          </a:p>
        </p:txBody>
      </p:sp>
      <p:grpSp>
        <p:nvGrpSpPr>
          <p:cNvPr id="42" name="Group 41"/>
          <p:cNvGrpSpPr/>
          <p:nvPr/>
        </p:nvGrpSpPr>
        <p:grpSpPr>
          <a:xfrm>
            <a:off x="2293697" y="3780145"/>
            <a:ext cx="2140880" cy="802830"/>
            <a:chOff x="3366086" y="2513564"/>
            <a:chExt cx="1828800" cy="685800"/>
          </a:xfrm>
        </p:grpSpPr>
        <p:sp>
          <p:nvSpPr>
            <p:cNvPr id="49" name="Rectangle 48"/>
            <p:cNvSpPr/>
            <p:nvPr/>
          </p:nvSpPr>
          <p:spPr>
            <a:xfrm>
              <a:off x="3366086" y="2513564"/>
              <a:ext cx="1828800" cy="685800"/>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63"/>
              <a:endParaRPr lang="en-US">
                <a:solidFill>
                  <a:srgbClr val="FFFFFF"/>
                </a:solidFill>
              </a:endParaRPr>
            </a:p>
          </p:txBody>
        </p:sp>
        <p:pic>
          <p:nvPicPr>
            <p:cNvPr id="50" name="Picture 4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449334" y="2636317"/>
              <a:ext cx="1657240" cy="469364"/>
            </a:xfrm>
            <a:prstGeom prst="rect">
              <a:avLst/>
            </a:prstGeom>
          </p:spPr>
        </p:pic>
      </p:grpSp>
      <p:sp>
        <p:nvSpPr>
          <p:cNvPr id="47" name="Rectangle 46"/>
          <p:cNvSpPr/>
          <p:nvPr/>
        </p:nvSpPr>
        <p:spPr>
          <a:xfrm>
            <a:off x="2290733" y="5716915"/>
            <a:ext cx="2140880" cy="802830"/>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63"/>
            <a:r>
              <a:rPr lang="en-US" dirty="0">
                <a:solidFill>
                  <a:srgbClr val="FFFFFF"/>
                </a:solidFill>
                <a:latin typeface="+mj-lt"/>
              </a:rPr>
              <a:t>Others…</a:t>
            </a:r>
          </a:p>
        </p:txBody>
      </p:sp>
      <p:grpSp>
        <p:nvGrpSpPr>
          <p:cNvPr id="44" name="Group 43"/>
          <p:cNvGrpSpPr/>
          <p:nvPr/>
        </p:nvGrpSpPr>
        <p:grpSpPr>
          <a:xfrm>
            <a:off x="2293696" y="4754179"/>
            <a:ext cx="2140879" cy="802829"/>
            <a:chOff x="1874706" y="3937841"/>
            <a:chExt cx="1828800" cy="685800"/>
          </a:xfrm>
        </p:grpSpPr>
        <p:sp>
          <p:nvSpPr>
            <p:cNvPr id="45" name="Rectangle 44"/>
            <p:cNvSpPr/>
            <p:nvPr/>
          </p:nvSpPr>
          <p:spPr>
            <a:xfrm>
              <a:off x="1874706" y="3937841"/>
              <a:ext cx="1828800" cy="685800"/>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63"/>
              <a:endParaRPr lang="en-US">
                <a:solidFill>
                  <a:srgbClr val="FFFFFF"/>
                </a:solidFill>
              </a:endParaRPr>
            </a:p>
          </p:txBody>
        </p:sp>
        <p:pic>
          <p:nvPicPr>
            <p:cNvPr id="46" name="Picture 45"/>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2085526" y="4115446"/>
              <a:ext cx="1407161" cy="330590"/>
            </a:xfrm>
            <a:prstGeom prst="rect">
              <a:avLst/>
            </a:prstGeom>
          </p:spPr>
        </p:pic>
      </p:grpSp>
      <p:sp>
        <p:nvSpPr>
          <p:cNvPr id="20" name="Rectangle 19"/>
          <p:cNvSpPr/>
          <p:nvPr/>
        </p:nvSpPr>
        <p:spPr>
          <a:xfrm>
            <a:off x="5356463" y="2506803"/>
            <a:ext cx="6449312" cy="2011395"/>
          </a:xfrm>
          <a:prstGeom prst="rect">
            <a:avLst/>
          </a:prstGeom>
          <a:solidFill>
            <a:schemeClr val="accent1"/>
          </a:solidFill>
          <a:ln w="38100">
            <a:noFill/>
          </a:ln>
        </p:spPr>
        <p:style>
          <a:lnRef idx="2">
            <a:schemeClr val="accent2"/>
          </a:lnRef>
          <a:fillRef idx="1">
            <a:schemeClr val="lt1"/>
          </a:fillRef>
          <a:effectRef idx="0">
            <a:schemeClr val="accent2"/>
          </a:effectRef>
          <a:fontRef idx="minor">
            <a:schemeClr val="dk1"/>
          </a:fontRef>
        </p:style>
        <p:txBody>
          <a:bodyPr rtlCol="0" anchor="t"/>
          <a:lstStyle/>
          <a:p>
            <a:pPr algn="ctr" defTabSz="932563"/>
            <a:r>
              <a:rPr lang="en-US" sz="2000" dirty="0">
                <a:solidFill>
                  <a:schemeClr val="bg1"/>
                </a:solidFill>
                <a:latin typeface="+mj-lt"/>
              </a:rPr>
              <a:t>Container technologies</a:t>
            </a:r>
          </a:p>
        </p:txBody>
      </p:sp>
      <p:sp>
        <p:nvSpPr>
          <p:cNvPr id="67" name="Rectangle 22"/>
          <p:cNvSpPr/>
          <p:nvPr/>
        </p:nvSpPr>
        <p:spPr>
          <a:xfrm>
            <a:off x="8787229" y="3893781"/>
            <a:ext cx="2442600" cy="620153"/>
          </a:xfrm>
          <a:prstGeom prst="rect">
            <a:avLst/>
          </a:prstGeom>
          <a:noFill/>
          <a:ln w="38100">
            <a:noFill/>
          </a:ln>
        </p:spPr>
        <p:style>
          <a:lnRef idx="2">
            <a:schemeClr val="accent2">
              <a:shade val="50000"/>
            </a:schemeClr>
          </a:lnRef>
          <a:fillRef idx="1">
            <a:schemeClr val="accent2"/>
          </a:fillRef>
          <a:effectRef idx="0">
            <a:schemeClr val="accent2"/>
          </a:effectRef>
          <a:fontRef idx="minor">
            <a:schemeClr val="lt1"/>
          </a:fontRef>
        </p:style>
        <p:txBody>
          <a:bodyPr tIns="182854" rtlCol="0" anchor="t"/>
          <a:lstStyle/>
          <a:p>
            <a:pPr algn="ctr" defTabSz="932563">
              <a:lnSpc>
                <a:spcPct val="90000"/>
              </a:lnSpc>
              <a:spcAft>
                <a:spcPts val="600"/>
              </a:spcAft>
            </a:pPr>
            <a:r>
              <a:rPr lang="en-US" sz="1600" dirty="0">
                <a:gradFill>
                  <a:gsLst>
                    <a:gs pos="2917">
                      <a:srgbClr val="FFFFFF"/>
                    </a:gs>
                    <a:gs pos="30000">
                      <a:srgbClr val="FFFFFF"/>
                    </a:gs>
                  </a:gsLst>
                  <a:lin ang="5400000" scaled="0"/>
                </a:gradFill>
              </a:rPr>
              <a:t>Linux</a:t>
            </a:r>
          </a:p>
        </p:txBody>
      </p:sp>
      <p:sp>
        <p:nvSpPr>
          <p:cNvPr id="69" name="Rectangle 68"/>
          <p:cNvSpPr/>
          <p:nvPr/>
        </p:nvSpPr>
        <p:spPr>
          <a:xfrm>
            <a:off x="6092568" y="2964205"/>
            <a:ext cx="2442600" cy="1460821"/>
          </a:xfrm>
          <a:prstGeom prst="rect">
            <a:avLst/>
          </a:prstGeom>
          <a:solidFill>
            <a:schemeClr val="accent1"/>
          </a:solidFill>
          <a:ln w="381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63"/>
            <a:endParaRPr lang="en-US" sz="2400">
              <a:solidFill>
                <a:srgbClr val="FFFFFF"/>
              </a:solidFill>
            </a:endParaRPr>
          </a:p>
        </p:txBody>
      </p:sp>
      <p:pic>
        <p:nvPicPr>
          <p:cNvPr id="74" name="Picture 7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6348282" y="3916056"/>
            <a:ext cx="1939278" cy="495218"/>
          </a:xfrm>
          <a:prstGeom prst="rect">
            <a:avLst/>
          </a:prstGeom>
          <a:ln w="38100">
            <a:noFill/>
          </a:ln>
        </p:spPr>
      </p:pic>
      <p:cxnSp>
        <p:nvCxnSpPr>
          <p:cNvPr id="87" name="Straight Connector 86"/>
          <p:cNvCxnSpPr/>
          <p:nvPr/>
        </p:nvCxnSpPr>
        <p:spPr>
          <a:xfrm>
            <a:off x="10525452" y="3615366"/>
            <a:ext cx="0" cy="636575"/>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9"/>
          <a:stretch>
            <a:fillRect/>
          </a:stretch>
        </p:blipFill>
        <p:spPr>
          <a:xfrm>
            <a:off x="6697495" y="3139234"/>
            <a:ext cx="1226268" cy="701142"/>
          </a:xfrm>
          <a:prstGeom prst="rect">
            <a:avLst/>
          </a:prstGeom>
        </p:spPr>
      </p:pic>
      <p:pic>
        <p:nvPicPr>
          <p:cNvPr id="51" name="Picture 50"/>
          <p:cNvPicPr>
            <a:picLocks noChangeAspect="1"/>
          </p:cNvPicPr>
          <p:nvPr/>
        </p:nvPicPr>
        <p:blipFill>
          <a:blip r:embed="rId9"/>
          <a:stretch>
            <a:fillRect/>
          </a:stretch>
        </p:blipFill>
        <p:spPr>
          <a:xfrm>
            <a:off x="9395396" y="3177900"/>
            <a:ext cx="1226268" cy="701142"/>
          </a:xfrm>
          <a:prstGeom prst="rect">
            <a:avLst/>
          </a:prstGeom>
        </p:spPr>
      </p:pic>
      <p:sp>
        <p:nvSpPr>
          <p:cNvPr id="21" name="Title 20"/>
          <p:cNvSpPr>
            <a:spLocks noGrp="1"/>
          </p:cNvSpPr>
          <p:nvPr>
            <p:ph type="title"/>
          </p:nvPr>
        </p:nvSpPr>
        <p:spPr>
          <a:xfrm>
            <a:off x="274320" y="312664"/>
            <a:ext cx="3943719" cy="898600"/>
          </a:xfrm>
        </p:spPr>
        <p:txBody>
          <a:bodyPr/>
          <a:lstStyle/>
          <a:p>
            <a:r>
              <a:rPr lang="en-US" sz="5200" dirty="0"/>
              <a:t>The right </a:t>
            </a:r>
            <a:br>
              <a:rPr lang="en-US" sz="5200" dirty="0"/>
            </a:br>
            <a:r>
              <a:rPr lang="en-US" sz="5200" dirty="0"/>
              <a:t>tools for you</a:t>
            </a:r>
          </a:p>
        </p:txBody>
      </p:sp>
      <p:pic>
        <p:nvPicPr>
          <p:cNvPr id="55" name="Picture 54"/>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6126106" y="1135636"/>
            <a:ext cx="609710" cy="609710"/>
          </a:xfrm>
          <a:prstGeom prst="rect">
            <a:avLst/>
          </a:prstGeom>
        </p:spPr>
      </p:pic>
      <p:pic>
        <p:nvPicPr>
          <p:cNvPr id="56" name="Picture 55"/>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6049163" y="5365302"/>
            <a:ext cx="866004" cy="561016"/>
          </a:xfrm>
          <a:prstGeom prst="rect">
            <a:avLst/>
          </a:prstGeom>
        </p:spPr>
      </p:pic>
    </p:spTree>
    <p:extLst>
      <p:ext uri="{BB962C8B-B14F-4D97-AF65-F5344CB8AC3E}">
        <p14:creationId xmlns:p14="http://schemas.microsoft.com/office/powerpoint/2010/main" val="190944337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p:cNvSpPr/>
          <p:nvPr/>
        </p:nvSpPr>
        <p:spPr>
          <a:xfrm>
            <a:off x="5779943" y="0"/>
            <a:ext cx="6656531" cy="6994524"/>
          </a:xfrm>
          <a:prstGeom prst="rect">
            <a:avLst/>
          </a:prstGeom>
          <a:solidFill>
            <a:schemeClr val="bg1">
              <a:lumMod val="85000"/>
              <a:alpha val="34000"/>
            </a:schemeClr>
          </a:solidFill>
          <a:ln w="38100">
            <a:noFill/>
          </a:ln>
        </p:spPr>
        <p:style>
          <a:lnRef idx="2">
            <a:schemeClr val="accent2"/>
          </a:lnRef>
          <a:fillRef idx="1">
            <a:schemeClr val="lt1"/>
          </a:fillRef>
          <a:effectRef idx="0">
            <a:schemeClr val="accent2"/>
          </a:effectRef>
          <a:fontRef idx="minor">
            <a:schemeClr val="dk1"/>
          </a:fontRef>
        </p:style>
        <p:txBody>
          <a:bodyPr rtlCol="0" anchor="t"/>
          <a:lstStyle/>
          <a:p>
            <a:pPr defTabSz="932563"/>
            <a:endParaRPr lang="en-US" sz="2400" dirty="0">
              <a:solidFill>
                <a:schemeClr val="bg1"/>
              </a:solidFill>
              <a:latin typeface="+mj-lt"/>
            </a:endParaRPr>
          </a:p>
        </p:txBody>
      </p:sp>
      <p:sp>
        <p:nvSpPr>
          <p:cNvPr id="112" name="Rectangle 111"/>
          <p:cNvSpPr/>
          <p:nvPr/>
        </p:nvSpPr>
        <p:spPr>
          <a:xfrm>
            <a:off x="6613425" y="372948"/>
            <a:ext cx="5294292" cy="2011395"/>
          </a:xfrm>
          <a:prstGeom prst="rect">
            <a:avLst/>
          </a:prstGeom>
          <a:solidFill>
            <a:schemeClr val="accent1"/>
          </a:solidFill>
          <a:ln w="38100">
            <a:noFill/>
          </a:ln>
        </p:spPr>
        <p:style>
          <a:lnRef idx="2">
            <a:schemeClr val="accent2"/>
          </a:lnRef>
          <a:fillRef idx="1">
            <a:schemeClr val="lt1"/>
          </a:fillRef>
          <a:effectRef idx="0">
            <a:schemeClr val="accent2"/>
          </a:effectRef>
          <a:fontRef idx="minor">
            <a:schemeClr val="dk1"/>
          </a:fontRef>
        </p:style>
        <p:txBody>
          <a:bodyPr rtlCol="0" anchor="t"/>
          <a:lstStyle/>
          <a:p>
            <a:pPr algn="ctr" defTabSz="932563"/>
            <a:r>
              <a:rPr lang="en-US" sz="2000" dirty="0">
                <a:solidFill>
                  <a:schemeClr val="bg1"/>
                </a:solidFill>
                <a:latin typeface="+mj-lt"/>
              </a:rPr>
              <a:t>Virtual Machines</a:t>
            </a:r>
          </a:p>
        </p:txBody>
      </p:sp>
      <p:sp>
        <p:nvSpPr>
          <p:cNvPr id="114" name="Rectangle 113"/>
          <p:cNvSpPr/>
          <p:nvPr/>
        </p:nvSpPr>
        <p:spPr>
          <a:xfrm>
            <a:off x="6772020" y="830350"/>
            <a:ext cx="2442600" cy="1460821"/>
          </a:xfrm>
          <a:prstGeom prst="rect">
            <a:avLst/>
          </a:prstGeom>
          <a:solidFill>
            <a:schemeClr val="accent1"/>
          </a:solidFill>
          <a:ln w="381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63"/>
            <a:endParaRPr lang="en-US" sz="2400">
              <a:solidFill>
                <a:srgbClr val="FFFFFF"/>
              </a:solidFill>
            </a:endParaRPr>
          </a:p>
        </p:txBody>
      </p:sp>
      <p:cxnSp>
        <p:nvCxnSpPr>
          <p:cNvPr id="116" name="Straight Connector 115"/>
          <p:cNvCxnSpPr/>
          <p:nvPr/>
        </p:nvCxnSpPr>
        <p:spPr>
          <a:xfrm>
            <a:off x="11204904" y="1481511"/>
            <a:ext cx="0" cy="636575"/>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1" y="2506803"/>
            <a:ext cx="12436475" cy="4167125"/>
          </a:xfrm>
          <a:prstGeom prst="rect">
            <a:avLst/>
          </a:prstGeom>
          <a:solidFill>
            <a:schemeClr val="bg1">
              <a:lumMod val="95000"/>
              <a:alpha val="81000"/>
            </a:schemeClr>
          </a:solidFill>
          <a:ln w="38100">
            <a:noFill/>
          </a:ln>
        </p:spPr>
        <p:style>
          <a:lnRef idx="2">
            <a:schemeClr val="accent2"/>
          </a:lnRef>
          <a:fillRef idx="1">
            <a:schemeClr val="lt1"/>
          </a:fillRef>
          <a:effectRef idx="0">
            <a:schemeClr val="accent2"/>
          </a:effectRef>
          <a:fontRef idx="minor">
            <a:schemeClr val="dk1"/>
          </a:fontRef>
        </p:style>
        <p:txBody>
          <a:bodyPr rtlCol="0" anchor="t"/>
          <a:lstStyle/>
          <a:p>
            <a:pPr defTabSz="932563"/>
            <a:endParaRPr lang="en-US" sz="2400" dirty="0">
              <a:solidFill>
                <a:schemeClr val="bg1"/>
              </a:solidFill>
              <a:latin typeface="+mj-lt"/>
            </a:endParaRPr>
          </a:p>
        </p:txBody>
      </p:sp>
      <p:pic>
        <p:nvPicPr>
          <p:cNvPr id="28" name="Picture 2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7340190" y="1018137"/>
            <a:ext cx="1839881" cy="676548"/>
          </a:xfrm>
          <a:prstGeom prst="rect">
            <a:avLst/>
          </a:prstGeom>
        </p:spPr>
      </p:pic>
      <p:pic>
        <p:nvPicPr>
          <p:cNvPr id="29" name="Picture 28"/>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546701" y="1018138"/>
            <a:ext cx="1839881" cy="676548"/>
          </a:xfrm>
          <a:prstGeom prst="rect">
            <a:avLst/>
          </a:prstGeom>
        </p:spPr>
      </p:pic>
      <p:sp>
        <p:nvSpPr>
          <p:cNvPr id="3" name="Title 2"/>
          <p:cNvSpPr>
            <a:spLocks noGrp="1"/>
          </p:cNvSpPr>
          <p:nvPr>
            <p:ph type="title"/>
          </p:nvPr>
        </p:nvSpPr>
        <p:spPr>
          <a:xfrm>
            <a:off x="274320" y="312664"/>
            <a:ext cx="5505623" cy="898600"/>
          </a:xfrm>
        </p:spPr>
        <p:txBody>
          <a:bodyPr/>
          <a:lstStyle/>
          <a:p>
            <a:r>
              <a:rPr lang="en-US" sz="5200" dirty="0"/>
              <a:t>The right </a:t>
            </a:r>
            <a:br>
              <a:rPr lang="en-US" sz="5200" dirty="0"/>
            </a:br>
            <a:r>
              <a:rPr lang="en-US" sz="5200" dirty="0"/>
              <a:t>tools for you</a:t>
            </a:r>
          </a:p>
        </p:txBody>
      </p:sp>
      <p:sp>
        <p:nvSpPr>
          <p:cNvPr id="68" name="Rectangle 67"/>
          <p:cNvSpPr/>
          <p:nvPr/>
        </p:nvSpPr>
        <p:spPr>
          <a:xfrm>
            <a:off x="485651" y="4662533"/>
            <a:ext cx="5294292" cy="2011395"/>
          </a:xfrm>
          <a:prstGeom prst="rect">
            <a:avLst/>
          </a:prstGeom>
          <a:solidFill>
            <a:schemeClr val="accent1"/>
          </a:solidFill>
          <a:ln w="38100">
            <a:noFill/>
          </a:ln>
        </p:spPr>
        <p:style>
          <a:lnRef idx="2">
            <a:schemeClr val="accent2"/>
          </a:lnRef>
          <a:fillRef idx="1">
            <a:schemeClr val="lt1"/>
          </a:fillRef>
          <a:effectRef idx="0">
            <a:schemeClr val="accent2"/>
          </a:effectRef>
          <a:fontRef idx="minor">
            <a:schemeClr val="dk1"/>
          </a:fontRef>
        </p:style>
        <p:txBody>
          <a:bodyPr rtlCol="0" anchor="t"/>
          <a:lstStyle/>
          <a:p>
            <a:pPr algn="ctr" defTabSz="932563"/>
            <a:r>
              <a:rPr lang="en-US" sz="2000" dirty="0">
                <a:solidFill>
                  <a:schemeClr val="bg1"/>
                </a:solidFill>
                <a:latin typeface="+mj-lt"/>
              </a:rPr>
              <a:t>Microsoft cloud</a:t>
            </a:r>
          </a:p>
        </p:txBody>
      </p:sp>
      <p:sp>
        <p:nvSpPr>
          <p:cNvPr id="71" name="Rectangle 70"/>
          <p:cNvSpPr/>
          <p:nvPr/>
        </p:nvSpPr>
        <p:spPr>
          <a:xfrm>
            <a:off x="1340576" y="6206879"/>
            <a:ext cx="637610" cy="307777"/>
          </a:xfrm>
          <a:prstGeom prst="rect">
            <a:avLst/>
          </a:prstGeom>
        </p:spPr>
        <p:txBody>
          <a:bodyPr wrap="none">
            <a:spAutoFit/>
          </a:bodyPr>
          <a:lstStyle/>
          <a:p>
            <a:pPr algn="ctr" defTabSz="932563"/>
            <a:r>
              <a:rPr lang="en-US" sz="1400" dirty="0">
                <a:solidFill>
                  <a:srgbClr val="FFFFFF"/>
                </a:solidFill>
              </a:rPr>
              <a:t>Azure</a:t>
            </a:r>
          </a:p>
        </p:txBody>
      </p:sp>
      <p:grpSp>
        <p:nvGrpSpPr>
          <p:cNvPr id="73" name="Group 72"/>
          <p:cNvGrpSpPr/>
          <p:nvPr/>
        </p:nvGrpSpPr>
        <p:grpSpPr>
          <a:xfrm>
            <a:off x="2844243" y="5333835"/>
            <a:ext cx="548156" cy="731431"/>
            <a:chOff x="16918515" y="-3457761"/>
            <a:chExt cx="2089150" cy="2787650"/>
          </a:xfrm>
          <a:solidFill>
            <a:schemeClr val="bg1"/>
          </a:solidFill>
        </p:grpSpPr>
        <p:sp>
          <p:nvSpPr>
            <p:cNvPr id="74" name="Freeform 21"/>
            <p:cNvSpPr>
              <a:spLocks noEditPoints="1"/>
            </p:cNvSpPr>
            <p:nvPr/>
          </p:nvSpPr>
          <p:spPr bwMode="auto">
            <a:xfrm>
              <a:off x="16918515" y="-2283008"/>
              <a:ext cx="1308100" cy="1612897"/>
            </a:xfrm>
            <a:custGeom>
              <a:avLst/>
              <a:gdLst>
                <a:gd name="T0" fmla="*/ 0 w 824"/>
                <a:gd name="T1" fmla="*/ 0 h 1016"/>
                <a:gd name="T2" fmla="*/ 0 w 824"/>
                <a:gd name="T3" fmla="*/ 1016 h 1016"/>
                <a:gd name="T4" fmla="*/ 266 w 824"/>
                <a:gd name="T5" fmla="*/ 1016 h 1016"/>
                <a:gd name="T6" fmla="*/ 266 w 824"/>
                <a:gd name="T7" fmla="*/ 807 h 1016"/>
                <a:gd name="T8" fmla="*/ 375 w 824"/>
                <a:gd name="T9" fmla="*/ 807 h 1016"/>
                <a:gd name="T10" fmla="*/ 375 w 824"/>
                <a:gd name="T11" fmla="*/ 1016 h 1016"/>
                <a:gd name="T12" fmla="*/ 454 w 824"/>
                <a:gd name="T13" fmla="*/ 1016 h 1016"/>
                <a:gd name="T14" fmla="*/ 454 w 824"/>
                <a:gd name="T15" fmla="*/ 807 h 1016"/>
                <a:gd name="T16" fmla="*/ 560 w 824"/>
                <a:gd name="T17" fmla="*/ 807 h 1016"/>
                <a:gd name="T18" fmla="*/ 560 w 824"/>
                <a:gd name="T19" fmla="*/ 1016 h 1016"/>
                <a:gd name="T20" fmla="*/ 824 w 824"/>
                <a:gd name="T21" fmla="*/ 1016 h 1016"/>
                <a:gd name="T22" fmla="*/ 824 w 824"/>
                <a:gd name="T23" fmla="*/ 0 h 1016"/>
                <a:gd name="T24" fmla="*/ 0 w 824"/>
                <a:gd name="T25" fmla="*/ 0 h 1016"/>
                <a:gd name="T26" fmla="*/ 746 w 824"/>
                <a:gd name="T27" fmla="*/ 740 h 1016"/>
                <a:gd name="T28" fmla="*/ 81 w 824"/>
                <a:gd name="T29" fmla="*/ 740 h 1016"/>
                <a:gd name="T30" fmla="*/ 81 w 824"/>
                <a:gd name="T31" fmla="*/ 634 h 1016"/>
                <a:gd name="T32" fmla="*/ 746 w 824"/>
                <a:gd name="T33" fmla="*/ 634 h 1016"/>
                <a:gd name="T34" fmla="*/ 746 w 824"/>
                <a:gd name="T35" fmla="*/ 740 h 1016"/>
                <a:gd name="T36" fmla="*/ 746 w 824"/>
                <a:gd name="T37" fmla="*/ 558 h 1016"/>
                <a:gd name="T38" fmla="*/ 81 w 824"/>
                <a:gd name="T39" fmla="*/ 558 h 1016"/>
                <a:gd name="T40" fmla="*/ 81 w 824"/>
                <a:gd name="T41" fmla="*/ 451 h 1016"/>
                <a:gd name="T42" fmla="*/ 746 w 824"/>
                <a:gd name="T43" fmla="*/ 451 h 1016"/>
                <a:gd name="T44" fmla="*/ 746 w 824"/>
                <a:gd name="T45" fmla="*/ 558 h 1016"/>
                <a:gd name="T46" fmla="*/ 746 w 824"/>
                <a:gd name="T47" fmla="*/ 373 h 1016"/>
                <a:gd name="T48" fmla="*/ 81 w 824"/>
                <a:gd name="T49" fmla="*/ 373 h 1016"/>
                <a:gd name="T50" fmla="*/ 81 w 824"/>
                <a:gd name="T51" fmla="*/ 266 h 1016"/>
                <a:gd name="T52" fmla="*/ 746 w 824"/>
                <a:gd name="T53" fmla="*/ 266 h 1016"/>
                <a:gd name="T54" fmla="*/ 746 w 824"/>
                <a:gd name="T55" fmla="*/ 373 h 1016"/>
                <a:gd name="T56" fmla="*/ 746 w 824"/>
                <a:gd name="T57" fmla="*/ 188 h 1016"/>
                <a:gd name="T58" fmla="*/ 81 w 824"/>
                <a:gd name="T59" fmla="*/ 188 h 1016"/>
                <a:gd name="T60" fmla="*/ 81 w 824"/>
                <a:gd name="T61" fmla="*/ 81 h 1016"/>
                <a:gd name="T62" fmla="*/ 746 w 824"/>
                <a:gd name="T63" fmla="*/ 81 h 1016"/>
                <a:gd name="T64" fmla="*/ 746 w 824"/>
                <a:gd name="T65" fmla="*/ 188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4" h="1016">
                  <a:moveTo>
                    <a:pt x="0" y="0"/>
                  </a:moveTo>
                  <a:lnTo>
                    <a:pt x="0" y="1016"/>
                  </a:lnTo>
                  <a:lnTo>
                    <a:pt x="266" y="1016"/>
                  </a:lnTo>
                  <a:lnTo>
                    <a:pt x="266" y="807"/>
                  </a:lnTo>
                  <a:lnTo>
                    <a:pt x="375" y="807"/>
                  </a:lnTo>
                  <a:lnTo>
                    <a:pt x="375" y="1016"/>
                  </a:lnTo>
                  <a:lnTo>
                    <a:pt x="454" y="1016"/>
                  </a:lnTo>
                  <a:lnTo>
                    <a:pt x="454" y="807"/>
                  </a:lnTo>
                  <a:lnTo>
                    <a:pt x="560" y="807"/>
                  </a:lnTo>
                  <a:lnTo>
                    <a:pt x="560" y="1016"/>
                  </a:lnTo>
                  <a:lnTo>
                    <a:pt x="824" y="1016"/>
                  </a:lnTo>
                  <a:lnTo>
                    <a:pt x="824" y="0"/>
                  </a:lnTo>
                  <a:lnTo>
                    <a:pt x="0" y="0"/>
                  </a:lnTo>
                  <a:close/>
                  <a:moveTo>
                    <a:pt x="746" y="740"/>
                  </a:moveTo>
                  <a:lnTo>
                    <a:pt x="81" y="740"/>
                  </a:lnTo>
                  <a:lnTo>
                    <a:pt x="81" y="634"/>
                  </a:lnTo>
                  <a:lnTo>
                    <a:pt x="746" y="634"/>
                  </a:lnTo>
                  <a:lnTo>
                    <a:pt x="746" y="740"/>
                  </a:lnTo>
                  <a:close/>
                  <a:moveTo>
                    <a:pt x="746" y="558"/>
                  </a:moveTo>
                  <a:lnTo>
                    <a:pt x="81" y="558"/>
                  </a:lnTo>
                  <a:lnTo>
                    <a:pt x="81" y="451"/>
                  </a:lnTo>
                  <a:lnTo>
                    <a:pt x="746" y="451"/>
                  </a:lnTo>
                  <a:lnTo>
                    <a:pt x="746" y="558"/>
                  </a:lnTo>
                  <a:close/>
                  <a:moveTo>
                    <a:pt x="746" y="373"/>
                  </a:moveTo>
                  <a:lnTo>
                    <a:pt x="81" y="373"/>
                  </a:lnTo>
                  <a:lnTo>
                    <a:pt x="81" y="266"/>
                  </a:lnTo>
                  <a:lnTo>
                    <a:pt x="746" y="266"/>
                  </a:lnTo>
                  <a:lnTo>
                    <a:pt x="746" y="373"/>
                  </a:lnTo>
                  <a:close/>
                  <a:moveTo>
                    <a:pt x="746" y="188"/>
                  </a:moveTo>
                  <a:lnTo>
                    <a:pt x="81" y="188"/>
                  </a:lnTo>
                  <a:lnTo>
                    <a:pt x="81" y="81"/>
                  </a:lnTo>
                  <a:lnTo>
                    <a:pt x="746" y="81"/>
                  </a:lnTo>
                  <a:lnTo>
                    <a:pt x="746" y="188"/>
                  </a:ln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algn="ctr" defTabSz="932563"/>
              <a:endParaRPr lang="en-US" sz="1400">
                <a:solidFill>
                  <a:srgbClr val="FFFFFF"/>
                </a:solidFill>
              </a:endParaRPr>
            </a:p>
          </p:txBody>
        </p:sp>
        <p:sp>
          <p:nvSpPr>
            <p:cNvPr id="75" name="Freeform 22"/>
            <p:cNvSpPr>
              <a:spLocks noEditPoints="1"/>
            </p:cNvSpPr>
            <p:nvPr/>
          </p:nvSpPr>
          <p:spPr bwMode="auto">
            <a:xfrm>
              <a:off x="17699565" y="-3457761"/>
              <a:ext cx="1308100" cy="2787650"/>
            </a:xfrm>
            <a:custGeom>
              <a:avLst/>
              <a:gdLst>
                <a:gd name="T0" fmla="*/ 0 w 824"/>
                <a:gd name="T1" fmla="*/ 0 h 1756"/>
                <a:gd name="T2" fmla="*/ 0 w 824"/>
                <a:gd name="T3" fmla="*/ 686 h 1756"/>
                <a:gd name="T4" fmla="*/ 80 w 824"/>
                <a:gd name="T5" fmla="*/ 686 h 1756"/>
                <a:gd name="T6" fmla="*/ 80 w 824"/>
                <a:gd name="T7" fmla="*/ 636 h 1756"/>
                <a:gd name="T8" fmla="*/ 745 w 824"/>
                <a:gd name="T9" fmla="*/ 636 h 1756"/>
                <a:gd name="T10" fmla="*/ 745 w 824"/>
                <a:gd name="T11" fmla="*/ 743 h 1756"/>
                <a:gd name="T12" fmla="*/ 410 w 824"/>
                <a:gd name="T13" fmla="*/ 743 h 1756"/>
                <a:gd name="T14" fmla="*/ 410 w 824"/>
                <a:gd name="T15" fmla="*/ 821 h 1756"/>
                <a:gd name="T16" fmla="*/ 745 w 824"/>
                <a:gd name="T17" fmla="*/ 821 h 1756"/>
                <a:gd name="T18" fmla="*/ 745 w 824"/>
                <a:gd name="T19" fmla="*/ 928 h 1756"/>
                <a:gd name="T20" fmla="*/ 410 w 824"/>
                <a:gd name="T21" fmla="*/ 928 h 1756"/>
                <a:gd name="T22" fmla="*/ 410 w 824"/>
                <a:gd name="T23" fmla="*/ 1006 h 1756"/>
                <a:gd name="T24" fmla="*/ 745 w 824"/>
                <a:gd name="T25" fmla="*/ 1006 h 1756"/>
                <a:gd name="T26" fmla="*/ 745 w 824"/>
                <a:gd name="T27" fmla="*/ 1113 h 1756"/>
                <a:gd name="T28" fmla="*/ 410 w 824"/>
                <a:gd name="T29" fmla="*/ 1113 h 1756"/>
                <a:gd name="T30" fmla="*/ 410 w 824"/>
                <a:gd name="T31" fmla="*/ 1191 h 1756"/>
                <a:gd name="T32" fmla="*/ 745 w 824"/>
                <a:gd name="T33" fmla="*/ 1191 h 1756"/>
                <a:gd name="T34" fmla="*/ 745 w 824"/>
                <a:gd name="T35" fmla="*/ 1298 h 1756"/>
                <a:gd name="T36" fmla="*/ 410 w 824"/>
                <a:gd name="T37" fmla="*/ 1298 h 1756"/>
                <a:gd name="T38" fmla="*/ 410 w 824"/>
                <a:gd name="T39" fmla="*/ 1374 h 1756"/>
                <a:gd name="T40" fmla="*/ 745 w 824"/>
                <a:gd name="T41" fmla="*/ 1374 h 1756"/>
                <a:gd name="T42" fmla="*/ 745 w 824"/>
                <a:gd name="T43" fmla="*/ 1480 h 1756"/>
                <a:gd name="T44" fmla="*/ 410 w 824"/>
                <a:gd name="T45" fmla="*/ 1480 h 1756"/>
                <a:gd name="T46" fmla="*/ 410 w 824"/>
                <a:gd name="T47" fmla="*/ 1756 h 1756"/>
                <a:gd name="T48" fmla="*/ 451 w 824"/>
                <a:gd name="T49" fmla="*/ 1756 h 1756"/>
                <a:gd name="T50" fmla="*/ 451 w 824"/>
                <a:gd name="T51" fmla="*/ 1547 h 1756"/>
                <a:gd name="T52" fmla="*/ 560 w 824"/>
                <a:gd name="T53" fmla="*/ 1547 h 1756"/>
                <a:gd name="T54" fmla="*/ 560 w 824"/>
                <a:gd name="T55" fmla="*/ 1756 h 1756"/>
                <a:gd name="T56" fmla="*/ 824 w 824"/>
                <a:gd name="T57" fmla="*/ 1756 h 1756"/>
                <a:gd name="T58" fmla="*/ 824 w 824"/>
                <a:gd name="T59" fmla="*/ 0 h 1756"/>
                <a:gd name="T60" fmla="*/ 0 w 824"/>
                <a:gd name="T61" fmla="*/ 0 h 1756"/>
                <a:gd name="T62" fmla="*/ 745 w 824"/>
                <a:gd name="T63" fmla="*/ 558 h 1756"/>
                <a:gd name="T64" fmla="*/ 80 w 824"/>
                <a:gd name="T65" fmla="*/ 558 h 1756"/>
                <a:gd name="T66" fmla="*/ 80 w 824"/>
                <a:gd name="T67" fmla="*/ 451 h 1756"/>
                <a:gd name="T68" fmla="*/ 745 w 824"/>
                <a:gd name="T69" fmla="*/ 451 h 1756"/>
                <a:gd name="T70" fmla="*/ 745 w 824"/>
                <a:gd name="T71" fmla="*/ 558 h 1756"/>
                <a:gd name="T72" fmla="*/ 745 w 824"/>
                <a:gd name="T73" fmla="*/ 375 h 1756"/>
                <a:gd name="T74" fmla="*/ 80 w 824"/>
                <a:gd name="T75" fmla="*/ 375 h 1756"/>
                <a:gd name="T76" fmla="*/ 80 w 824"/>
                <a:gd name="T77" fmla="*/ 268 h 1756"/>
                <a:gd name="T78" fmla="*/ 745 w 824"/>
                <a:gd name="T79" fmla="*/ 268 h 1756"/>
                <a:gd name="T80" fmla="*/ 745 w 824"/>
                <a:gd name="T81" fmla="*/ 375 h 1756"/>
                <a:gd name="T82" fmla="*/ 745 w 824"/>
                <a:gd name="T83" fmla="*/ 190 h 1756"/>
                <a:gd name="T84" fmla="*/ 80 w 824"/>
                <a:gd name="T85" fmla="*/ 190 h 1756"/>
                <a:gd name="T86" fmla="*/ 80 w 824"/>
                <a:gd name="T87" fmla="*/ 83 h 1756"/>
                <a:gd name="T88" fmla="*/ 745 w 824"/>
                <a:gd name="T89" fmla="*/ 83 h 1756"/>
                <a:gd name="T90" fmla="*/ 745 w 824"/>
                <a:gd name="T91" fmla="*/ 190 h 1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4" h="1756">
                  <a:moveTo>
                    <a:pt x="0" y="0"/>
                  </a:moveTo>
                  <a:lnTo>
                    <a:pt x="0" y="686"/>
                  </a:lnTo>
                  <a:lnTo>
                    <a:pt x="80" y="686"/>
                  </a:lnTo>
                  <a:lnTo>
                    <a:pt x="80" y="636"/>
                  </a:lnTo>
                  <a:lnTo>
                    <a:pt x="745" y="636"/>
                  </a:lnTo>
                  <a:lnTo>
                    <a:pt x="745" y="743"/>
                  </a:lnTo>
                  <a:lnTo>
                    <a:pt x="410" y="743"/>
                  </a:lnTo>
                  <a:lnTo>
                    <a:pt x="410" y="821"/>
                  </a:lnTo>
                  <a:lnTo>
                    <a:pt x="745" y="821"/>
                  </a:lnTo>
                  <a:lnTo>
                    <a:pt x="745" y="928"/>
                  </a:lnTo>
                  <a:lnTo>
                    <a:pt x="410" y="928"/>
                  </a:lnTo>
                  <a:lnTo>
                    <a:pt x="410" y="1006"/>
                  </a:lnTo>
                  <a:lnTo>
                    <a:pt x="745" y="1006"/>
                  </a:lnTo>
                  <a:lnTo>
                    <a:pt x="745" y="1113"/>
                  </a:lnTo>
                  <a:lnTo>
                    <a:pt x="410" y="1113"/>
                  </a:lnTo>
                  <a:lnTo>
                    <a:pt x="410" y="1191"/>
                  </a:lnTo>
                  <a:lnTo>
                    <a:pt x="745" y="1191"/>
                  </a:lnTo>
                  <a:lnTo>
                    <a:pt x="745" y="1298"/>
                  </a:lnTo>
                  <a:lnTo>
                    <a:pt x="410" y="1298"/>
                  </a:lnTo>
                  <a:lnTo>
                    <a:pt x="410" y="1374"/>
                  </a:lnTo>
                  <a:lnTo>
                    <a:pt x="745" y="1374"/>
                  </a:lnTo>
                  <a:lnTo>
                    <a:pt x="745" y="1480"/>
                  </a:lnTo>
                  <a:lnTo>
                    <a:pt x="410" y="1480"/>
                  </a:lnTo>
                  <a:lnTo>
                    <a:pt x="410" y="1756"/>
                  </a:lnTo>
                  <a:lnTo>
                    <a:pt x="451" y="1756"/>
                  </a:lnTo>
                  <a:lnTo>
                    <a:pt x="451" y="1547"/>
                  </a:lnTo>
                  <a:lnTo>
                    <a:pt x="560" y="1547"/>
                  </a:lnTo>
                  <a:lnTo>
                    <a:pt x="560" y="1756"/>
                  </a:lnTo>
                  <a:lnTo>
                    <a:pt x="824" y="1756"/>
                  </a:lnTo>
                  <a:lnTo>
                    <a:pt x="824" y="0"/>
                  </a:lnTo>
                  <a:lnTo>
                    <a:pt x="0" y="0"/>
                  </a:lnTo>
                  <a:close/>
                  <a:moveTo>
                    <a:pt x="745" y="558"/>
                  </a:moveTo>
                  <a:lnTo>
                    <a:pt x="80" y="558"/>
                  </a:lnTo>
                  <a:lnTo>
                    <a:pt x="80" y="451"/>
                  </a:lnTo>
                  <a:lnTo>
                    <a:pt x="745" y="451"/>
                  </a:lnTo>
                  <a:lnTo>
                    <a:pt x="745" y="558"/>
                  </a:lnTo>
                  <a:close/>
                  <a:moveTo>
                    <a:pt x="745" y="375"/>
                  </a:moveTo>
                  <a:lnTo>
                    <a:pt x="80" y="375"/>
                  </a:lnTo>
                  <a:lnTo>
                    <a:pt x="80" y="268"/>
                  </a:lnTo>
                  <a:lnTo>
                    <a:pt x="745" y="268"/>
                  </a:lnTo>
                  <a:lnTo>
                    <a:pt x="745" y="375"/>
                  </a:lnTo>
                  <a:close/>
                  <a:moveTo>
                    <a:pt x="745" y="190"/>
                  </a:moveTo>
                  <a:lnTo>
                    <a:pt x="80" y="190"/>
                  </a:lnTo>
                  <a:lnTo>
                    <a:pt x="80" y="83"/>
                  </a:lnTo>
                  <a:lnTo>
                    <a:pt x="745" y="83"/>
                  </a:lnTo>
                  <a:lnTo>
                    <a:pt x="745" y="190"/>
                  </a:ln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algn="ctr" defTabSz="932563"/>
              <a:endParaRPr lang="en-US" sz="1400">
                <a:solidFill>
                  <a:srgbClr val="FFFFFF"/>
                </a:solidFill>
              </a:endParaRPr>
            </a:p>
          </p:txBody>
        </p:sp>
      </p:grpSp>
      <p:sp>
        <p:nvSpPr>
          <p:cNvPr id="76" name="Rectangle 75"/>
          <p:cNvSpPr/>
          <p:nvPr/>
        </p:nvSpPr>
        <p:spPr>
          <a:xfrm>
            <a:off x="2497357" y="6206879"/>
            <a:ext cx="1176156" cy="307777"/>
          </a:xfrm>
          <a:prstGeom prst="rect">
            <a:avLst/>
          </a:prstGeom>
        </p:spPr>
        <p:txBody>
          <a:bodyPr wrap="none">
            <a:spAutoFit/>
          </a:bodyPr>
          <a:lstStyle/>
          <a:p>
            <a:pPr algn="ctr" defTabSz="932563"/>
            <a:r>
              <a:rPr lang="en-US" sz="1400" dirty="0">
                <a:solidFill>
                  <a:srgbClr val="FFFFFF"/>
                </a:solidFill>
              </a:rPr>
              <a:t>On premises</a:t>
            </a:r>
          </a:p>
        </p:txBody>
      </p:sp>
      <p:pic>
        <p:nvPicPr>
          <p:cNvPr id="78" name="Picture 2" descr="\\MAGNUM\Projects\Microsoft\Cloud Power FY12\Design\ICONS_PNG\Tower.png"/>
          <p:cNvPicPr>
            <a:picLocks noChangeAspect="1" noChangeArrowheads="1"/>
          </p:cNvPicPr>
          <p:nvPr/>
        </p:nvPicPr>
        <p:blipFill>
          <a:blip r:embed="rId4" cstate="print">
            <a:lum bright="100000" contrast="100000"/>
          </a:blip>
          <a:stretch>
            <a:fillRect/>
          </a:stretch>
        </p:blipFill>
        <p:spPr bwMode="auto">
          <a:xfrm>
            <a:off x="4209735" y="5056186"/>
            <a:ext cx="1298880" cy="1298879"/>
          </a:xfrm>
          <a:prstGeom prst="rect">
            <a:avLst/>
          </a:prstGeom>
          <a:noFill/>
        </p:spPr>
      </p:pic>
      <p:sp>
        <p:nvSpPr>
          <p:cNvPr id="79" name="Rectangle 78"/>
          <p:cNvSpPr/>
          <p:nvPr/>
        </p:nvSpPr>
        <p:spPr>
          <a:xfrm>
            <a:off x="4030477" y="6212955"/>
            <a:ext cx="1462323" cy="307777"/>
          </a:xfrm>
          <a:prstGeom prst="rect">
            <a:avLst/>
          </a:prstGeom>
        </p:spPr>
        <p:txBody>
          <a:bodyPr wrap="none">
            <a:spAutoFit/>
          </a:bodyPr>
          <a:lstStyle/>
          <a:p>
            <a:pPr algn="ctr" defTabSz="932563"/>
            <a:r>
              <a:rPr lang="en-US" sz="1400" dirty="0">
                <a:solidFill>
                  <a:srgbClr val="FFFFFF"/>
                </a:solidFill>
              </a:rPr>
              <a:t>Service Provider</a:t>
            </a:r>
          </a:p>
        </p:txBody>
      </p:sp>
      <p:pic>
        <p:nvPicPr>
          <p:cNvPr id="80" name="Picture 7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341295" y="5365302"/>
            <a:ext cx="866004" cy="561016"/>
          </a:xfrm>
          <a:prstGeom prst="rect">
            <a:avLst/>
          </a:prstGeom>
        </p:spPr>
      </p:pic>
      <p:sp>
        <p:nvSpPr>
          <p:cNvPr id="81" name="Rectangle 80"/>
          <p:cNvSpPr/>
          <p:nvPr/>
        </p:nvSpPr>
        <p:spPr>
          <a:xfrm>
            <a:off x="6613425" y="4667491"/>
            <a:ext cx="5294292" cy="2011395"/>
          </a:xfrm>
          <a:prstGeom prst="rect">
            <a:avLst/>
          </a:prstGeom>
          <a:solidFill>
            <a:schemeClr val="accent1"/>
          </a:solidFill>
          <a:ln w="38100">
            <a:noFill/>
          </a:ln>
        </p:spPr>
        <p:style>
          <a:lnRef idx="2">
            <a:schemeClr val="accent2"/>
          </a:lnRef>
          <a:fillRef idx="1">
            <a:schemeClr val="lt1"/>
          </a:fillRef>
          <a:effectRef idx="0">
            <a:schemeClr val="accent2"/>
          </a:effectRef>
          <a:fontRef idx="minor">
            <a:schemeClr val="dk1"/>
          </a:fontRef>
        </p:style>
        <p:txBody>
          <a:bodyPr rtlCol="0" anchor="t"/>
          <a:lstStyle/>
          <a:p>
            <a:pPr algn="ctr" defTabSz="932563"/>
            <a:r>
              <a:rPr lang="en-US" sz="2000" dirty="0">
                <a:solidFill>
                  <a:schemeClr val="bg1"/>
                </a:solidFill>
                <a:latin typeface="+mj-lt"/>
              </a:rPr>
              <a:t>Container technologies</a:t>
            </a:r>
          </a:p>
        </p:txBody>
      </p:sp>
      <p:sp>
        <p:nvSpPr>
          <p:cNvPr id="82" name="Rectangle 22"/>
          <p:cNvSpPr/>
          <p:nvPr/>
        </p:nvSpPr>
        <p:spPr>
          <a:xfrm>
            <a:off x="9270560" y="6054469"/>
            <a:ext cx="2442600" cy="620153"/>
          </a:xfrm>
          <a:prstGeom prst="rect">
            <a:avLst/>
          </a:prstGeom>
          <a:noFill/>
          <a:ln w="38100">
            <a:noFill/>
          </a:ln>
        </p:spPr>
        <p:style>
          <a:lnRef idx="2">
            <a:schemeClr val="accent2">
              <a:shade val="50000"/>
            </a:schemeClr>
          </a:lnRef>
          <a:fillRef idx="1">
            <a:schemeClr val="accent2"/>
          </a:fillRef>
          <a:effectRef idx="0">
            <a:schemeClr val="accent2"/>
          </a:effectRef>
          <a:fontRef idx="minor">
            <a:schemeClr val="lt1"/>
          </a:fontRef>
        </p:style>
        <p:txBody>
          <a:bodyPr tIns="182854" rtlCol="0" anchor="t"/>
          <a:lstStyle/>
          <a:p>
            <a:pPr algn="ctr" defTabSz="932563">
              <a:lnSpc>
                <a:spcPct val="90000"/>
              </a:lnSpc>
              <a:spcAft>
                <a:spcPts val="600"/>
              </a:spcAft>
            </a:pPr>
            <a:r>
              <a:rPr lang="en-US" sz="1600" dirty="0">
                <a:gradFill>
                  <a:gsLst>
                    <a:gs pos="2917">
                      <a:srgbClr val="FFFFFF"/>
                    </a:gs>
                    <a:gs pos="30000">
                      <a:srgbClr val="FFFFFF"/>
                    </a:gs>
                  </a:gsLst>
                  <a:lin ang="5400000" scaled="0"/>
                </a:gradFill>
              </a:rPr>
              <a:t>Linux</a:t>
            </a:r>
          </a:p>
        </p:txBody>
      </p:sp>
      <p:sp>
        <p:nvSpPr>
          <p:cNvPr id="83" name="Rectangle 82"/>
          <p:cNvSpPr/>
          <p:nvPr/>
        </p:nvSpPr>
        <p:spPr>
          <a:xfrm>
            <a:off x="6772020" y="5124893"/>
            <a:ext cx="2442600" cy="1460821"/>
          </a:xfrm>
          <a:prstGeom prst="rect">
            <a:avLst/>
          </a:prstGeom>
          <a:solidFill>
            <a:schemeClr val="accent1"/>
          </a:solidFill>
          <a:ln w="381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63"/>
            <a:endParaRPr lang="en-US" sz="2400">
              <a:solidFill>
                <a:srgbClr val="FFFFFF"/>
              </a:solidFill>
            </a:endParaRPr>
          </a:p>
        </p:txBody>
      </p:sp>
      <p:pic>
        <p:nvPicPr>
          <p:cNvPr id="84" name="Picture 8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7305283" y="6076744"/>
            <a:ext cx="1939278" cy="495218"/>
          </a:xfrm>
          <a:prstGeom prst="rect">
            <a:avLst/>
          </a:prstGeom>
          <a:ln w="38100">
            <a:noFill/>
          </a:ln>
        </p:spPr>
      </p:pic>
      <p:cxnSp>
        <p:nvCxnSpPr>
          <p:cNvPr id="85" name="Straight Connector 84"/>
          <p:cNvCxnSpPr/>
          <p:nvPr/>
        </p:nvCxnSpPr>
        <p:spPr>
          <a:xfrm>
            <a:off x="11204904" y="5776054"/>
            <a:ext cx="0" cy="636575"/>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6" name="Picture 85"/>
          <p:cNvPicPr>
            <a:picLocks noChangeAspect="1"/>
          </p:cNvPicPr>
          <p:nvPr/>
        </p:nvPicPr>
        <p:blipFill>
          <a:blip r:embed="rId7"/>
          <a:stretch>
            <a:fillRect/>
          </a:stretch>
        </p:blipFill>
        <p:spPr>
          <a:xfrm>
            <a:off x="7654496" y="5299922"/>
            <a:ext cx="1226268" cy="701142"/>
          </a:xfrm>
          <a:prstGeom prst="rect">
            <a:avLst/>
          </a:prstGeom>
        </p:spPr>
      </p:pic>
      <p:pic>
        <p:nvPicPr>
          <p:cNvPr id="87" name="Picture 86"/>
          <p:cNvPicPr>
            <a:picLocks noChangeAspect="1"/>
          </p:cNvPicPr>
          <p:nvPr/>
        </p:nvPicPr>
        <p:blipFill>
          <a:blip r:embed="rId7"/>
          <a:stretch>
            <a:fillRect/>
          </a:stretch>
        </p:blipFill>
        <p:spPr>
          <a:xfrm>
            <a:off x="9878727" y="5338588"/>
            <a:ext cx="1226268" cy="701142"/>
          </a:xfrm>
          <a:prstGeom prst="rect">
            <a:avLst/>
          </a:prstGeom>
        </p:spPr>
      </p:pic>
      <p:sp>
        <p:nvSpPr>
          <p:cNvPr id="105" name="Rectangle 104"/>
          <p:cNvSpPr/>
          <p:nvPr/>
        </p:nvSpPr>
        <p:spPr>
          <a:xfrm>
            <a:off x="6613425" y="2512471"/>
            <a:ext cx="5294292" cy="2011395"/>
          </a:xfrm>
          <a:prstGeom prst="rect">
            <a:avLst/>
          </a:prstGeom>
          <a:solidFill>
            <a:schemeClr val="accent1"/>
          </a:solidFill>
          <a:ln w="38100">
            <a:noFill/>
          </a:ln>
        </p:spPr>
        <p:style>
          <a:lnRef idx="2">
            <a:schemeClr val="accent2"/>
          </a:lnRef>
          <a:fillRef idx="1">
            <a:schemeClr val="lt1"/>
          </a:fillRef>
          <a:effectRef idx="0">
            <a:schemeClr val="accent2"/>
          </a:effectRef>
          <a:fontRef idx="minor">
            <a:schemeClr val="dk1"/>
          </a:fontRef>
        </p:style>
        <p:txBody>
          <a:bodyPr rtlCol="0" anchor="t"/>
          <a:lstStyle/>
          <a:p>
            <a:pPr algn="ctr" defTabSz="932563"/>
            <a:r>
              <a:rPr lang="en-US" sz="2000" dirty="0">
                <a:solidFill>
                  <a:schemeClr val="bg1"/>
                </a:solidFill>
                <a:latin typeface="+mj-lt"/>
              </a:rPr>
              <a:t>Service fabric</a:t>
            </a:r>
          </a:p>
        </p:txBody>
      </p:sp>
      <p:sp>
        <p:nvSpPr>
          <p:cNvPr id="107" name="Rectangle 106"/>
          <p:cNvSpPr/>
          <p:nvPr/>
        </p:nvSpPr>
        <p:spPr>
          <a:xfrm>
            <a:off x="6772020" y="2969873"/>
            <a:ext cx="2442600" cy="1460821"/>
          </a:xfrm>
          <a:prstGeom prst="rect">
            <a:avLst/>
          </a:prstGeom>
          <a:solidFill>
            <a:schemeClr val="accent1"/>
          </a:solidFill>
          <a:ln w="381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63"/>
            <a:endParaRPr lang="en-US" sz="2400">
              <a:solidFill>
                <a:srgbClr val="FFFFFF"/>
              </a:solidFill>
            </a:endParaRPr>
          </a:p>
        </p:txBody>
      </p:sp>
      <p:cxnSp>
        <p:nvCxnSpPr>
          <p:cNvPr id="109" name="Straight Connector 108"/>
          <p:cNvCxnSpPr/>
          <p:nvPr/>
        </p:nvCxnSpPr>
        <p:spPr>
          <a:xfrm>
            <a:off x="11204904" y="3621034"/>
            <a:ext cx="0" cy="636575"/>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8">
            <a:grayscl/>
          </a:blip>
          <a:stretch>
            <a:fillRect/>
          </a:stretch>
        </p:blipFill>
        <p:spPr>
          <a:xfrm>
            <a:off x="6748254" y="3092272"/>
            <a:ext cx="5037920" cy="1338422"/>
          </a:xfrm>
          <a:prstGeom prst="rect">
            <a:avLst/>
          </a:prstGeom>
        </p:spPr>
      </p:pic>
      <p:sp>
        <p:nvSpPr>
          <p:cNvPr id="117" name="Rectangle 22"/>
          <p:cNvSpPr/>
          <p:nvPr/>
        </p:nvSpPr>
        <p:spPr>
          <a:xfrm>
            <a:off x="9270560" y="1729437"/>
            <a:ext cx="2442600" cy="620153"/>
          </a:xfrm>
          <a:prstGeom prst="rect">
            <a:avLst/>
          </a:prstGeom>
          <a:noFill/>
          <a:ln w="38100">
            <a:noFill/>
          </a:ln>
        </p:spPr>
        <p:style>
          <a:lnRef idx="2">
            <a:schemeClr val="accent2">
              <a:shade val="50000"/>
            </a:schemeClr>
          </a:lnRef>
          <a:fillRef idx="1">
            <a:schemeClr val="accent2"/>
          </a:fillRef>
          <a:effectRef idx="0">
            <a:schemeClr val="accent2"/>
          </a:effectRef>
          <a:fontRef idx="minor">
            <a:schemeClr val="lt1"/>
          </a:fontRef>
        </p:style>
        <p:txBody>
          <a:bodyPr tIns="182854" rtlCol="0" anchor="t"/>
          <a:lstStyle/>
          <a:p>
            <a:pPr algn="ctr" defTabSz="932563">
              <a:lnSpc>
                <a:spcPct val="90000"/>
              </a:lnSpc>
              <a:spcAft>
                <a:spcPts val="600"/>
              </a:spcAft>
            </a:pPr>
            <a:r>
              <a:rPr lang="en-US" sz="1600" dirty="0">
                <a:gradFill>
                  <a:gsLst>
                    <a:gs pos="2917">
                      <a:srgbClr val="FFFFFF"/>
                    </a:gs>
                    <a:gs pos="30000">
                      <a:srgbClr val="FFFFFF"/>
                    </a:gs>
                  </a:gsLst>
                  <a:lin ang="5400000" scaled="0"/>
                </a:gradFill>
              </a:rPr>
              <a:t>Linux</a:t>
            </a:r>
          </a:p>
        </p:txBody>
      </p:sp>
      <p:pic>
        <p:nvPicPr>
          <p:cNvPr id="118" name="Picture 11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7305283" y="1751712"/>
            <a:ext cx="1939278" cy="495218"/>
          </a:xfrm>
          <a:prstGeom prst="rect">
            <a:avLst/>
          </a:prstGeom>
          <a:ln w="38100">
            <a:noFill/>
          </a:ln>
        </p:spPr>
      </p:pic>
      <p:sp>
        <p:nvSpPr>
          <p:cNvPr id="119" name="Rectangle 118"/>
          <p:cNvSpPr/>
          <p:nvPr/>
        </p:nvSpPr>
        <p:spPr>
          <a:xfrm>
            <a:off x="485651" y="2536277"/>
            <a:ext cx="5294292" cy="2011395"/>
          </a:xfrm>
          <a:prstGeom prst="rect">
            <a:avLst/>
          </a:prstGeom>
          <a:solidFill>
            <a:schemeClr val="accent1"/>
          </a:solidFill>
          <a:ln w="38100">
            <a:noFill/>
          </a:ln>
        </p:spPr>
        <p:style>
          <a:lnRef idx="2">
            <a:schemeClr val="accent2"/>
          </a:lnRef>
          <a:fillRef idx="1">
            <a:schemeClr val="lt1"/>
          </a:fillRef>
          <a:effectRef idx="0">
            <a:schemeClr val="accent2"/>
          </a:effectRef>
          <a:fontRef idx="minor">
            <a:schemeClr val="dk1"/>
          </a:fontRef>
        </p:style>
        <p:txBody>
          <a:bodyPr rtlCol="0" anchor="t"/>
          <a:lstStyle/>
          <a:p>
            <a:pPr algn="ctr" defTabSz="932563"/>
            <a:r>
              <a:rPr lang="en-US" sz="2000" dirty="0">
                <a:solidFill>
                  <a:schemeClr val="bg1"/>
                </a:solidFill>
                <a:latin typeface="+mj-lt"/>
              </a:rPr>
              <a:t>Development frameworks and languages</a:t>
            </a:r>
          </a:p>
        </p:txBody>
      </p:sp>
      <p:grpSp>
        <p:nvGrpSpPr>
          <p:cNvPr id="4" name="Group 3"/>
          <p:cNvGrpSpPr/>
          <p:nvPr/>
        </p:nvGrpSpPr>
        <p:grpSpPr>
          <a:xfrm>
            <a:off x="761003" y="3074216"/>
            <a:ext cx="4786882" cy="1301000"/>
            <a:chOff x="-5670046" y="2206127"/>
            <a:chExt cx="5704121" cy="1550291"/>
          </a:xfrm>
          <a:solidFill>
            <a:schemeClr val="bg1"/>
          </a:solidFill>
        </p:grpSpPr>
        <p:sp>
          <p:nvSpPr>
            <p:cNvPr id="53" name="TextBox 52"/>
            <p:cNvSpPr txBox="1"/>
            <p:nvPr/>
          </p:nvSpPr>
          <p:spPr>
            <a:xfrm>
              <a:off x="-2549294" y="2812277"/>
              <a:ext cx="831622" cy="583083"/>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wrap="none" lIns="182854" tIns="146283" rIns="182854" bIns="146283" rtlCol="0">
              <a:spAutoFit/>
            </a:bodyPr>
            <a:lstStyle/>
            <a:p>
              <a:pPr defTabSz="932563">
                <a:lnSpc>
                  <a:spcPct val="90000"/>
                </a:lnSpc>
                <a:spcAft>
                  <a:spcPts val="600"/>
                </a:spcAft>
              </a:pPr>
              <a:r>
                <a:rPr lang="en-US" sz="1300" dirty="0" err="1">
                  <a:solidFill>
                    <a:srgbClr val="00188F"/>
                  </a:solidFill>
                </a:rPr>
                <a:t>.Net</a:t>
              </a:r>
              <a:endParaRPr lang="en-US" sz="1300" dirty="0">
                <a:solidFill>
                  <a:srgbClr val="00188F"/>
                </a:solidFill>
              </a:endParaRPr>
            </a:p>
          </p:txBody>
        </p:sp>
        <p:sp>
          <p:nvSpPr>
            <p:cNvPr id="54" name="TextBox 53"/>
            <p:cNvSpPr txBox="1"/>
            <p:nvPr/>
          </p:nvSpPr>
          <p:spPr>
            <a:xfrm>
              <a:off x="-5447934" y="2206127"/>
              <a:ext cx="833532" cy="583084"/>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wrap="none" lIns="182854" tIns="146283" rIns="182854" bIns="146283" rtlCol="0">
              <a:spAutoFit/>
            </a:bodyPr>
            <a:lstStyle/>
            <a:p>
              <a:pPr defTabSz="932563">
                <a:lnSpc>
                  <a:spcPct val="90000"/>
                </a:lnSpc>
                <a:spcAft>
                  <a:spcPts val="600"/>
                </a:spcAft>
              </a:pPr>
              <a:r>
                <a:rPr lang="en-US" sz="1300" dirty="0">
                  <a:solidFill>
                    <a:srgbClr val="00188F"/>
                  </a:solidFill>
                </a:rPr>
                <a:t>PHP</a:t>
              </a:r>
            </a:p>
          </p:txBody>
        </p:sp>
        <p:sp>
          <p:nvSpPr>
            <p:cNvPr id="56" name="TextBox 55"/>
            <p:cNvSpPr txBox="1"/>
            <p:nvPr/>
          </p:nvSpPr>
          <p:spPr>
            <a:xfrm>
              <a:off x="-983190" y="2883493"/>
              <a:ext cx="866006" cy="583083"/>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wrap="none" lIns="182854" tIns="146283" rIns="182854" bIns="146283" rtlCol="0">
              <a:spAutoFit/>
            </a:bodyPr>
            <a:lstStyle/>
            <a:p>
              <a:pPr defTabSz="932563">
                <a:lnSpc>
                  <a:spcPct val="90000"/>
                </a:lnSpc>
                <a:spcAft>
                  <a:spcPts val="600"/>
                </a:spcAft>
              </a:pPr>
              <a:r>
                <a:rPr lang="en-US" sz="1300" dirty="0">
                  <a:solidFill>
                    <a:srgbClr val="00188F"/>
                  </a:solidFill>
                </a:rPr>
                <a:t>C++</a:t>
              </a:r>
            </a:p>
          </p:txBody>
        </p:sp>
        <p:sp>
          <p:nvSpPr>
            <p:cNvPr id="57" name="TextBox 56"/>
            <p:cNvSpPr txBox="1"/>
            <p:nvPr/>
          </p:nvSpPr>
          <p:spPr>
            <a:xfrm>
              <a:off x="-1941059" y="3099719"/>
              <a:ext cx="830782" cy="583083"/>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wrap="none" lIns="182854" tIns="146283" rIns="182854" bIns="146283" rtlCol="0">
              <a:spAutoFit/>
            </a:bodyPr>
            <a:lstStyle/>
            <a:p>
              <a:pPr defTabSz="932563">
                <a:lnSpc>
                  <a:spcPct val="90000"/>
                </a:lnSpc>
                <a:spcAft>
                  <a:spcPts val="600"/>
                </a:spcAft>
              </a:pPr>
              <a:r>
                <a:rPr lang="en-US" sz="1300" dirty="0">
                  <a:solidFill>
                    <a:srgbClr val="00188F"/>
                  </a:solidFill>
                </a:rPr>
                <a:t>Java</a:t>
              </a:r>
            </a:p>
          </p:txBody>
        </p:sp>
        <p:sp>
          <p:nvSpPr>
            <p:cNvPr id="59" name="TextBox 58"/>
            <p:cNvSpPr txBox="1"/>
            <p:nvPr/>
          </p:nvSpPr>
          <p:spPr>
            <a:xfrm>
              <a:off x="-5670046" y="3100502"/>
              <a:ext cx="917579" cy="583083"/>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wrap="none" lIns="182854" tIns="146283" rIns="182854" bIns="146283" rtlCol="0">
              <a:spAutoFit/>
            </a:bodyPr>
            <a:lstStyle/>
            <a:p>
              <a:pPr defTabSz="932563">
                <a:lnSpc>
                  <a:spcPct val="90000"/>
                </a:lnSpc>
                <a:spcAft>
                  <a:spcPts val="600"/>
                </a:spcAft>
              </a:pPr>
              <a:r>
                <a:rPr lang="en-US" sz="1300" dirty="0">
                  <a:solidFill>
                    <a:srgbClr val="00188F"/>
                  </a:solidFill>
                </a:rPr>
                <a:t>Ruby</a:t>
              </a:r>
            </a:p>
          </p:txBody>
        </p:sp>
        <p:sp>
          <p:nvSpPr>
            <p:cNvPr id="61" name="TextBox 60"/>
            <p:cNvSpPr txBox="1"/>
            <p:nvPr/>
          </p:nvSpPr>
          <p:spPr>
            <a:xfrm>
              <a:off x="-3496026" y="3189839"/>
              <a:ext cx="999717" cy="56657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wrap="none" lIns="182854" tIns="146283" rIns="182854" bIns="146283" rtlCol="0">
              <a:spAutoFit/>
            </a:bodyPr>
            <a:lstStyle/>
            <a:p>
              <a:pPr defTabSz="932563">
                <a:lnSpc>
                  <a:spcPct val="90000"/>
                </a:lnSpc>
                <a:spcAft>
                  <a:spcPts val="600"/>
                </a:spcAft>
              </a:pPr>
              <a:r>
                <a:rPr lang="en-US" sz="1300" dirty="0">
                  <a:solidFill>
                    <a:srgbClr val="00188F"/>
                  </a:solidFill>
                </a:rPr>
                <a:t>Win32</a:t>
              </a:r>
            </a:p>
          </p:txBody>
        </p:sp>
        <p:sp>
          <p:nvSpPr>
            <p:cNvPr id="90" name="TextBox 89"/>
            <p:cNvSpPr txBox="1"/>
            <p:nvPr/>
          </p:nvSpPr>
          <p:spPr>
            <a:xfrm>
              <a:off x="-4354512" y="2409251"/>
              <a:ext cx="713192" cy="583083"/>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wrap="none" lIns="182854" tIns="146283" rIns="182854" bIns="146283" rtlCol="0">
              <a:spAutoFit/>
            </a:bodyPr>
            <a:lstStyle/>
            <a:p>
              <a:pPr defTabSz="932563">
                <a:lnSpc>
                  <a:spcPct val="90000"/>
                </a:lnSpc>
                <a:spcAft>
                  <a:spcPts val="600"/>
                </a:spcAft>
              </a:pPr>
              <a:r>
                <a:rPr lang="en-US" sz="1300" dirty="0">
                  <a:solidFill>
                    <a:srgbClr val="00188F"/>
                  </a:solidFill>
                </a:rPr>
                <a:t>Go</a:t>
              </a:r>
            </a:p>
          </p:txBody>
        </p:sp>
        <p:sp>
          <p:nvSpPr>
            <p:cNvPr id="91" name="TextBox 90"/>
            <p:cNvSpPr txBox="1"/>
            <p:nvPr/>
          </p:nvSpPr>
          <p:spPr>
            <a:xfrm>
              <a:off x="-757128" y="2357411"/>
              <a:ext cx="791203" cy="583083"/>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wrap="none" lIns="182854" tIns="146283" rIns="182854" bIns="146283" rtlCol="0">
              <a:spAutoFit/>
            </a:bodyPr>
            <a:lstStyle/>
            <a:p>
              <a:pPr defTabSz="932563">
                <a:lnSpc>
                  <a:spcPct val="90000"/>
                </a:lnSpc>
                <a:spcAft>
                  <a:spcPts val="600"/>
                </a:spcAft>
              </a:pPr>
              <a:r>
                <a:rPr lang="en-US" sz="1300" dirty="0">
                  <a:solidFill>
                    <a:srgbClr val="00188F"/>
                  </a:solidFill>
                </a:rPr>
                <a:t>Perl</a:t>
              </a:r>
            </a:p>
          </p:txBody>
        </p:sp>
        <p:sp>
          <p:nvSpPr>
            <p:cNvPr id="92" name="TextBox 91"/>
            <p:cNvSpPr txBox="1"/>
            <p:nvPr/>
          </p:nvSpPr>
          <p:spPr>
            <a:xfrm>
              <a:off x="-3427429" y="2223293"/>
              <a:ext cx="1055722" cy="566580"/>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wrap="none" lIns="182854" tIns="146283" rIns="182854" bIns="146283" rtlCol="0">
              <a:spAutoFit/>
            </a:bodyPr>
            <a:lstStyle/>
            <a:p>
              <a:pPr defTabSz="932563">
                <a:lnSpc>
                  <a:spcPct val="90000"/>
                </a:lnSpc>
                <a:spcAft>
                  <a:spcPts val="600"/>
                </a:spcAft>
              </a:pPr>
              <a:r>
                <a:rPr lang="en-US" sz="1300" dirty="0">
                  <a:solidFill>
                    <a:srgbClr val="00188F"/>
                  </a:solidFill>
                </a:rPr>
                <a:t>Python</a:t>
              </a:r>
            </a:p>
          </p:txBody>
        </p:sp>
        <p:sp>
          <p:nvSpPr>
            <p:cNvPr id="93" name="TextBox 92"/>
            <p:cNvSpPr txBox="1"/>
            <p:nvPr/>
          </p:nvSpPr>
          <p:spPr>
            <a:xfrm>
              <a:off x="-4603342" y="2956928"/>
              <a:ext cx="1299153" cy="56657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wrap="none" lIns="182854" tIns="146283" rIns="182854" bIns="146283" rtlCol="0">
              <a:spAutoFit/>
            </a:bodyPr>
            <a:lstStyle/>
            <a:p>
              <a:pPr defTabSz="932563">
                <a:lnSpc>
                  <a:spcPct val="90000"/>
                </a:lnSpc>
                <a:spcAft>
                  <a:spcPts val="600"/>
                </a:spcAft>
              </a:pPr>
              <a:r>
                <a:rPr lang="en-US" sz="1300" dirty="0">
                  <a:solidFill>
                    <a:srgbClr val="00188F"/>
                  </a:solidFill>
                </a:rPr>
                <a:t>JavaScript</a:t>
              </a:r>
            </a:p>
          </p:txBody>
        </p:sp>
        <p:sp>
          <p:nvSpPr>
            <p:cNvPr id="55" name="TextBox 54"/>
            <p:cNvSpPr txBox="1"/>
            <p:nvPr/>
          </p:nvSpPr>
          <p:spPr>
            <a:xfrm>
              <a:off x="-1903903" y="2372981"/>
              <a:ext cx="925220" cy="56657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wrap="none" lIns="182854" tIns="146283" rIns="182854" bIns="146283" rtlCol="0">
              <a:spAutoFit/>
            </a:bodyPr>
            <a:lstStyle/>
            <a:p>
              <a:pPr defTabSz="932563">
                <a:lnSpc>
                  <a:spcPct val="90000"/>
                </a:lnSpc>
                <a:spcAft>
                  <a:spcPts val="600"/>
                </a:spcAft>
              </a:pPr>
              <a:r>
                <a:rPr lang="en-US" sz="1300" dirty="0">
                  <a:solidFill>
                    <a:srgbClr val="00188F"/>
                  </a:solidFill>
                </a:rPr>
                <a:t>Node</a:t>
              </a:r>
            </a:p>
          </p:txBody>
        </p:sp>
      </p:grpSp>
    </p:spTree>
    <p:extLst>
      <p:ext uri="{BB962C8B-B14F-4D97-AF65-F5344CB8AC3E}">
        <p14:creationId xmlns:p14="http://schemas.microsoft.com/office/powerpoint/2010/main" val="165652764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1" name="Group 240"/>
          <p:cNvGrpSpPr/>
          <p:nvPr/>
        </p:nvGrpSpPr>
        <p:grpSpPr>
          <a:xfrm>
            <a:off x="6265863" y="3215303"/>
            <a:ext cx="5895975" cy="3481299"/>
            <a:chOff x="6265863" y="3215303"/>
            <a:chExt cx="5895975" cy="3481299"/>
          </a:xfrm>
        </p:grpSpPr>
        <p:sp>
          <p:nvSpPr>
            <p:cNvPr id="28" name="Rectangle 27"/>
            <p:cNvSpPr/>
            <p:nvPr/>
          </p:nvSpPr>
          <p:spPr bwMode="auto">
            <a:xfrm>
              <a:off x="6265863" y="3215303"/>
              <a:ext cx="5895975" cy="3481299"/>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182880" rIns="93260" bIns="182880" numCol="1" rtlCol="0" anchor="ctr" anchorCtr="0" compatLnSpc="1">
              <a:prstTxWarp prst="textNoShape">
                <a:avLst/>
              </a:prstTxWarp>
              <a:noAutofit/>
            </a:bodyPr>
            <a:lstStyle/>
            <a:p>
              <a:pPr marL="91440" defTabSz="932290" fontAlgn="base">
                <a:lnSpc>
                  <a:spcPct val="90000"/>
                </a:lnSpc>
                <a:spcBef>
                  <a:spcPct val="0"/>
                </a:spcBef>
                <a:spcAft>
                  <a:spcPct val="0"/>
                </a:spcAft>
              </a:pPr>
              <a:r>
                <a:rPr lang="en-US" sz="2800" spc="-50" dirty="0">
                  <a:ln>
                    <a:solidFill>
                      <a:schemeClr val="accent5"/>
                    </a:solidFill>
                  </a:ln>
                  <a:solidFill>
                    <a:srgbClr val="0072C6"/>
                  </a:solidFill>
                  <a:latin typeface="Segoe UI Light"/>
                </a:rPr>
                <a:t>	</a:t>
              </a:r>
            </a:p>
          </p:txBody>
        </p:sp>
        <p:grpSp>
          <p:nvGrpSpPr>
            <p:cNvPr id="231" name="Group 230"/>
            <p:cNvGrpSpPr/>
            <p:nvPr/>
          </p:nvGrpSpPr>
          <p:grpSpPr>
            <a:xfrm>
              <a:off x="8235447" y="3595713"/>
              <a:ext cx="1876588" cy="1876588"/>
              <a:chOff x="8235447" y="3595713"/>
              <a:chExt cx="1876588" cy="1876588"/>
            </a:xfrm>
          </p:grpSpPr>
          <p:sp>
            <p:nvSpPr>
              <p:cNvPr id="29" name="Oval 28"/>
              <p:cNvSpPr/>
              <p:nvPr/>
            </p:nvSpPr>
            <p:spPr bwMode="auto">
              <a:xfrm>
                <a:off x="8235447" y="3595713"/>
                <a:ext cx="1876588" cy="1876588"/>
              </a:xfrm>
              <a:prstGeom prst="ellipse">
                <a:avLst/>
              </a:prstGeom>
              <a:solidFill>
                <a:schemeClr val="accent1"/>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grpSp>
            <p:nvGrpSpPr>
              <p:cNvPr id="176" name="Group 175"/>
              <p:cNvGrpSpPr/>
              <p:nvPr/>
            </p:nvGrpSpPr>
            <p:grpSpPr>
              <a:xfrm>
                <a:off x="8534700" y="3907851"/>
                <a:ext cx="1251627" cy="1251627"/>
                <a:chOff x="5597609" y="4540515"/>
                <a:chExt cx="1251627" cy="1251627"/>
              </a:xfrm>
            </p:grpSpPr>
            <p:grpSp>
              <p:nvGrpSpPr>
                <p:cNvPr id="177" name="Group 176"/>
                <p:cNvGrpSpPr/>
                <p:nvPr/>
              </p:nvGrpSpPr>
              <p:grpSpPr>
                <a:xfrm>
                  <a:off x="5597609" y="4540515"/>
                  <a:ext cx="1251627" cy="1251627"/>
                  <a:chOff x="2401519" y="3796294"/>
                  <a:chExt cx="1251627" cy="1251627"/>
                </a:xfrm>
              </p:grpSpPr>
              <p:sp>
                <p:nvSpPr>
                  <p:cNvPr id="214" name="Rectangle 213"/>
                  <p:cNvSpPr/>
                  <p:nvPr/>
                </p:nvSpPr>
                <p:spPr bwMode="auto">
                  <a:xfrm>
                    <a:off x="2408208" y="3803325"/>
                    <a:ext cx="1238250" cy="1238250"/>
                  </a:xfrm>
                  <a:prstGeom prst="rect">
                    <a:avLst/>
                  </a:prstGeom>
                  <a:solidFill>
                    <a:schemeClr val="accent1">
                      <a:lumMod val="75000"/>
                    </a:schemeClr>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grpSp>
                <p:nvGrpSpPr>
                  <p:cNvPr id="215" name="Group 214"/>
                  <p:cNvGrpSpPr/>
                  <p:nvPr/>
                </p:nvGrpSpPr>
                <p:grpSpPr>
                  <a:xfrm rot="5400000">
                    <a:off x="2826165" y="3789948"/>
                    <a:ext cx="402336" cy="1251627"/>
                    <a:chOff x="2838275" y="3789948"/>
                    <a:chExt cx="402336" cy="1194231"/>
                  </a:xfrm>
                </p:grpSpPr>
                <p:cxnSp>
                  <p:nvCxnSpPr>
                    <p:cNvPr id="219" name="Straight Connector 218"/>
                    <p:cNvCxnSpPr/>
                    <p:nvPr/>
                  </p:nvCxnSpPr>
                  <p:spPr>
                    <a:xfrm>
                      <a:off x="2838275" y="3789948"/>
                      <a:ext cx="0" cy="1194231"/>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3240611" y="3789948"/>
                      <a:ext cx="0" cy="1194231"/>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p:nvGrpSpPr>
                <p:grpSpPr>
                  <a:xfrm>
                    <a:off x="2826165" y="3796294"/>
                    <a:ext cx="402336" cy="1251627"/>
                    <a:chOff x="2838275" y="3789948"/>
                    <a:chExt cx="402336" cy="1194231"/>
                  </a:xfrm>
                </p:grpSpPr>
                <p:cxnSp>
                  <p:nvCxnSpPr>
                    <p:cNvPr id="217" name="Straight Connector 216"/>
                    <p:cNvCxnSpPr/>
                    <p:nvPr/>
                  </p:nvCxnSpPr>
                  <p:spPr>
                    <a:xfrm>
                      <a:off x="2838275" y="3789948"/>
                      <a:ext cx="0" cy="1194231"/>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a:off x="3240611" y="3789948"/>
                      <a:ext cx="0" cy="1194231"/>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78" name="Group 177"/>
                <p:cNvGrpSpPr/>
                <p:nvPr/>
              </p:nvGrpSpPr>
              <p:grpSpPr>
                <a:xfrm>
                  <a:off x="5724052" y="4643365"/>
                  <a:ext cx="195714" cy="219632"/>
                  <a:chOff x="2304394" y="2806764"/>
                  <a:chExt cx="203894" cy="228812"/>
                </a:xfrm>
                <a:solidFill>
                  <a:srgbClr val="002060"/>
                </a:solidFill>
              </p:grpSpPr>
              <p:sp>
                <p:nvSpPr>
                  <p:cNvPr id="211"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12"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13"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grpSp>
              <p:nvGrpSpPr>
                <p:cNvPr id="179" name="Group 178"/>
                <p:cNvGrpSpPr/>
                <p:nvPr/>
              </p:nvGrpSpPr>
              <p:grpSpPr>
                <a:xfrm>
                  <a:off x="6136165" y="4643365"/>
                  <a:ext cx="195714" cy="219632"/>
                  <a:chOff x="2304394" y="2806764"/>
                  <a:chExt cx="203894" cy="228812"/>
                </a:xfrm>
                <a:solidFill>
                  <a:srgbClr val="002060"/>
                </a:solidFill>
              </p:grpSpPr>
              <p:sp>
                <p:nvSpPr>
                  <p:cNvPr id="208"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09"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10"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grpSp>
              <p:nvGrpSpPr>
                <p:cNvPr id="180" name="Group 179"/>
                <p:cNvGrpSpPr/>
                <p:nvPr/>
              </p:nvGrpSpPr>
              <p:grpSpPr>
                <a:xfrm>
                  <a:off x="6546940" y="4643365"/>
                  <a:ext cx="195714" cy="219632"/>
                  <a:chOff x="2304394" y="2806764"/>
                  <a:chExt cx="203894" cy="228812"/>
                </a:xfrm>
                <a:solidFill>
                  <a:srgbClr val="002060"/>
                </a:solidFill>
              </p:grpSpPr>
              <p:sp>
                <p:nvSpPr>
                  <p:cNvPr id="205"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06"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07"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grpSp>
              <p:nvGrpSpPr>
                <p:cNvPr id="181" name="Group 180"/>
                <p:cNvGrpSpPr/>
                <p:nvPr/>
              </p:nvGrpSpPr>
              <p:grpSpPr>
                <a:xfrm>
                  <a:off x="5724052" y="5034876"/>
                  <a:ext cx="195714" cy="219632"/>
                  <a:chOff x="2304394" y="2806764"/>
                  <a:chExt cx="203894" cy="228812"/>
                </a:xfrm>
                <a:solidFill>
                  <a:srgbClr val="002060"/>
                </a:solidFill>
              </p:grpSpPr>
              <p:sp>
                <p:nvSpPr>
                  <p:cNvPr id="20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0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0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grpSp>
              <p:nvGrpSpPr>
                <p:cNvPr id="182" name="Group 181"/>
                <p:cNvGrpSpPr/>
                <p:nvPr/>
              </p:nvGrpSpPr>
              <p:grpSpPr>
                <a:xfrm>
                  <a:off x="6136165" y="5034876"/>
                  <a:ext cx="195714" cy="219632"/>
                  <a:chOff x="2304394" y="2806764"/>
                  <a:chExt cx="203894" cy="228812"/>
                </a:xfrm>
                <a:solidFill>
                  <a:srgbClr val="002060"/>
                </a:solidFill>
              </p:grpSpPr>
              <p:sp>
                <p:nvSpPr>
                  <p:cNvPr id="199"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00"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01"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grpSp>
              <p:nvGrpSpPr>
                <p:cNvPr id="183" name="Group 182"/>
                <p:cNvGrpSpPr/>
                <p:nvPr/>
              </p:nvGrpSpPr>
              <p:grpSpPr>
                <a:xfrm>
                  <a:off x="6546940" y="5034876"/>
                  <a:ext cx="195714" cy="219632"/>
                  <a:chOff x="2304394" y="2806764"/>
                  <a:chExt cx="203894" cy="228812"/>
                </a:xfrm>
                <a:solidFill>
                  <a:srgbClr val="002060"/>
                </a:solidFill>
              </p:grpSpPr>
              <p:sp>
                <p:nvSpPr>
                  <p:cNvPr id="196"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97"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98"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grpSp>
              <p:nvGrpSpPr>
                <p:cNvPr id="184" name="Group 183"/>
                <p:cNvGrpSpPr/>
                <p:nvPr/>
              </p:nvGrpSpPr>
              <p:grpSpPr>
                <a:xfrm>
                  <a:off x="5724052" y="5473089"/>
                  <a:ext cx="195714" cy="219632"/>
                  <a:chOff x="2304394" y="2806764"/>
                  <a:chExt cx="203894" cy="228812"/>
                </a:xfrm>
                <a:solidFill>
                  <a:srgbClr val="002060"/>
                </a:solidFill>
              </p:grpSpPr>
              <p:sp>
                <p:nvSpPr>
                  <p:cNvPr id="19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9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9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grpSp>
              <p:nvGrpSpPr>
                <p:cNvPr id="185" name="Group 184"/>
                <p:cNvGrpSpPr/>
                <p:nvPr/>
              </p:nvGrpSpPr>
              <p:grpSpPr>
                <a:xfrm>
                  <a:off x="6136165" y="5473089"/>
                  <a:ext cx="195714" cy="219632"/>
                  <a:chOff x="2304394" y="2806764"/>
                  <a:chExt cx="203894" cy="228812"/>
                </a:xfrm>
                <a:solidFill>
                  <a:srgbClr val="002060"/>
                </a:solidFill>
              </p:grpSpPr>
              <p:sp>
                <p:nvSpPr>
                  <p:cNvPr id="190"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91"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92"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grpSp>
              <p:nvGrpSpPr>
                <p:cNvPr id="186" name="Group 185"/>
                <p:cNvGrpSpPr/>
                <p:nvPr/>
              </p:nvGrpSpPr>
              <p:grpSpPr>
                <a:xfrm>
                  <a:off x="6546940" y="5473089"/>
                  <a:ext cx="195714" cy="219632"/>
                  <a:chOff x="2304394" y="2806764"/>
                  <a:chExt cx="203894" cy="228812"/>
                </a:xfrm>
                <a:solidFill>
                  <a:srgbClr val="002060"/>
                </a:solidFill>
              </p:grpSpPr>
              <p:sp>
                <p:nvSpPr>
                  <p:cNvPr id="18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8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8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grpSp>
        </p:grpSp>
        <p:sp>
          <p:nvSpPr>
            <p:cNvPr id="27" name="TextBox 26"/>
            <p:cNvSpPr txBox="1"/>
            <p:nvPr/>
          </p:nvSpPr>
          <p:spPr>
            <a:xfrm>
              <a:off x="8195372" y="5602286"/>
              <a:ext cx="2546553" cy="695575"/>
            </a:xfrm>
            <a:prstGeom prst="rect">
              <a:avLst/>
            </a:prstGeom>
            <a:noFill/>
          </p:spPr>
          <p:txBody>
            <a:bodyPr wrap="square" lIns="182880" tIns="146304" rIns="182880" bIns="146304" rtlCol="0">
              <a:spAutoFit/>
            </a:bodyPr>
            <a:lstStyle/>
            <a:p>
              <a:r>
                <a:rPr lang="en-US" sz="2600" dirty="0">
                  <a:solidFill>
                    <a:schemeClr val="bg1"/>
                  </a:solidFill>
                  <a:latin typeface="+mj-lt"/>
                </a:rPr>
                <a:t>Containers. </a:t>
              </a:r>
            </a:p>
          </p:txBody>
        </p:sp>
      </p:grpSp>
      <p:sp>
        <p:nvSpPr>
          <p:cNvPr id="230" name="Freeform 101"/>
          <p:cNvSpPr>
            <a:spLocks/>
          </p:cNvSpPr>
          <p:nvPr/>
        </p:nvSpPr>
        <p:spPr bwMode="black">
          <a:xfrm rot="10800000">
            <a:off x="6102390" y="5602286"/>
            <a:ext cx="298024" cy="447030"/>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bg1"/>
          </a:solidFill>
          <a:ln w="38100">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2" name="Title 1"/>
          <p:cNvSpPr>
            <a:spLocks noGrp="1"/>
          </p:cNvSpPr>
          <p:nvPr>
            <p:ph type="title"/>
          </p:nvPr>
        </p:nvSpPr>
        <p:spPr/>
        <p:txBody>
          <a:bodyPr/>
          <a:lstStyle/>
          <a:p>
            <a:r>
              <a:rPr lang="en-US" sz="5200" dirty="0"/>
              <a:t>The tension between developers and IT</a:t>
            </a:r>
          </a:p>
        </p:txBody>
      </p:sp>
      <p:sp>
        <p:nvSpPr>
          <p:cNvPr id="30" name="Freeform 101"/>
          <p:cNvSpPr>
            <a:spLocks/>
          </p:cNvSpPr>
          <p:nvPr/>
        </p:nvSpPr>
        <p:spPr bwMode="black">
          <a:xfrm rot="10800000">
            <a:off x="6102390" y="3882066"/>
            <a:ext cx="298024" cy="447030"/>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bg1"/>
          </a:solidFill>
          <a:ln w="38100">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grpSp>
        <p:nvGrpSpPr>
          <p:cNvPr id="239" name="Group 238"/>
          <p:cNvGrpSpPr/>
          <p:nvPr/>
        </p:nvGrpSpPr>
        <p:grpSpPr>
          <a:xfrm>
            <a:off x="274638" y="3215303"/>
            <a:ext cx="5943600" cy="3481299"/>
            <a:chOff x="274638" y="3215303"/>
            <a:chExt cx="5943600" cy="3481299"/>
          </a:xfrm>
        </p:grpSpPr>
        <p:sp>
          <p:nvSpPr>
            <p:cNvPr id="32" name="Rectangle 31"/>
            <p:cNvSpPr/>
            <p:nvPr/>
          </p:nvSpPr>
          <p:spPr bwMode="auto">
            <a:xfrm>
              <a:off x="274638" y="3215303"/>
              <a:ext cx="5943600" cy="3481299"/>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182880" rIns="93260" bIns="182880" numCol="1" rtlCol="0" anchor="ctr" anchorCtr="0" compatLnSpc="1">
              <a:prstTxWarp prst="textNoShape">
                <a:avLst/>
              </a:prstTxWarp>
              <a:noAutofit/>
            </a:bodyPr>
            <a:lstStyle/>
            <a:p>
              <a:pPr marL="91440" defTabSz="932290" fontAlgn="base">
                <a:lnSpc>
                  <a:spcPct val="90000"/>
                </a:lnSpc>
                <a:spcBef>
                  <a:spcPct val="0"/>
                </a:spcBef>
                <a:spcAft>
                  <a:spcPct val="0"/>
                </a:spcAft>
              </a:pPr>
              <a:r>
                <a:rPr lang="en-US" sz="2800" spc="-50" dirty="0">
                  <a:solidFill>
                    <a:srgbClr val="0072C6"/>
                  </a:solidFill>
                  <a:latin typeface="Segoe UI Light"/>
                </a:rPr>
                <a:t>	</a:t>
              </a:r>
            </a:p>
          </p:txBody>
        </p:sp>
        <p:grpSp>
          <p:nvGrpSpPr>
            <p:cNvPr id="232" name="Group 231"/>
            <p:cNvGrpSpPr/>
            <p:nvPr/>
          </p:nvGrpSpPr>
          <p:grpSpPr>
            <a:xfrm>
              <a:off x="1171705" y="3617666"/>
              <a:ext cx="3945892" cy="1671297"/>
              <a:chOff x="865037" y="3483668"/>
              <a:chExt cx="3945892" cy="1671297"/>
            </a:xfrm>
          </p:grpSpPr>
          <p:grpSp>
            <p:nvGrpSpPr>
              <p:cNvPr id="44" name="Group 43"/>
              <p:cNvGrpSpPr/>
              <p:nvPr/>
            </p:nvGrpSpPr>
            <p:grpSpPr>
              <a:xfrm>
                <a:off x="2666914" y="4347263"/>
                <a:ext cx="719742" cy="807702"/>
                <a:chOff x="2304394" y="2806764"/>
                <a:chExt cx="203894" cy="228812"/>
              </a:xfrm>
              <a:solidFill>
                <a:srgbClr val="002060"/>
              </a:solidFill>
            </p:grpSpPr>
            <p:sp>
              <p:nvSpPr>
                <p:cNvPr id="45"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46"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47"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grpSp>
            <p:nvGrpSpPr>
              <p:cNvPr id="135" name="Group 134"/>
              <p:cNvGrpSpPr/>
              <p:nvPr/>
            </p:nvGrpSpPr>
            <p:grpSpPr>
              <a:xfrm>
                <a:off x="3523198" y="3483668"/>
                <a:ext cx="611150" cy="685839"/>
                <a:chOff x="2304394" y="2806764"/>
                <a:chExt cx="203894" cy="228812"/>
              </a:xfrm>
              <a:solidFill>
                <a:srgbClr val="002060"/>
              </a:solidFill>
            </p:grpSpPr>
            <p:sp>
              <p:nvSpPr>
                <p:cNvPr id="136"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37"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38"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grpSp>
            <p:nvGrpSpPr>
              <p:cNvPr id="139" name="Group 138"/>
              <p:cNvGrpSpPr/>
              <p:nvPr/>
            </p:nvGrpSpPr>
            <p:grpSpPr>
              <a:xfrm>
                <a:off x="865037" y="4158394"/>
                <a:ext cx="441168" cy="495083"/>
                <a:chOff x="2304394" y="2806764"/>
                <a:chExt cx="203894" cy="228812"/>
              </a:xfrm>
              <a:solidFill>
                <a:srgbClr val="002060"/>
              </a:solidFill>
            </p:grpSpPr>
            <p:sp>
              <p:nvSpPr>
                <p:cNvPr id="140"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41"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42"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grpSp>
            <p:nvGrpSpPr>
              <p:cNvPr id="143" name="Group 142"/>
              <p:cNvGrpSpPr/>
              <p:nvPr/>
            </p:nvGrpSpPr>
            <p:grpSpPr>
              <a:xfrm>
                <a:off x="1600227" y="3498470"/>
                <a:ext cx="590797" cy="662999"/>
                <a:chOff x="2304394" y="2806764"/>
                <a:chExt cx="203894" cy="228812"/>
              </a:xfrm>
              <a:solidFill>
                <a:srgbClr val="002060"/>
              </a:solidFill>
            </p:grpSpPr>
            <p:sp>
              <p:nvSpPr>
                <p:cNvPr id="144"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45"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46"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grpSp>
            <p:nvGrpSpPr>
              <p:cNvPr id="151" name="Group 150"/>
              <p:cNvGrpSpPr/>
              <p:nvPr/>
            </p:nvGrpSpPr>
            <p:grpSpPr>
              <a:xfrm>
                <a:off x="4022221" y="4501185"/>
                <a:ext cx="409703" cy="459774"/>
                <a:chOff x="2304394" y="2806764"/>
                <a:chExt cx="203894" cy="228812"/>
              </a:xfrm>
              <a:solidFill>
                <a:srgbClr val="002060"/>
              </a:solidFill>
            </p:grpSpPr>
            <p:sp>
              <p:nvSpPr>
                <p:cNvPr id="15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5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5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grpSp>
            <p:nvGrpSpPr>
              <p:cNvPr id="155" name="Group 154"/>
              <p:cNvGrpSpPr/>
              <p:nvPr/>
            </p:nvGrpSpPr>
            <p:grpSpPr>
              <a:xfrm>
                <a:off x="1967317" y="4631764"/>
                <a:ext cx="297262" cy="333591"/>
                <a:chOff x="2304394" y="2806764"/>
                <a:chExt cx="203894" cy="228812"/>
              </a:xfrm>
              <a:solidFill>
                <a:srgbClr val="002060"/>
              </a:solidFill>
            </p:grpSpPr>
            <p:sp>
              <p:nvSpPr>
                <p:cNvPr id="156"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57"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58"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grpSp>
            <p:nvGrpSpPr>
              <p:cNvPr id="159" name="Group 158"/>
              <p:cNvGrpSpPr/>
              <p:nvPr/>
            </p:nvGrpSpPr>
            <p:grpSpPr>
              <a:xfrm>
                <a:off x="2738671" y="3693425"/>
                <a:ext cx="279578" cy="313745"/>
                <a:chOff x="2304394" y="2806764"/>
                <a:chExt cx="203894" cy="228812"/>
              </a:xfrm>
              <a:solidFill>
                <a:srgbClr val="002060"/>
              </a:solidFill>
            </p:grpSpPr>
            <p:sp>
              <p:nvSpPr>
                <p:cNvPr id="160"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61"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62"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grpSp>
            <p:nvGrpSpPr>
              <p:cNvPr id="163" name="Group 162"/>
              <p:cNvGrpSpPr/>
              <p:nvPr/>
            </p:nvGrpSpPr>
            <p:grpSpPr>
              <a:xfrm>
                <a:off x="4671140" y="4121894"/>
                <a:ext cx="139789" cy="156873"/>
                <a:chOff x="2304394" y="2806764"/>
                <a:chExt cx="203894" cy="228812"/>
              </a:xfrm>
              <a:solidFill>
                <a:srgbClr val="002060"/>
              </a:solidFill>
            </p:grpSpPr>
            <p:sp>
              <p:nvSpPr>
                <p:cNvPr id="164"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65"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66"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grpSp>
        <p:sp>
          <p:nvSpPr>
            <p:cNvPr id="26" name="TextBox 25"/>
            <p:cNvSpPr txBox="1"/>
            <p:nvPr/>
          </p:nvSpPr>
          <p:spPr>
            <a:xfrm>
              <a:off x="466033" y="5474485"/>
              <a:ext cx="5718009" cy="1141851"/>
            </a:xfrm>
            <a:prstGeom prst="rect">
              <a:avLst/>
            </a:prstGeom>
            <a:noFill/>
          </p:spPr>
          <p:txBody>
            <a:bodyPr wrap="square" lIns="182880" tIns="146304" rIns="182880" bIns="146304" rtlCol="0">
              <a:spAutoFit/>
            </a:bodyPr>
            <a:lstStyle/>
            <a:p>
              <a:pPr>
                <a:lnSpc>
                  <a:spcPts val="2220"/>
                </a:lnSpc>
              </a:pPr>
              <a:r>
                <a:rPr lang="en-US" sz="1600" dirty="0">
                  <a:solidFill>
                    <a:schemeClr val="bg1"/>
                  </a:solidFill>
                </a:rPr>
                <a:t>How do you empower developers to create innovative applications at a competitive rate without disrupting IT’s ability to manage servers and maintain control? </a:t>
              </a:r>
            </a:p>
          </p:txBody>
        </p:sp>
      </p:grpSp>
      <p:grpSp>
        <p:nvGrpSpPr>
          <p:cNvPr id="238" name="Group 237"/>
          <p:cNvGrpSpPr/>
          <p:nvPr/>
        </p:nvGrpSpPr>
        <p:grpSpPr>
          <a:xfrm>
            <a:off x="274320" y="1274148"/>
            <a:ext cx="11877289" cy="1888777"/>
            <a:chOff x="274320" y="1274148"/>
            <a:chExt cx="11877289" cy="1888777"/>
          </a:xfrm>
        </p:grpSpPr>
        <p:sp>
          <p:nvSpPr>
            <p:cNvPr id="234" name="Rectangle 233"/>
            <p:cNvSpPr/>
            <p:nvPr/>
          </p:nvSpPr>
          <p:spPr bwMode="auto">
            <a:xfrm>
              <a:off x="274320" y="1274148"/>
              <a:ext cx="11877289" cy="188877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182880" rIns="93260" bIns="182880" numCol="1" rtlCol="0" anchor="ctr" anchorCtr="0" compatLnSpc="1">
              <a:prstTxWarp prst="textNoShape">
                <a:avLst/>
              </a:prstTxWarp>
              <a:noAutofit/>
            </a:bodyPr>
            <a:lstStyle/>
            <a:p>
              <a:pPr marL="91440" defTabSz="932290" fontAlgn="base">
                <a:lnSpc>
                  <a:spcPct val="90000"/>
                </a:lnSpc>
                <a:spcBef>
                  <a:spcPct val="0"/>
                </a:spcBef>
                <a:spcAft>
                  <a:spcPct val="0"/>
                </a:spcAft>
              </a:pPr>
              <a:r>
                <a:rPr lang="en-US" sz="2800" spc="-50" dirty="0">
                  <a:solidFill>
                    <a:srgbClr val="0072C6"/>
                  </a:solidFill>
                  <a:latin typeface="Segoe UI Light"/>
                </a:rPr>
                <a:t>	</a:t>
              </a:r>
            </a:p>
          </p:txBody>
        </p:sp>
        <p:sp>
          <p:nvSpPr>
            <p:cNvPr id="10" name="TextBox 9"/>
            <p:cNvSpPr txBox="1"/>
            <p:nvPr/>
          </p:nvSpPr>
          <p:spPr>
            <a:xfrm>
              <a:off x="2060530" y="1415726"/>
              <a:ext cx="3961726" cy="1680418"/>
            </a:xfrm>
            <a:prstGeom prst="rect">
              <a:avLst/>
            </a:prstGeom>
            <a:noFill/>
            <a:ln>
              <a:noFill/>
            </a:ln>
          </p:spPr>
          <p:txBody>
            <a:bodyPr wrap="square" lIns="182854" tIns="146283" rIns="182854" bIns="146283" rtlCol="0">
              <a:spAutoFit/>
            </a:bodyPr>
            <a:lstStyle/>
            <a:p>
              <a:pPr>
                <a:lnSpc>
                  <a:spcPts val="1640"/>
                </a:lnSpc>
                <a:spcAft>
                  <a:spcPts val="600"/>
                </a:spcAft>
              </a:pPr>
              <a:r>
                <a:rPr lang="en-US" sz="1200" dirty="0">
                  <a:solidFill>
                    <a:srgbClr val="696969"/>
                  </a:solidFill>
                </a:rPr>
                <a:t>Developers need to create applications at a competitive rate without worrying about IT </a:t>
              </a:r>
            </a:p>
            <a:p>
              <a:pPr>
                <a:lnSpc>
                  <a:spcPts val="1640"/>
                </a:lnSpc>
                <a:spcAft>
                  <a:spcPts val="600"/>
                </a:spcAft>
              </a:pPr>
              <a:r>
                <a:rPr lang="en-US" sz="1200" dirty="0">
                  <a:solidFill>
                    <a:srgbClr val="696969"/>
                  </a:solidFill>
                </a:rPr>
                <a:t>New applications run smoothly on developer’s machines, but malfunction in traditional IT server </a:t>
              </a:r>
            </a:p>
            <a:p>
              <a:pPr>
                <a:lnSpc>
                  <a:spcPts val="1640"/>
                </a:lnSpc>
                <a:spcAft>
                  <a:spcPts val="600"/>
                </a:spcAft>
              </a:pPr>
              <a:r>
                <a:rPr lang="en-US" sz="1200" dirty="0">
                  <a:solidFill>
                    <a:srgbClr val="696969"/>
                  </a:solidFill>
                </a:rPr>
                <a:t>Developer productivity and application innovation become suspended</a:t>
              </a:r>
            </a:p>
          </p:txBody>
        </p:sp>
        <p:sp>
          <p:nvSpPr>
            <p:cNvPr id="17" name="TextBox 16"/>
            <p:cNvSpPr txBox="1"/>
            <p:nvPr/>
          </p:nvSpPr>
          <p:spPr>
            <a:xfrm>
              <a:off x="6773901" y="1406534"/>
              <a:ext cx="4056121" cy="1680418"/>
            </a:xfrm>
            <a:prstGeom prst="rect">
              <a:avLst/>
            </a:prstGeom>
            <a:noFill/>
            <a:ln>
              <a:noFill/>
            </a:ln>
          </p:spPr>
          <p:txBody>
            <a:bodyPr wrap="square" lIns="182854" tIns="146283" rIns="182854" bIns="146283" rtlCol="0">
              <a:spAutoFit/>
            </a:bodyPr>
            <a:lstStyle/>
            <a:p>
              <a:pPr>
                <a:lnSpc>
                  <a:spcPts val="1640"/>
                </a:lnSpc>
                <a:spcAft>
                  <a:spcPts val="600"/>
                </a:spcAft>
              </a:pPr>
              <a:r>
                <a:rPr lang="en-US" sz="1200" dirty="0">
                  <a:solidFill>
                    <a:srgbClr val="696969"/>
                  </a:solidFill>
                </a:rPr>
                <a:t>IT needs to manage servers and maintain compliance with little disruption</a:t>
              </a:r>
            </a:p>
            <a:p>
              <a:pPr>
                <a:lnSpc>
                  <a:spcPts val="1640"/>
                </a:lnSpc>
                <a:spcAft>
                  <a:spcPts val="600"/>
                </a:spcAft>
              </a:pPr>
              <a:r>
                <a:rPr lang="en-US" sz="1200" dirty="0">
                  <a:solidFill>
                    <a:srgbClr val="696969"/>
                  </a:solidFill>
                </a:rPr>
                <a:t>IT unsure of how to integrate unfamiliar applications, require help from developers</a:t>
              </a:r>
            </a:p>
            <a:p>
              <a:pPr>
                <a:lnSpc>
                  <a:spcPts val="1640"/>
                </a:lnSpc>
                <a:spcAft>
                  <a:spcPts val="600"/>
                </a:spcAft>
              </a:pPr>
              <a:r>
                <a:rPr lang="en-US" sz="1200" dirty="0">
                  <a:solidFill>
                    <a:srgbClr val="696969"/>
                  </a:solidFill>
                </a:rPr>
                <a:t>IT is unable to focus on server protection and application compliance</a:t>
              </a:r>
            </a:p>
          </p:txBody>
        </p:sp>
        <p:grpSp>
          <p:nvGrpSpPr>
            <p:cNvPr id="226" name="Group 225"/>
            <p:cNvGrpSpPr/>
            <p:nvPr/>
          </p:nvGrpSpPr>
          <p:grpSpPr>
            <a:xfrm>
              <a:off x="830301" y="1672155"/>
              <a:ext cx="719217" cy="719216"/>
              <a:chOff x="830301" y="1853676"/>
              <a:chExt cx="719217" cy="719216"/>
            </a:xfrm>
          </p:grpSpPr>
          <p:sp>
            <p:nvSpPr>
              <p:cNvPr id="11" name="Oval 10"/>
              <p:cNvSpPr/>
              <p:nvPr/>
            </p:nvSpPr>
            <p:spPr bwMode="auto">
              <a:xfrm>
                <a:off x="830301" y="1853676"/>
                <a:ext cx="719217" cy="719216"/>
              </a:xfrm>
              <a:prstGeom prst="ellipse">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200" kern="0" dirty="0" err="1">
                  <a:solidFill>
                    <a:schemeClr val="accent1"/>
                  </a:solidFill>
                  <a:latin typeface="Segoe UI"/>
                  <a:ea typeface="Segoe UI" pitchFamily="34" charset="0"/>
                  <a:cs typeface="Segoe UI" pitchFamily="34" charset="0"/>
                </a:endParaRPr>
              </a:p>
            </p:txBody>
          </p:sp>
          <p:sp>
            <p:nvSpPr>
              <p:cNvPr id="12" name="Freeform 11"/>
              <p:cNvSpPr>
                <a:spLocks noChangeAspect="1" noEditPoints="1"/>
              </p:cNvSpPr>
              <p:nvPr/>
            </p:nvSpPr>
            <p:spPr bwMode="auto">
              <a:xfrm>
                <a:off x="963355" y="2025759"/>
                <a:ext cx="453109" cy="375050"/>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defTabSz="932563">
                  <a:defRPr/>
                </a:pPr>
                <a:endParaRPr lang="en-US" sz="2200" kern="0">
                  <a:solidFill>
                    <a:schemeClr val="accent1"/>
                  </a:solidFill>
                  <a:latin typeface="Segoe UI"/>
                </a:endParaRPr>
              </a:p>
            </p:txBody>
          </p:sp>
        </p:grpSp>
        <p:sp>
          <p:nvSpPr>
            <p:cNvPr id="13" name="TextBox 12"/>
            <p:cNvSpPr txBox="1"/>
            <p:nvPr/>
          </p:nvSpPr>
          <p:spPr>
            <a:xfrm>
              <a:off x="319290" y="2353029"/>
              <a:ext cx="1717982" cy="572422"/>
            </a:xfrm>
            <a:prstGeom prst="rect">
              <a:avLst/>
            </a:prstGeom>
            <a:noFill/>
            <a:ln>
              <a:noFill/>
            </a:ln>
          </p:spPr>
          <p:txBody>
            <a:bodyPr wrap="none" lIns="182854" tIns="146283" rIns="182854" bIns="146283" rtlCol="0">
              <a:spAutoFit/>
            </a:bodyPr>
            <a:lstStyle/>
            <a:p>
              <a:pPr>
                <a:lnSpc>
                  <a:spcPct val="90000"/>
                </a:lnSpc>
                <a:spcAft>
                  <a:spcPts val="600"/>
                </a:spcAft>
              </a:pPr>
              <a:r>
                <a:rPr lang="en-US" sz="2000" b="1" dirty="0">
                  <a:solidFill>
                    <a:schemeClr val="accent5"/>
                  </a:solidFill>
                </a:rPr>
                <a:t>Developers</a:t>
              </a:r>
            </a:p>
          </p:txBody>
        </p:sp>
        <p:grpSp>
          <p:nvGrpSpPr>
            <p:cNvPr id="18" name="Group 17"/>
            <p:cNvGrpSpPr/>
            <p:nvPr/>
          </p:nvGrpSpPr>
          <p:grpSpPr>
            <a:xfrm>
              <a:off x="11047212" y="1703003"/>
              <a:ext cx="719218" cy="719216"/>
              <a:chOff x="730166" y="4395000"/>
              <a:chExt cx="1343570" cy="1343570"/>
            </a:xfrm>
          </p:grpSpPr>
          <p:sp>
            <p:nvSpPr>
              <p:cNvPr id="20" name="Oval 19"/>
              <p:cNvSpPr/>
              <p:nvPr/>
            </p:nvSpPr>
            <p:spPr bwMode="auto">
              <a:xfrm>
                <a:off x="730166" y="4395000"/>
                <a:ext cx="1343570" cy="1343570"/>
              </a:xfrm>
              <a:prstGeom prst="ellipse">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dirty="0" err="1">
                  <a:solidFill>
                    <a:schemeClr val="accent1"/>
                  </a:solidFill>
                  <a:ea typeface="Segoe UI" pitchFamily="34" charset="0"/>
                  <a:cs typeface="Segoe UI" pitchFamily="34" charset="0"/>
                </a:endParaRPr>
              </a:p>
            </p:txBody>
          </p:sp>
          <p:sp>
            <p:nvSpPr>
              <p:cNvPr id="21" name="Freeform 5"/>
              <p:cNvSpPr>
                <a:spLocks noEditPoints="1"/>
              </p:cNvSpPr>
              <p:nvPr/>
            </p:nvSpPr>
            <p:spPr bwMode="auto">
              <a:xfrm>
                <a:off x="1064166" y="4702159"/>
                <a:ext cx="675570" cy="729250"/>
              </a:xfrm>
              <a:custGeom>
                <a:avLst/>
                <a:gdLst>
                  <a:gd name="T0" fmla="*/ 384 w 1600"/>
                  <a:gd name="T1" fmla="*/ 0 h 1728"/>
                  <a:gd name="T2" fmla="*/ 384 w 1600"/>
                  <a:gd name="T3" fmla="*/ 384 h 1728"/>
                  <a:gd name="T4" fmla="*/ 1600 w 1600"/>
                  <a:gd name="T5" fmla="*/ 896 h 1728"/>
                  <a:gd name="T6" fmla="*/ 1562 w 1600"/>
                  <a:gd name="T7" fmla="*/ 832 h 1728"/>
                  <a:gd name="T8" fmla="*/ 1408 w 1600"/>
                  <a:gd name="T9" fmla="*/ 768 h 1728"/>
                  <a:gd name="T10" fmla="*/ 1408 w 1600"/>
                  <a:gd name="T11" fmla="*/ 398 h 1728"/>
                  <a:gd name="T12" fmla="*/ 1362 w 1600"/>
                  <a:gd name="T13" fmla="*/ 274 h 1728"/>
                  <a:gd name="T14" fmla="*/ 1405 w 1600"/>
                  <a:gd name="T15" fmla="*/ 98 h 1728"/>
                  <a:gd name="T16" fmla="*/ 1313 w 1600"/>
                  <a:gd name="T17" fmla="*/ 65 h 1728"/>
                  <a:gd name="T18" fmla="*/ 1121 w 1600"/>
                  <a:gd name="T19" fmla="*/ 652 h 1728"/>
                  <a:gd name="T20" fmla="*/ 1138 w 1600"/>
                  <a:gd name="T21" fmla="*/ 682 h 1728"/>
                  <a:gd name="T22" fmla="*/ 1246 w 1600"/>
                  <a:gd name="T23" fmla="*/ 686 h 1728"/>
                  <a:gd name="T24" fmla="*/ 1344 w 1600"/>
                  <a:gd name="T25" fmla="*/ 528 h 1728"/>
                  <a:gd name="T26" fmla="*/ 1248 w 1600"/>
                  <a:gd name="T27" fmla="*/ 768 h 1728"/>
                  <a:gd name="T28" fmla="*/ 1218 w 1600"/>
                  <a:gd name="T29" fmla="*/ 804 h 1728"/>
                  <a:gd name="T30" fmla="*/ 742 w 1600"/>
                  <a:gd name="T31" fmla="*/ 832 h 1728"/>
                  <a:gd name="T32" fmla="*/ 704 w 1600"/>
                  <a:gd name="T33" fmla="*/ 922 h 1728"/>
                  <a:gd name="T34" fmla="*/ 1344 w 1600"/>
                  <a:gd name="T35" fmla="*/ 960 h 1728"/>
                  <a:gd name="T36" fmla="*/ 1190 w 1600"/>
                  <a:gd name="T37" fmla="*/ 1600 h 1728"/>
                  <a:gd name="T38" fmla="*/ 1152 w 1600"/>
                  <a:gd name="T39" fmla="*/ 1690 h 1728"/>
                  <a:gd name="T40" fmla="*/ 1344 w 1600"/>
                  <a:gd name="T41" fmla="*/ 1728 h 1728"/>
                  <a:gd name="T42" fmla="*/ 1600 w 1600"/>
                  <a:gd name="T43" fmla="*/ 1690 h 1728"/>
                  <a:gd name="T44" fmla="*/ 576 w 1600"/>
                  <a:gd name="T45" fmla="*/ 1280 h 1728"/>
                  <a:gd name="T46" fmla="*/ 128 w 1600"/>
                  <a:gd name="T47" fmla="*/ 576 h 1728"/>
                  <a:gd name="T48" fmla="*/ 0 w 1600"/>
                  <a:gd name="T49" fmla="*/ 576 h 1728"/>
                  <a:gd name="T50" fmla="*/ 64 w 1600"/>
                  <a:gd name="T51" fmla="*/ 1408 h 1728"/>
                  <a:gd name="T52" fmla="*/ 256 w 1600"/>
                  <a:gd name="T53" fmla="*/ 1600 h 1728"/>
                  <a:gd name="T54" fmla="*/ 128 w 1600"/>
                  <a:gd name="T55" fmla="*/ 1664 h 1728"/>
                  <a:gd name="T56" fmla="*/ 256 w 1600"/>
                  <a:gd name="T57" fmla="*/ 1664 h 1728"/>
                  <a:gd name="T58" fmla="*/ 448 w 1600"/>
                  <a:gd name="T59" fmla="*/ 1728 h 1728"/>
                  <a:gd name="T60" fmla="*/ 448 w 1600"/>
                  <a:gd name="T61" fmla="*/ 1600 h 1728"/>
                  <a:gd name="T62" fmla="*/ 384 w 1600"/>
                  <a:gd name="T63" fmla="*/ 1408 h 1728"/>
                  <a:gd name="T64" fmla="*/ 640 w 1600"/>
                  <a:gd name="T65" fmla="*/ 1344 h 1728"/>
                  <a:gd name="T66" fmla="*/ 960 w 1600"/>
                  <a:gd name="T67" fmla="*/ 1600 h 1728"/>
                  <a:gd name="T68" fmla="*/ 896 w 1600"/>
                  <a:gd name="T69" fmla="*/ 1216 h 1728"/>
                  <a:gd name="T70" fmla="*/ 896 w 1600"/>
                  <a:gd name="T71" fmla="*/ 1152 h 1728"/>
                  <a:gd name="T72" fmla="*/ 512 w 1600"/>
                  <a:gd name="T73" fmla="*/ 1024 h 1728"/>
                  <a:gd name="T74" fmla="*/ 595 w 1600"/>
                  <a:gd name="T75" fmla="*/ 753 h 1728"/>
                  <a:gd name="T76" fmla="*/ 864 w 1600"/>
                  <a:gd name="T77" fmla="*/ 768 h 1728"/>
                  <a:gd name="T78" fmla="*/ 864 w 1600"/>
                  <a:gd name="T79" fmla="*/ 576 h 1728"/>
                  <a:gd name="T80" fmla="*/ 509 w 1600"/>
                  <a:gd name="T81" fmla="*/ 477 h 1728"/>
                  <a:gd name="T82" fmla="*/ 320 w 1600"/>
                  <a:gd name="T83" fmla="*/ 448 h 1728"/>
                  <a:gd name="T84" fmla="*/ 192 w 1600"/>
                  <a:gd name="T85" fmla="*/ 1088 h 1728"/>
                  <a:gd name="T86" fmla="*/ 384 w 1600"/>
                  <a:gd name="T87" fmla="*/ 1216 h 1728"/>
                  <a:gd name="T88" fmla="*/ 704 w 1600"/>
                  <a:gd name="T89" fmla="*/ 1216 h 1728"/>
                  <a:gd name="T90" fmla="*/ 768 w 1600"/>
                  <a:gd name="T91" fmla="*/ 1728 h 1728"/>
                  <a:gd name="T92" fmla="*/ 1024 w 1600"/>
                  <a:gd name="T93" fmla="*/ 166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00" h="1728">
                    <a:moveTo>
                      <a:pt x="192" y="192"/>
                    </a:moveTo>
                    <a:cubicBezTo>
                      <a:pt x="192" y="86"/>
                      <a:pt x="278" y="0"/>
                      <a:pt x="384" y="0"/>
                    </a:cubicBezTo>
                    <a:cubicBezTo>
                      <a:pt x="490" y="0"/>
                      <a:pt x="576" y="86"/>
                      <a:pt x="576" y="192"/>
                    </a:cubicBezTo>
                    <a:cubicBezTo>
                      <a:pt x="576" y="298"/>
                      <a:pt x="490" y="384"/>
                      <a:pt x="384" y="384"/>
                    </a:cubicBezTo>
                    <a:cubicBezTo>
                      <a:pt x="278" y="384"/>
                      <a:pt x="192" y="298"/>
                      <a:pt x="192" y="192"/>
                    </a:cubicBezTo>
                    <a:close/>
                    <a:moveTo>
                      <a:pt x="1600" y="896"/>
                    </a:moveTo>
                    <a:cubicBezTo>
                      <a:pt x="1600" y="870"/>
                      <a:pt x="1600" y="870"/>
                      <a:pt x="1600" y="870"/>
                    </a:cubicBezTo>
                    <a:cubicBezTo>
                      <a:pt x="1600" y="849"/>
                      <a:pt x="1583" y="832"/>
                      <a:pt x="1562" y="832"/>
                    </a:cubicBezTo>
                    <a:cubicBezTo>
                      <a:pt x="1408" y="832"/>
                      <a:pt x="1408" y="832"/>
                      <a:pt x="1408" y="832"/>
                    </a:cubicBezTo>
                    <a:cubicBezTo>
                      <a:pt x="1408" y="768"/>
                      <a:pt x="1408" y="768"/>
                      <a:pt x="1408" y="768"/>
                    </a:cubicBezTo>
                    <a:cubicBezTo>
                      <a:pt x="1408" y="493"/>
                      <a:pt x="1408" y="493"/>
                      <a:pt x="1408" y="493"/>
                    </a:cubicBezTo>
                    <a:cubicBezTo>
                      <a:pt x="1408" y="398"/>
                      <a:pt x="1408" y="398"/>
                      <a:pt x="1408" y="398"/>
                    </a:cubicBezTo>
                    <a:cubicBezTo>
                      <a:pt x="1408" y="376"/>
                      <a:pt x="1403" y="355"/>
                      <a:pt x="1393" y="335"/>
                    </a:cubicBezTo>
                    <a:cubicBezTo>
                      <a:pt x="1362" y="274"/>
                      <a:pt x="1362" y="274"/>
                      <a:pt x="1362" y="274"/>
                    </a:cubicBezTo>
                    <a:cubicBezTo>
                      <a:pt x="1407" y="116"/>
                      <a:pt x="1407" y="116"/>
                      <a:pt x="1407" y="116"/>
                    </a:cubicBezTo>
                    <a:cubicBezTo>
                      <a:pt x="1409" y="110"/>
                      <a:pt x="1408" y="103"/>
                      <a:pt x="1405" y="98"/>
                    </a:cubicBezTo>
                    <a:cubicBezTo>
                      <a:pt x="1402" y="92"/>
                      <a:pt x="1396" y="88"/>
                      <a:pt x="1390" y="86"/>
                    </a:cubicBezTo>
                    <a:cubicBezTo>
                      <a:pt x="1313" y="65"/>
                      <a:pt x="1313" y="65"/>
                      <a:pt x="1313" y="65"/>
                    </a:cubicBezTo>
                    <a:cubicBezTo>
                      <a:pt x="1300" y="61"/>
                      <a:pt x="1286" y="69"/>
                      <a:pt x="1282" y="82"/>
                    </a:cubicBezTo>
                    <a:cubicBezTo>
                      <a:pt x="1121" y="652"/>
                      <a:pt x="1121" y="652"/>
                      <a:pt x="1121" y="652"/>
                    </a:cubicBezTo>
                    <a:cubicBezTo>
                      <a:pt x="1119" y="658"/>
                      <a:pt x="1120" y="665"/>
                      <a:pt x="1123" y="670"/>
                    </a:cubicBezTo>
                    <a:cubicBezTo>
                      <a:pt x="1126" y="676"/>
                      <a:pt x="1132" y="680"/>
                      <a:pt x="1138" y="682"/>
                    </a:cubicBezTo>
                    <a:cubicBezTo>
                      <a:pt x="1215" y="703"/>
                      <a:pt x="1215" y="703"/>
                      <a:pt x="1215" y="703"/>
                    </a:cubicBezTo>
                    <a:cubicBezTo>
                      <a:pt x="1228" y="707"/>
                      <a:pt x="1242" y="699"/>
                      <a:pt x="1246" y="686"/>
                    </a:cubicBezTo>
                    <a:cubicBezTo>
                      <a:pt x="1280" y="563"/>
                      <a:pt x="1280" y="563"/>
                      <a:pt x="1280" y="563"/>
                    </a:cubicBezTo>
                    <a:cubicBezTo>
                      <a:pt x="1344" y="528"/>
                      <a:pt x="1344" y="528"/>
                      <a:pt x="1344" y="528"/>
                    </a:cubicBezTo>
                    <a:cubicBezTo>
                      <a:pt x="1344" y="768"/>
                      <a:pt x="1344" y="768"/>
                      <a:pt x="1344" y="768"/>
                    </a:cubicBezTo>
                    <a:cubicBezTo>
                      <a:pt x="1248" y="768"/>
                      <a:pt x="1248" y="768"/>
                      <a:pt x="1248" y="768"/>
                    </a:cubicBezTo>
                    <a:cubicBezTo>
                      <a:pt x="1246" y="768"/>
                      <a:pt x="1244" y="768"/>
                      <a:pt x="1241" y="769"/>
                    </a:cubicBezTo>
                    <a:cubicBezTo>
                      <a:pt x="1225" y="773"/>
                      <a:pt x="1215" y="788"/>
                      <a:pt x="1218" y="804"/>
                    </a:cubicBezTo>
                    <a:cubicBezTo>
                      <a:pt x="1220" y="820"/>
                      <a:pt x="1233" y="832"/>
                      <a:pt x="1249" y="832"/>
                    </a:cubicBezTo>
                    <a:cubicBezTo>
                      <a:pt x="742" y="832"/>
                      <a:pt x="742" y="832"/>
                      <a:pt x="742" y="832"/>
                    </a:cubicBezTo>
                    <a:cubicBezTo>
                      <a:pt x="721" y="832"/>
                      <a:pt x="704" y="849"/>
                      <a:pt x="704" y="870"/>
                    </a:cubicBezTo>
                    <a:cubicBezTo>
                      <a:pt x="704" y="922"/>
                      <a:pt x="704" y="922"/>
                      <a:pt x="704" y="922"/>
                    </a:cubicBezTo>
                    <a:cubicBezTo>
                      <a:pt x="704" y="943"/>
                      <a:pt x="721" y="960"/>
                      <a:pt x="742" y="960"/>
                    </a:cubicBezTo>
                    <a:cubicBezTo>
                      <a:pt x="1344" y="960"/>
                      <a:pt x="1344" y="960"/>
                      <a:pt x="1344" y="960"/>
                    </a:cubicBezTo>
                    <a:cubicBezTo>
                      <a:pt x="1344" y="1600"/>
                      <a:pt x="1344" y="1600"/>
                      <a:pt x="1344" y="1600"/>
                    </a:cubicBezTo>
                    <a:cubicBezTo>
                      <a:pt x="1190" y="1600"/>
                      <a:pt x="1190" y="1600"/>
                      <a:pt x="1190" y="1600"/>
                    </a:cubicBezTo>
                    <a:cubicBezTo>
                      <a:pt x="1169" y="1600"/>
                      <a:pt x="1152" y="1617"/>
                      <a:pt x="1152" y="1638"/>
                    </a:cubicBezTo>
                    <a:cubicBezTo>
                      <a:pt x="1152" y="1690"/>
                      <a:pt x="1152" y="1690"/>
                      <a:pt x="1152" y="1690"/>
                    </a:cubicBezTo>
                    <a:cubicBezTo>
                      <a:pt x="1152" y="1711"/>
                      <a:pt x="1169" y="1728"/>
                      <a:pt x="1190" y="1728"/>
                    </a:cubicBezTo>
                    <a:cubicBezTo>
                      <a:pt x="1344" y="1728"/>
                      <a:pt x="1344" y="1728"/>
                      <a:pt x="1344" y="1728"/>
                    </a:cubicBezTo>
                    <a:cubicBezTo>
                      <a:pt x="1562" y="1728"/>
                      <a:pt x="1562" y="1728"/>
                      <a:pt x="1562" y="1728"/>
                    </a:cubicBezTo>
                    <a:cubicBezTo>
                      <a:pt x="1583" y="1728"/>
                      <a:pt x="1600" y="1711"/>
                      <a:pt x="1600" y="1690"/>
                    </a:cubicBezTo>
                    <a:cubicBezTo>
                      <a:pt x="1600" y="896"/>
                      <a:pt x="1600" y="896"/>
                      <a:pt x="1600" y="896"/>
                    </a:cubicBezTo>
                    <a:close/>
                    <a:moveTo>
                      <a:pt x="576" y="1280"/>
                    </a:moveTo>
                    <a:cubicBezTo>
                      <a:pt x="128" y="1280"/>
                      <a:pt x="128" y="1280"/>
                      <a:pt x="128" y="1280"/>
                    </a:cubicBezTo>
                    <a:cubicBezTo>
                      <a:pt x="128" y="576"/>
                      <a:pt x="128" y="576"/>
                      <a:pt x="128" y="576"/>
                    </a:cubicBezTo>
                    <a:cubicBezTo>
                      <a:pt x="128" y="541"/>
                      <a:pt x="99" y="512"/>
                      <a:pt x="64" y="512"/>
                    </a:cubicBezTo>
                    <a:cubicBezTo>
                      <a:pt x="29" y="512"/>
                      <a:pt x="0" y="541"/>
                      <a:pt x="0" y="576"/>
                    </a:cubicBezTo>
                    <a:cubicBezTo>
                      <a:pt x="0" y="1344"/>
                      <a:pt x="0" y="1344"/>
                      <a:pt x="0" y="1344"/>
                    </a:cubicBezTo>
                    <a:cubicBezTo>
                      <a:pt x="0" y="1379"/>
                      <a:pt x="29" y="1408"/>
                      <a:pt x="64" y="1408"/>
                    </a:cubicBezTo>
                    <a:cubicBezTo>
                      <a:pt x="256" y="1408"/>
                      <a:pt x="256" y="1408"/>
                      <a:pt x="256" y="1408"/>
                    </a:cubicBezTo>
                    <a:cubicBezTo>
                      <a:pt x="256" y="1600"/>
                      <a:pt x="256" y="1600"/>
                      <a:pt x="256" y="1600"/>
                    </a:cubicBezTo>
                    <a:cubicBezTo>
                      <a:pt x="192" y="1600"/>
                      <a:pt x="192" y="1600"/>
                      <a:pt x="192" y="1600"/>
                    </a:cubicBezTo>
                    <a:cubicBezTo>
                      <a:pt x="157" y="1600"/>
                      <a:pt x="128" y="1629"/>
                      <a:pt x="128" y="1664"/>
                    </a:cubicBezTo>
                    <a:cubicBezTo>
                      <a:pt x="128" y="1699"/>
                      <a:pt x="157" y="1728"/>
                      <a:pt x="192" y="1728"/>
                    </a:cubicBezTo>
                    <a:cubicBezTo>
                      <a:pt x="227" y="1728"/>
                      <a:pt x="256" y="1699"/>
                      <a:pt x="256" y="1664"/>
                    </a:cubicBezTo>
                    <a:cubicBezTo>
                      <a:pt x="384" y="1664"/>
                      <a:pt x="384" y="1664"/>
                      <a:pt x="384" y="1664"/>
                    </a:cubicBezTo>
                    <a:cubicBezTo>
                      <a:pt x="384" y="1699"/>
                      <a:pt x="413" y="1728"/>
                      <a:pt x="448" y="1728"/>
                    </a:cubicBezTo>
                    <a:cubicBezTo>
                      <a:pt x="483" y="1728"/>
                      <a:pt x="512" y="1699"/>
                      <a:pt x="512" y="1664"/>
                    </a:cubicBezTo>
                    <a:cubicBezTo>
                      <a:pt x="512" y="1629"/>
                      <a:pt x="483" y="1600"/>
                      <a:pt x="448" y="1600"/>
                    </a:cubicBezTo>
                    <a:cubicBezTo>
                      <a:pt x="384" y="1600"/>
                      <a:pt x="384" y="1600"/>
                      <a:pt x="384" y="1600"/>
                    </a:cubicBezTo>
                    <a:cubicBezTo>
                      <a:pt x="384" y="1408"/>
                      <a:pt x="384" y="1408"/>
                      <a:pt x="384" y="1408"/>
                    </a:cubicBezTo>
                    <a:cubicBezTo>
                      <a:pt x="576" y="1408"/>
                      <a:pt x="576" y="1408"/>
                      <a:pt x="576" y="1408"/>
                    </a:cubicBezTo>
                    <a:cubicBezTo>
                      <a:pt x="611" y="1408"/>
                      <a:pt x="640" y="1379"/>
                      <a:pt x="640" y="1344"/>
                    </a:cubicBezTo>
                    <a:cubicBezTo>
                      <a:pt x="640" y="1309"/>
                      <a:pt x="611" y="1280"/>
                      <a:pt x="576" y="1280"/>
                    </a:cubicBezTo>
                    <a:close/>
                    <a:moveTo>
                      <a:pt x="960" y="1600"/>
                    </a:moveTo>
                    <a:cubicBezTo>
                      <a:pt x="896" y="1600"/>
                      <a:pt x="896" y="1600"/>
                      <a:pt x="896" y="1600"/>
                    </a:cubicBezTo>
                    <a:cubicBezTo>
                      <a:pt x="896" y="1216"/>
                      <a:pt x="896" y="1216"/>
                      <a:pt x="896" y="1216"/>
                    </a:cubicBezTo>
                    <a:cubicBezTo>
                      <a:pt x="896" y="1184"/>
                      <a:pt x="896" y="1184"/>
                      <a:pt x="896" y="1184"/>
                    </a:cubicBezTo>
                    <a:cubicBezTo>
                      <a:pt x="896" y="1152"/>
                      <a:pt x="896" y="1152"/>
                      <a:pt x="896" y="1152"/>
                    </a:cubicBezTo>
                    <a:cubicBezTo>
                      <a:pt x="896" y="1081"/>
                      <a:pt x="839" y="1024"/>
                      <a:pt x="768" y="1024"/>
                    </a:cubicBezTo>
                    <a:cubicBezTo>
                      <a:pt x="512" y="1024"/>
                      <a:pt x="512" y="1024"/>
                      <a:pt x="512" y="1024"/>
                    </a:cubicBezTo>
                    <a:cubicBezTo>
                      <a:pt x="512" y="701"/>
                      <a:pt x="512" y="701"/>
                      <a:pt x="512" y="701"/>
                    </a:cubicBezTo>
                    <a:cubicBezTo>
                      <a:pt x="595" y="753"/>
                      <a:pt x="595" y="753"/>
                      <a:pt x="595" y="753"/>
                    </a:cubicBezTo>
                    <a:cubicBezTo>
                      <a:pt x="611" y="763"/>
                      <a:pt x="628" y="768"/>
                      <a:pt x="646" y="768"/>
                    </a:cubicBezTo>
                    <a:cubicBezTo>
                      <a:pt x="864" y="768"/>
                      <a:pt x="864" y="768"/>
                      <a:pt x="864" y="768"/>
                    </a:cubicBezTo>
                    <a:cubicBezTo>
                      <a:pt x="917" y="768"/>
                      <a:pt x="960" y="725"/>
                      <a:pt x="960" y="672"/>
                    </a:cubicBezTo>
                    <a:cubicBezTo>
                      <a:pt x="960" y="619"/>
                      <a:pt x="917" y="576"/>
                      <a:pt x="864" y="576"/>
                    </a:cubicBezTo>
                    <a:cubicBezTo>
                      <a:pt x="674" y="576"/>
                      <a:pt x="674" y="576"/>
                      <a:pt x="674" y="576"/>
                    </a:cubicBezTo>
                    <a:cubicBezTo>
                      <a:pt x="509" y="477"/>
                      <a:pt x="509" y="477"/>
                      <a:pt x="509" y="477"/>
                    </a:cubicBezTo>
                    <a:cubicBezTo>
                      <a:pt x="477" y="458"/>
                      <a:pt x="441" y="448"/>
                      <a:pt x="405" y="448"/>
                    </a:cubicBezTo>
                    <a:cubicBezTo>
                      <a:pt x="320" y="448"/>
                      <a:pt x="320" y="448"/>
                      <a:pt x="320" y="448"/>
                    </a:cubicBezTo>
                    <a:cubicBezTo>
                      <a:pt x="249" y="448"/>
                      <a:pt x="192" y="505"/>
                      <a:pt x="192" y="576"/>
                    </a:cubicBezTo>
                    <a:cubicBezTo>
                      <a:pt x="192" y="1088"/>
                      <a:pt x="192" y="1088"/>
                      <a:pt x="192" y="1088"/>
                    </a:cubicBezTo>
                    <a:cubicBezTo>
                      <a:pt x="192" y="1159"/>
                      <a:pt x="249" y="1216"/>
                      <a:pt x="320" y="1216"/>
                    </a:cubicBezTo>
                    <a:cubicBezTo>
                      <a:pt x="384" y="1216"/>
                      <a:pt x="384" y="1216"/>
                      <a:pt x="384" y="1216"/>
                    </a:cubicBezTo>
                    <a:cubicBezTo>
                      <a:pt x="512" y="1216"/>
                      <a:pt x="512" y="1216"/>
                      <a:pt x="512" y="1216"/>
                    </a:cubicBezTo>
                    <a:cubicBezTo>
                      <a:pt x="704" y="1216"/>
                      <a:pt x="704" y="1216"/>
                      <a:pt x="704" y="1216"/>
                    </a:cubicBezTo>
                    <a:cubicBezTo>
                      <a:pt x="704" y="1664"/>
                      <a:pt x="704" y="1664"/>
                      <a:pt x="704" y="1664"/>
                    </a:cubicBezTo>
                    <a:cubicBezTo>
                      <a:pt x="704" y="1699"/>
                      <a:pt x="733" y="1728"/>
                      <a:pt x="768" y="1728"/>
                    </a:cubicBezTo>
                    <a:cubicBezTo>
                      <a:pt x="960" y="1728"/>
                      <a:pt x="960" y="1728"/>
                      <a:pt x="960" y="1728"/>
                    </a:cubicBezTo>
                    <a:cubicBezTo>
                      <a:pt x="995" y="1728"/>
                      <a:pt x="1024" y="1699"/>
                      <a:pt x="1024" y="1664"/>
                    </a:cubicBezTo>
                    <a:cubicBezTo>
                      <a:pt x="1024" y="1629"/>
                      <a:pt x="995" y="1600"/>
                      <a:pt x="960" y="1600"/>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endParaRPr lang="en-US" sz="2000">
                  <a:solidFill>
                    <a:schemeClr val="accent1"/>
                  </a:solidFill>
                </a:endParaRPr>
              </a:p>
            </p:txBody>
          </p:sp>
        </p:grpSp>
        <p:sp>
          <p:nvSpPr>
            <p:cNvPr id="19" name="TextBox 18"/>
            <p:cNvSpPr txBox="1"/>
            <p:nvPr/>
          </p:nvSpPr>
          <p:spPr>
            <a:xfrm>
              <a:off x="11106346" y="2408916"/>
              <a:ext cx="601715" cy="572422"/>
            </a:xfrm>
            <a:prstGeom prst="rect">
              <a:avLst/>
            </a:prstGeom>
            <a:noFill/>
            <a:ln>
              <a:noFill/>
            </a:ln>
          </p:spPr>
          <p:txBody>
            <a:bodyPr wrap="none" lIns="182854" tIns="146283" rIns="182854" bIns="146283" rtlCol="0">
              <a:spAutoFit/>
            </a:bodyPr>
            <a:lstStyle/>
            <a:p>
              <a:pPr>
                <a:lnSpc>
                  <a:spcPct val="90000"/>
                </a:lnSpc>
                <a:spcAft>
                  <a:spcPts val="600"/>
                </a:spcAft>
              </a:pPr>
              <a:r>
                <a:rPr lang="en-US" sz="2000" b="1" dirty="0">
                  <a:solidFill>
                    <a:schemeClr val="accent1"/>
                  </a:solidFill>
                </a:rPr>
                <a:t>IT</a:t>
              </a:r>
            </a:p>
          </p:txBody>
        </p:sp>
        <p:sp>
          <p:nvSpPr>
            <p:cNvPr id="236" name="Freeform 58"/>
            <p:cNvSpPr>
              <a:spLocks noEditPoints="1"/>
            </p:cNvSpPr>
            <p:nvPr/>
          </p:nvSpPr>
          <p:spPr bwMode="black">
            <a:xfrm rot="10800000">
              <a:off x="5989074" y="1965368"/>
              <a:ext cx="524654" cy="562334"/>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bg1">
                <a:lumMod val="75000"/>
                <a:alpha val="64000"/>
              </a:schemeClr>
            </a:solidFill>
            <a:ln>
              <a:noFill/>
            </a:ln>
          </p:spPr>
          <p:txBody>
            <a:bodyPr vert="horz" wrap="square" lIns="82305" tIns="41153" rIns="82305" bIns="41153" numCol="1" anchor="t" anchorCtr="0" compatLnSpc="1">
              <a:prstTxWarp prst="textNoShape">
                <a:avLst/>
              </a:prstTxWarp>
            </a:bodyPr>
            <a:lstStyle/>
            <a:p>
              <a:endParaRPr lang="en-US" sz="1600"/>
            </a:p>
          </p:txBody>
        </p:sp>
      </p:grpSp>
      <p:sp>
        <p:nvSpPr>
          <p:cNvPr id="242" name="Rectangle 241"/>
          <p:cNvSpPr/>
          <p:nvPr/>
        </p:nvSpPr>
        <p:spPr bwMode="auto">
          <a:xfrm>
            <a:off x="14147" y="0"/>
            <a:ext cx="260172"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41971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8"/>
                                        </p:tgtEl>
                                        <p:attrNameLst>
                                          <p:attrName>style.visibility</p:attrName>
                                        </p:attrNameLst>
                                      </p:cBhvr>
                                      <p:to>
                                        <p:strVal val="visible"/>
                                      </p:to>
                                    </p:set>
                                    <p:animEffect transition="in" filter="fade">
                                      <p:cBhvr>
                                        <p:cTn id="7" dur="500"/>
                                        <p:tgtEl>
                                          <p:spTgt spid="238"/>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239"/>
                                        </p:tgtEl>
                                        <p:attrNameLst>
                                          <p:attrName>style.visibility</p:attrName>
                                        </p:attrNameLst>
                                      </p:cBhvr>
                                      <p:to>
                                        <p:strVal val="visible"/>
                                      </p:to>
                                    </p:set>
                                    <p:anim calcmode="lin" valueType="num">
                                      <p:cBhvr additive="base">
                                        <p:cTn id="12" dur="500"/>
                                        <p:tgtEl>
                                          <p:spTgt spid="239"/>
                                        </p:tgtEl>
                                        <p:attrNameLst>
                                          <p:attrName>ppt_x</p:attrName>
                                        </p:attrNameLst>
                                      </p:cBhvr>
                                      <p:tavLst>
                                        <p:tav tm="0">
                                          <p:val>
                                            <p:strVal val="#ppt_x-#ppt_w*1.125000"/>
                                          </p:val>
                                        </p:tav>
                                        <p:tav tm="100000">
                                          <p:val>
                                            <p:strVal val="#ppt_x"/>
                                          </p:val>
                                        </p:tav>
                                      </p:tavLst>
                                    </p:anim>
                                    <p:animEffect transition="in" filter="wipe(right)">
                                      <p:cBhvr>
                                        <p:cTn id="13" dur="500"/>
                                        <p:tgtEl>
                                          <p:spTgt spid="23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30"/>
                                        </p:tgtEl>
                                        <p:attrNameLst>
                                          <p:attrName>style.visibility</p:attrName>
                                        </p:attrNameLst>
                                      </p:cBhvr>
                                      <p:to>
                                        <p:strVal val="visible"/>
                                      </p:to>
                                    </p:set>
                                    <p:animEffect transition="in" filter="wipe(left)">
                                      <p:cBhvr>
                                        <p:cTn id="21" dur="500"/>
                                        <p:tgtEl>
                                          <p:spTgt spid="230"/>
                                        </p:tgtEl>
                                      </p:cBhvr>
                                    </p:animEffect>
                                  </p:childTnLst>
                                </p:cTn>
                              </p:par>
                              <p:par>
                                <p:cTn id="22" presetID="12" presetClass="entr" presetSubtype="8" fill="hold" nodeType="withEffect">
                                  <p:stCondLst>
                                    <p:cond delay="0"/>
                                  </p:stCondLst>
                                  <p:childTnLst>
                                    <p:set>
                                      <p:cBhvr>
                                        <p:cTn id="23" dur="1" fill="hold">
                                          <p:stCondLst>
                                            <p:cond delay="0"/>
                                          </p:stCondLst>
                                        </p:cTn>
                                        <p:tgtEl>
                                          <p:spTgt spid="241"/>
                                        </p:tgtEl>
                                        <p:attrNameLst>
                                          <p:attrName>style.visibility</p:attrName>
                                        </p:attrNameLst>
                                      </p:cBhvr>
                                      <p:to>
                                        <p:strVal val="visible"/>
                                      </p:to>
                                    </p:set>
                                    <p:anim calcmode="lin" valueType="num">
                                      <p:cBhvr additive="base">
                                        <p:cTn id="24" dur="500"/>
                                        <p:tgtEl>
                                          <p:spTgt spid="241"/>
                                        </p:tgtEl>
                                        <p:attrNameLst>
                                          <p:attrName>ppt_x</p:attrName>
                                        </p:attrNameLst>
                                      </p:cBhvr>
                                      <p:tavLst>
                                        <p:tav tm="0">
                                          <p:val>
                                            <p:strVal val="#ppt_x-#ppt_w*1.125000"/>
                                          </p:val>
                                        </p:tav>
                                        <p:tav tm="100000">
                                          <p:val>
                                            <p:strVal val="#ppt_x"/>
                                          </p:val>
                                        </p:tav>
                                      </p:tavLst>
                                    </p:anim>
                                    <p:animEffect transition="in" filter="wipe(right)">
                                      <p:cBhvr>
                                        <p:cTn id="25" dur="500"/>
                                        <p:tgtEl>
                                          <p:spTgt spid="2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0" animBg="1"/>
      <p:bldP spid="3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2030" y="1518008"/>
            <a:ext cx="11889564" cy="3414210"/>
          </a:xfrm>
        </p:spPr>
        <p:txBody>
          <a:bodyPr/>
          <a:lstStyle/>
          <a:p>
            <a:pPr algn="ctr"/>
            <a:r>
              <a:rPr lang="tr-TR" b="1" dirty="0"/>
              <a:t>Demo :  </a:t>
            </a:r>
            <a:br>
              <a:rPr lang="tr-TR" b="1" dirty="0"/>
            </a:br>
            <a:r>
              <a:rPr lang="tr-TR" b="1" dirty="0"/>
              <a:t>Deploy an ASP.Net 5 app to a container running on Microsoft Azure </a:t>
            </a:r>
            <a:br>
              <a:rPr lang="tr-TR" b="1" dirty="0"/>
            </a:br>
            <a:r>
              <a:rPr lang="tr-TR" b="1" u="sng" dirty="0"/>
              <a:t>using Visual Studio only</a:t>
            </a:r>
          </a:p>
        </p:txBody>
      </p:sp>
    </p:spTree>
    <p:extLst>
      <p:ext uri="{BB962C8B-B14F-4D97-AF65-F5344CB8AC3E}">
        <p14:creationId xmlns:p14="http://schemas.microsoft.com/office/powerpoint/2010/main" val="130632187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dirty="0"/>
              <a:t>What’s next for </a:t>
            </a:r>
            <a:br>
              <a:rPr lang="en-US" dirty="0"/>
            </a:br>
            <a:r>
              <a:rPr lang="en-US" dirty="0"/>
              <a:t>containers on Azure</a:t>
            </a:r>
          </a:p>
        </p:txBody>
      </p:sp>
    </p:spTree>
    <p:extLst>
      <p:ext uri="{BB962C8B-B14F-4D97-AF65-F5344CB8AC3E}">
        <p14:creationId xmlns:p14="http://schemas.microsoft.com/office/powerpoint/2010/main" val="129530864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Azure Container Service (in Preview)</a:t>
            </a:r>
            <a:br>
              <a:rPr lang="en-US" dirty="0"/>
            </a:br>
            <a:r>
              <a:rPr lang="en-US" sz="2800" dirty="0">
                <a:gradFill>
                  <a:gsLst>
                    <a:gs pos="76250">
                      <a:schemeClr val="tx2"/>
                    </a:gs>
                    <a:gs pos="40000">
                      <a:schemeClr val="tx2"/>
                    </a:gs>
                  </a:gsLst>
                  <a:lin ang="5400000" scaled="0"/>
                </a:gradFill>
              </a:rPr>
              <a:t>Orchestration Management</a:t>
            </a:r>
          </a:p>
        </p:txBody>
      </p:sp>
      <p:grpSp>
        <p:nvGrpSpPr>
          <p:cNvPr id="8" name="Group 7"/>
          <p:cNvGrpSpPr/>
          <p:nvPr/>
        </p:nvGrpSpPr>
        <p:grpSpPr>
          <a:xfrm>
            <a:off x="8189912" y="3411888"/>
            <a:ext cx="3784372" cy="2368166"/>
            <a:chOff x="7435171" y="3397374"/>
            <a:chExt cx="3784372" cy="2368166"/>
          </a:xfrm>
        </p:grpSpPr>
        <p:sp>
          <p:nvSpPr>
            <p:cNvPr id="75" name="Freeform 5"/>
            <p:cNvSpPr>
              <a:spLocks/>
            </p:cNvSpPr>
            <p:nvPr/>
          </p:nvSpPr>
          <p:spPr bwMode="auto">
            <a:xfrm>
              <a:off x="7435171" y="3671262"/>
              <a:ext cx="3784372" cy="2094278"/>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tx2">
                <a:lumMod val="20000"/>
                <a:lumOff val="80000"/>
                <a:alpha val="5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79" name="Group 78"/>
            <p:cNvGrpSpPr/>
            <p:nvPr/>
          </p:nvGrpSpPr>
          <p:grpSpPr>
            <a:xfrm>
              <a:off x="8185631" y="3397374"/>
              <a:ext cx="2283453" cy="1158875"/>
              <a:chOff x="8080375" y="2857500"/>
              <a:chExt cx="2984129" cy="1514475"/>
            </a:xfrm>
            <a:solidFill>
              <a:schemeClr val="bg1"/>
            </a:solidFill>
          </p:grpSpPr>
          <p:grpSp>
            <p:nvGrpSpPr>
              <p:cNvPr id="80" name="Group 8"/>
              <p:cNvGrpSpPr>
                <a:grpSpLocks noChangeAspect="1"/>
              </p:cNvGrpSpPr>
              <p:nvPr/>
            </p:nvGrpSpPr>
            <p:grpSpPr bwMode="auto">
              <a:xfrm>
                <a:off x="8080375" y="2857500"/>
                <a:ext cx="828675" cy="1514475"/>
                <a:chOff x="5090" y="1800"/>
                <a:chExt cx="522" cy="954"/>
              </a:xfrm>
              <a:grpFill/>
            </p:grpSpPr>
            <p:sp>
              <p:nvSpPr>
                <p:cNvPr id="93" name="Freeform 9"/>
                <p:cNvSpPr>
                  <a:spLocks noEditPoints="1"/>
                </p:cNvSpPr>
                <p:nvPr/>
              </p:nvSpPr>
              <p:spPr bwMode="auto">
                <a:xfrm>
                  <a:off x="5090" y="1800"/>
                  <a:ext cx="522" cy="954"/>
                </a:xfrm>
                <a:custGeom>
                  <a:avLst/>
                  <a:gdLst>
                    <a:gd name="T0" fmla="*/ 0 w 522"/>
                    <a:gd name="T1" fmla="*/ 954 h 954"/>
                    <a:gd name="T2" fmla="*/ 522 w 522"/>
                    <a:gd name="T3" fmla="*/ 954 h 954"/>
                    <a:gd name="T4" fmla="*/ 522 w 522"/>
                    <a:gd name="T5" fmla="*/ 0 h 954"/>
                    <a:gd name="T6" fmla="*/ 0 w 522"/>
                    <a:gd name="T7" fmla="*/ 0 h 954"/>
                    <a:gd name="T8" fmla="*/ 0 w 522"/>
                    <a:gd name="T9" fmla="*/ 954 h 954"/>
                    <a:gd name="T10" fmla="*/ 49 w 522"/>
                    <a:gd name="T11" fmla="*/ 49 h 954"/>
                    <a:gd name="T12" fmla="*/ 472 w 522"/>
                    <a:gd name="T13" fmla="*/ 49 h 954"/>
                    <a:gd name="T14" fmla="*/ 472 w 522"/>
                    <a:gd name="T15" fmla="*/ 905 h 954"/>
                    <a:gd name="T16" fmla="*/ 49 w 522"/>
                    <a:gd name="T17" fmla="*/ 905 h 954"/>
                    <a:gd name="T18" fmla="*/ 49 w 522"/>
                    <a:gd name="T19" fmla="*/ 49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2" h="954">
                      <a:moveTo>
                        <a:pt x="0" y="954"/>
                      </a:moveTo>
                      <a:lnTo>
                        <a:pt x="522" y="954"/>
                      </a:lnTo>
                      <a:lnTo>
                        <a:pt x="522" y="0"/>
                      </a:lnTo>
                      <a:lnTo>
                        <a:pt x="0" y="0"/>
                      </a:lnTo>
                      <a:lnTo>
                        <a:pt x="0" y="954"/>
                      </a:lnTo>
                      <a:close/>
                      <a:moveTo>
                        <a:pt x="49" y="49"/>
                      </a:moveTo>
                      <a:lnTo>
                        <a:pt x="472" y="49"/>
                      </a:lnTo>
                      <a:lnTo>
                        <a:pt x="472" y="905"/>
                      </a:lnTo>
                      <a:lnTo>
                        <a:pt x="49" y="905"/>
                      </a:lnTo>
                      <a:lnTo>
                        <a:pt x="49" y="4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4" name="Rectangle 10"/>
                <p:cNvSpPr>
                  <a:spLocks noChangeArrowheads="1"/>
                </p:cNvSpPr>
                <p:nvPr/>
              </p:nvSpPr>
              <p:spPr bwMode="auto">
                <a:xfrm>
                  <a:off x="5326" y="2607"/>
                  <a:ext cx="50"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5" name="Rectangle 11"/>
                <p:cNvSpPr>
                  <a:spLocks noChangeArrowheads="1"/>
                </p:cNvSpPr>
                <p:nvPr/>
              </p:nvSpPr>
              <p:spPr bwMode="auto">
                <a:xfrm>
                  <a:off x="5170" y="2228"/>
                  <a:ext cx="361"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6" name="Rectangle 12"/>
                <p:cNvSpPr>
                  <a:spLocks noChangeArrowheads="1"/>
                </p:cNvSpPr>
                <p:nvPr/>
              </p:nvSpPr>
              <p:spPr bwMode="auto">
                <a:xfrm>
                  <a:off x="5170" y="2112"/>
                  <a:ext cx="361"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7" name="Rectangle 13"/>
                <p:cNvSpPr>
                  <a:spLocks noChangeArrowheads="1"/>
                </p:cNvSpPr>
                <p:nvPr/>
              </p:nvSpPr>
              <p:spPr bwMode="auto">
                <a:xfrm>
                  <a:off x="5170" y="1990"/>
                  <a:ext cx="361"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81" name="Group 8"/>
              <p:cNvGrpSpPr>
                <a:grpSpLocks noChangeAspect="1"/>
              </p:cNvGrpSpPr>
              <p:nvPr/>
            </p:nvGrpSpPr>
            <p:grpSpPr bwMode="auto">
              <a:xfrm>
                <a:off x="9158102" y="2857500"/>
                <a:ext cx="828675" cy="1514475"/>
                <a:chOff x="5090" y="1800"/>
                <a:chExt cx="522" cy="954"/>
              </a:xfrm>
              <a:grpFill/>
            </p:grpSpPr>
            <p:sp>
              <p:nvSpPr>
                <p:cNvPr id="88" name="Freeform 9"/>
                <p:cNvSpPr>
                  <a:spLocks noEditPoints="1"/>
                </p:cNvSpPr>
                <p:nvPr/>
              </p:nvSpPr>
              <p:spPr bwMode="auto">
                <a:xfrm>
                  <a:off x="5090" y="1800"/>
                  <a:ext cx="522" cy="954"/>
                </a:xfrm>
                <a:custGeom>
                  <a:avLst/>
                  <a:gdLst>
                    <a:gd name="T0" fmla="*/ 0 w 522"/>
                    <a:gd name="T1" fmla="*/ 954 h 954"/>
                    <a:gd name="T2" fmla="*/ 522 w 522"/>
                    <a:gd name="T3" fmla="*/ 954 h 954"/>
                    <a:gd name="T4" fmla="*/ 522 w 522"/>
                    <a:gd name="T5" fmla="*/ 0 h 954"/>
                    <a:gd name="T6" fmla="*/ 0 w 522"/>
                    <a:gd name="T7" fmla="*/ 0 h 954"/>
                    <a:gd name="T8" fmla="*/ 0 w 522"/>
                    <a:gd name="T9" fmla="*/ 954 h 954"/>
                    <a:gd name="T10" fmla="*/ 49 w 522"/>
                    <a:gd name="T11" fmla="*/ 49 h 954"/>
                    <a:gd name="T12" fmla="*/ 472 w 522"/>
                    <a:gd name="T13" fmla="*/ 49 h 954"/>
                    <a:gd name="T14" fmla="*/ 472 w 522"/>
                    <a:gd name="T15" fmla="*/ 905 h 954"/>
                    <a:gd name="T16" fmla="*/ 49 w 522"/>
                    <a:gd name="T17" fmla="*/ 905 h 954"/>
                    <a:gd name="T18" fmla="*/ 49 w 522"/>
                    <a:gd name="T19" fmla="*/ 49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2" h="954">
                      <a:moveTo>
                        <a:pt x="0" y="954"/>
                      </a:moveTo>
                      <a:lnTo>
                        <a:pt x="522" y="954"/>
                      </a:lnTo>
                      <a:lnTo>
                        <a:pt x="522" y="0"/>
                      </a:lnTo>
                      <a:lnTo>
                        <a:pt x="0" y="0"/>
                      </a:lnTo>
                      <a:lnTo>
                        <a:pt x="0" y="954"/>
                      </a:lnTo>
                      <a:close/>
                      <a:moveTo>
                        <a:pt x="49" y="49"/>
                      </a:moveTo>
                      <a:lnTo>
                        <a:pt x="472" y="49"/>
                      </a:lnTo>
                      <a:lnTo>
                        <a:pt x="472" y="905"/>
                      </a:lnTo>
                      <a:lnTo>
                        <a:pt x="49" y="905"/>
                      </a:lnTo>
                      <a:lnTo>
                        <a:pt x="49" y="4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9" name="Rectangle 10"/>
                <p:cNvSpPr>
                  <a:spLocks noChangeArrowheads="1"/>
                </p:cNvSpPr>
                <p:nvPr/>
              </p:nvSpPr>
              <p:spPr bwMode="auto">
                <a:xfrm>
                  <a:off x="5326" y="2607"/>
                  <a:ext cx="50"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0" name="Rectangle 11"/>
                <p:cNvSpPr>
                  <a:spLocks noChangeArrowheads="1"/>
                </p:cNvSpPr>
                <p:nvPr/>
              </p:nvSpPr>
              <p:spPr bwMode="auto">
                <a:xfrm>
                  <a:off x="5170" y="2228"/>
                  <a:ext cx="361"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1" name="Rectangle 12"/>
                <p:cNvSpPr>
                  <a:spLocks noChangeArrowheads="1"/>
                </p:cNvSpPr>
                <p:nvPr/>
              </p:nvSpPr>
              <p:spPr bwMode="auto">
                <a:xfrm>
                  <a:off x="5170" y="2112"/>
                  <a:ext cx="361"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2" name="Rectangle 13"/>
                <p:cNvSpPr>
                  <a:spLocks noChangeArrowheads="1"/>
                </p:cNvSpPr>
                <p:nvPr/>
              </p:nvSpPr>
              <p:spPr bwMode="auto">
                <a:xfrm>
                  <a:off x="5170" y="1990"/>
                  <a:ext cx="361"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82" name="Group 8"/>
              <p:cNvGrpSpPr>
                <a:grpSpLocks noChangeAspect="1"/>
              </p:cNvGrpSpPr>
              <p:nvPr/>
            </p:nvGrpSpPr>
            <p:grpSpPr bwMode="auto">
              <a:xfrm>
                <a:off x="10235829" y="2857500"/>
                <a:ext cx="828675" cy="1514475"/>
                <a:chOff x="5090" y="1800"/>
                <a:chExt cx="522" cy="954"/>
              </a:xfrm>
              <a:grpFill/>
            </p:grpSpPr>
            <p:sp>
              <p:nvSpPr>
                <p:cNvPr id="83" name="Freeform 9"/>
                <p:cNvSpPr>
                  <a:spLocks noEditPoints="1"/>
                </p:cNvSpPr>
                <p:nvPr/>
              </p:nvSpPr>
              <p:spPr bwMode="auto">
                <a:xfrm>
                  <a:off x="5090" y="1800"/>
                  <a:ext cx="522" cy="954"/>
                </a:xfrm>
                <a:custGeom>
                  <a:avLst/>
                  <a:gdLst>
                    <a:gd name="T0" fmla="*/ 0 w 522"/>
                    <a:gd name="T1" fmla="*/ 954 h 954"/>
                    <a:gd name="T2" fmla="*/ 522 w 522"/>
                    <a:gd name="T3" fmla="*/ 954 h 954"/>
                    <a:gd name="T4" fmla="*/ 522 w 522"/>
                    <a:gd name="T5" fmla="*/ 0 h 954"/>
                    <a:gd name="T6" fmla="*/ 0 w 522"/>
                    <a:gd name="T7" fmla="*/ 0 h 954"/>
                    <a:gd name="T8" fmla="*/ 0 w 522"/>
                    <a:gd name="T9" fmla="*/ 954 h 954"/>
                    <a:gd name="T10" fmla="*/ 49 w 522"/>
                    <a:gd name="T11" fmla="*/ 49 h 954"/>
                    <a:gd name="T12" fmla="*/ 472 w 522"/>
                    <a:gd name="T13" fmla="*/ 49 h 954"/>
                    <a:gd name="T14" fmla="*/ 472 w 522"/>
                    <a:gd name="T15" fmla="*/ 905 h 954"/>
                    <a:gd name="T16" fmla="*/ 49 w 522"/>
                    <a:gd name="T17" fmla="*/ 905 h 954"/>
                    <a:gd name="T18" fmla="*/ 49 w 522"/>
                    <a:gd name="T19" fmla="*/ 49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2" h="954">
                      <a:moveTo>
                        <a:pt x="0" y="954"/>
                      </a:moveTo>
                      <a:lnTo>
                        <a:pt x="522" y="954"/>
                      </a:lnTo>
                      <a:lnTo>
                        <a:pt x="522" y="0"/>
                      </a:lnTo>
                      <a:lnTo>
                        <a:pt x="0" y="0"/>
                      </a:lnTo>
                      <a:lnTo>
                        <a:pt x="0" y="954"/>
                      </a:lnTo>
                      <a:close/>
                      <a:moveTo>
                        <a:pt x="49" y="49"/>
                      </a:moveTo>
                      <a:lnTo>
                        <a:pt x="472" y="49"/>
                      </a:lnTo>
                      <a:lnTo>
                        <a:pt x="472" y="905"/>
                      </a:lnTo>
                      <a:lnTo>
                        <a:pt x="49" y="905"/>
                      </a:lnTo>
                      <a:lnTo>
                        <a:pt x="49" y="4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4" name="Rectangle 10"/>
                <p:cNvSpPr>
                  <a:spLocks noChangeArrowheads="1"/>
                </p:cNvSpPr>
                <p:nvPr/>
              </p:nvSpPr>
              <p:spPr bwMode="auto">
                <a:xfrm>
                  <a:off x="5326" y="2607"/>
                  <a:ext cx="50"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5" name="Rectangle 11"/>
                <p:cNvSpPr>
                  <a:spLocks noChangeArrowheads="1"/>
                </p:cNvSpPr>
                <p:nvPr/>
              </p:nvSpPr>
              <p:spPr bwMode="auto">
                <a:xfrm>
                  <a:off x="5170" y="2228"/>
                  <a:ext cx="361"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6" name="Rectangle 12"/>
                <p:cNvSpPr>
                  <a:spLocks noChangeArrowheads="1"/>
                </p:cNvSpPr>
                <p:nvPr/>
              </p:nvSpPr>
              <p:spPr bwMode="auto">
                <a:xfrm>
                  <a:off x="5170" y="2112"/>
                  <a:ext cx="361"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7" name="Rectangle 13"/>
                <p:cNvSpPr>
                  <a:spLocks noChangeArrowheads="1"/>
                </p:cNvSpPr>
                <p:nvPr/>
              </p:nvSpPr>
              <p:spPr bwMode="auto">
                <a:xfrm>
                  <a:off x="5170" y="1990"/>
                  <a:ext cx="361"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6" name="TextBox 5"/>
            <p:cNvSpPr txBox="1"/>
            <p:nvPr/>
          </p:nvSpPr>
          <p:spPr>
            <a:xfrm>
              <a:off x="8296168" y="5046563"/>
              <a:ext cx="2062378" cy="6278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sz="2400">
                  <a:gradFill>
                    <a:gsLst>
                      <a:gs pos="81250">
                        <a:schemeClr val="tx1"/>
                      </a:gs>
                      <a:gs pos="57000">
                        <a:schemeClr val="tx1"/>
                      </a:gs>
                    </a:gsLst>
                    <a:lin ang="5400000" scaled="0"/>
                  </a:gradFill>
                </a:defRPr>
              </a:lvl1p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81250">
                        <a:schemeClr val="tx1"/>
                      </a:gs>
                      <a:gs pos="57000">
                        <a:schemeClr val="tx1"/>
                      </a:gs>
                    </a:gsLst>
                    <a:lin ang="5400000" scaled="0"/>
                  </a:gradFill>
                  <a:effectLst/>
                  <a:uLnTx/>
                  <a:uFillTx/>
                </a:rPr>
                <a:t>Cloud</a:t>
              </a:r>
            </a:p>
          </p:txBody>
        </p:sp>
      </p:grpSp>
      <p:grpSp>
        <p:nvGrpSpPr>
          <p:cNvPr id="120" name="Group 119"/>
          <p:cNvGrpSpPr/>
          <p:nvPr/>
        </p:nvGrpSpPr>
        <p:grpSpPr>
          <a:xfrm>
            <a:off x="452950" y="3415097"/>
            <a:ext cx="3784372" cy="2368166"/>
            <a:chOff x="7435171" y="3397374"/>
            <a:chExt cx="3784372" cy="2368166"/>
          </a:xfrm>
        </p:grpSpPr>
        <p:sp>
          <p:nvSpPr>
            <p:cNvPr id="121" name="Freeform 5"/>
            <p:cNvSpPr>
              <a:spLocks/>
            </p:cNvSpPr>
            <p:nvPr/>
          </p:nvSpPr>
          <p:spPr bwMode="auto">
            <a:xfrm>
              <a:off x="7435171" y="3671262"/>
              <a:ext cx="3784372" cy="2094278"/>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tx2">
                <a:lumMod val="20000"/>
                <a:lumOff val="80000"/>
                <a:alpha val="5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122" name="Group 121"/>
            <p:cNvGrpSpPr/>
            <p:nvPr/>
          </p:nvGrpSpPr>
          <p:grpSpPr>
            <a:xfrm>
              <a:off x="8185631" y="3397374"/>
              <a:ext cx="2283453" cy="1158875"/>
              <a:chOff x="8080375" y="2857500"/>
              <a:chExt cx="2984129" cy="1514475"/>
            </a:xfrm>
            <a:solidFill>
              <a:schemeClr val="bg1"/>
            </a:solidFill>
          </p:grpSpPr>
          <p:grpSp>
            <p:nvGrpSpPr>
              <p:cNvPr id="124" name="Group 8"/>
              <p:cNvGrpSpPr>
                <a:grpSpLocks noChangeAspect="1"/>
              </p:cNvGrpSpPr>
              <p:nvPr/>
            </p:nvGrpSpPr>
            <p:grpSpPr bwMode="auto">
              <a:xfrm>
                <a:off x="8080375" y="2857500"/>
                <a:ext cx="828675" cy="1514475"/>
                <a:chOff x="5090" y="1800"/>
                <a:chExt cx="522" cy="954"/>
              </a:xfrm>
              <a:grpFill/>
            </p:grpSpPr>
            <p:sp>
              <p:nvSpPr>
                <p:cNvPr id="137" name="Freeform 9"/>
                <p:cNvSpPr>
                  <a:spLocks noEditPoints="1"/>
                </p:cNvSpPr>
                <p:nvPr/>
              </p:nvSpPr>
              <p:spPr bwMode="auto">
                <a:xfrm>
                  <a:off x="5090" y="1800"/>
                  <a:ext cx="522" cy="954"/>
                </a:xfrm>
                <a:custGeom>
                  <a:avLst/>
                  <a:gdLst>
                    <a:gd name="T0" fmla="*/ 0 w 522"/>
                    <a:gd name="T1" fmla="*/ 954 h 954"/>
                    <a:gd name="T2" fmla="*/ 522 w 522"/>
                    <a:gd name="T3" fmla="*/ 954 h 954"/>
                    <a:gd name="T4" fmla="*/ 522 w 522"/>
                    <a:gd name="T5" fmla="*/ 0 h 954"/>
                    <a:gd name="T6" fmla="*/ 0 w 522"/>
                    <a:gd name="T7" fmla="*/ 0 h 954"/>
                    <a:gd name="T8" fmla="*/ 0 w 522"/>
                    <a:gd name="T9" fmla="*/ 954 h 954"/>
                    <a:gd name="T10" fmla="*/ 49 w 522"/>
                    <a:gd name="T11" fmla="*/ 49 h 954"/>
                    <a:gd name="T12" fmla="*/ 472 w 522"/>
                    <a:gd name="T13" fmla="*/ 49 h 954"/>
                    <a:gd name="T14" fmla="*/ 472 w 522"/>
                    <a:gd name="T15" fmla="*/ 905 h 954"/>
                    <a:gd name="T16" fmla="*/ 49 w 522"/>
                    <a:gd name="T17" fmla="*/ 905 h 954"/>
                    <a:gd name="T18" fmla="*/ 49 w 522"/>
                    <a:gd name="T19" fmla="*/ 49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2" h="954">
                      <a:moveTo>
                        <a:pt x="0" y="954"/>
                      </a:moveTo>
                      <a:lnTo>
                        <a:pt x="522" y="954"/>
                      </a:lnTo>
                      <a:lnTo>
                        <a:pt x="522" y="0"/>
                      </a:lnTo>
                      <a:lnTo>
                        <a:pt x="0" y="0"/>
                      </a:lnTo>
                      <a:lnTo>
                        <a:pt x="0" y="954"/>
                      </a:lnTo>
                      <a:close/>
                      <a:moveTo>
                        <a:pt x="49" y="49"/>
                      </a:moveTo>
                      <a:lnTo>
                        <a:pt x="472" y="49"/>
                      </a:lnTo>
                      <a:lnTo>
                        <a:pt x="472" y="905"/>
                      </a:lnTo>
                      <a:lnTo>
                        <a:pt x="49" y="905"/>
                      </a:lnTo>
                      <a:lnTo>
                        <a:pt x="49" y="4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8" name="Rectangle 10"/>
                <p:cNvSpPr>
                  <a:spLocks noChangeArrowheads="1"/>
                </p:cNvSpPr>
                <p:nvPr/>
              </p:nvSpPr>
              <p:spPr bwMode="auto">
                <a:xfrm>
                  <a:off x="5326" y="2607"/>
                  <a:ext cx="50"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9" name="Rectangle 11"/>
                <p:cNvSpPr>
                  <a:spLocks noChangeArrowheads="1"/>
                </p:cNvSpPr>
                <p:nvPr/>
              </p:nvSpPr>
              <p:spPr bwMode="auto">
                <a:xfrm>
                  <a:off x="5170" y="2228"/>
                  <a:ext cx="361"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0" name="Rectangle 12"/>
                <p:cNvSpPr>
                  <a:spLocks noChangeArrowheads="1"/>
                </p:cNvSpPr>
                <p:nvPr/>
              </p:nvSpPr>
              <p:spPr bwMode="auto">
                <a:xfrm>
                  <a:off x="5170" y="2112"/>
                  <a:ext cx="361"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1" name="Rectangle 13"/>
                <p:cNvSpPr>
                  <a:spLocks noChangeArrowheads="1"/>
                </p:cNvSpPr>
                <p:nvPr/>
              </p:nvSpPr>
              <p:spPr bwMode="auto">
                <a:xfrm>
                  <a:off x="5170" y="1990"/>
                  <a:ext cx="361"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25" name="Group 8"/>
              <p:cNvGrpSpPr>
                <a:grpSpLocks noChangeAspect="1"/>
              </p:cNvGrpSpPr>
              <p:nvPr/>
            </p:nvGrpSpPr>
            <p:grpSpPr bwMode="auto">
              <a:xfrm>
                <a:off x="9158102" y="2857500"/>
                <a:ext cx="828675" cy="1514475"/>
                <a:chOff x="5090" y="1800"/>
                <a:chExt cx="522" cy="954"/>
              </a:xfrm>
              <a:grpFill/>
            </p:grpSpPr>
            <p:sp>
              <p:nvSpPr>
                <p:cNvPr id="132" name="Freeform 9"/>
                <p:cNvSpPr>
                  <a:spLocks noEditPoints="1"/>
                </p:cNvSpPr>
                <p:nvPr/>
              </p:nvSpPr>
              <p:spPr bwMode="auto">
                <a:xfrm>
                  <a:off x="5090" y="1800"/>
                  <a:ext cx="522" cy="954"/>
                </a:xfrm>
                <a:custGeom>
                  <a:avLst/>
                  <a:gdLst>
                    <a:gd name="T0" fmla="*/ 0 w 522"/>
                    <a:gd name="T1" fmla="*/ 954 h 954"/>
                    <a:gd name="T2" fmla="*/ 522 w 522"/>
                    <a:gd name="T3" fmla="*/ 954 h 954"/>
                    <a:gd name="T4" fmla="*/ 522 w 522"/>
                    <a:gd name="T5" fmla="*/ 0 h 954"/>
                    <a:gd name="T6" fmla="*/ 0 w 522"/>
                    <a:gd name="T7" fmla="*/ 0 h 954"/>
                    <a:gd name="T8" fmla="*/ 0 w 522"/>
                    <a:gd name="T9" fmla="*/ 954 h 954"/>
                    <a:gd name="T10" fmla="*/ 49 w 522"/>
                    <a:gd name="T11" fmla="*/ 49 h 954"/>
                    <a:gd name="T12" fmla="*/ 472 w 522"/>
                    <a:gd name="T13" fmla="*/ 49 h 954"/>
                    <a:gd name="T14" fmla="*/ 472 w 522"/>
                    <a:gd name="T15" fmla="*/ 905 h 954"/>
                    <a:gd name="T16" fmla="*/ 49 w 522"/>
                    <a:gd name="T17" fmla="*/ 905 h 954"/>
                    <a:gd name="T18" fmla="*/ 49 w 522"/>
                    <a:gd name="T19" fmla="*/ 49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2" h="954">
                      <a:moveTo>
                        <a:pt x="0" y="954"/>
                      </a:moveTo>
                      <a:lnTo>
                        <a:pt x="522" y="954"/>
                      </a:lnTo>
                      <a:lnTo>
                        <a:pt x="522" y="0"/>
                      </a:lnTo>
                      <a:lnTo>
                        <a:pt x="0" y="0"/>
                      </a:lnTo>
                      <a:lnTo>
                        <a:pt x="0" y="954"/>
                      </a:lnTo>
                      <a:close/>
                      <a:moveTo>
                        <a:pt x="49" y="49"/>
                      </a:moveTo>
                      <a:lnTo>
                        <a:pt x="472" y="49"/>
                      </a:lnTo>
                      <a:lnTo>
                        <a:pt x="472" y="905"/>
                      </a:lnTo>
                      <a:lnTo>
                        <a:pt x="49" y="905"/>
                      </a:lnTo>
                      <a:lnTo>
                        <a:pt x="49" y="4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3" name="Rectangle 10"/>
                <p:cNvSpPr>
                  <a:spLocks noChangeArrowheads="1"/>
                </p:cNvSpPr>
                <p:nvPr/>
              </p:nvSpPr>
              <p:spPr bwMode="auto">
                <a:xfrm>
                  <a:off x="5326" y="2607"/>
                  <a:ext cx="50"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4" name="Rectangle 11"/>
                <p:cNvSpPr>
                  <a:spLocks noChangeArrowheads="1"/>
                </p:cNvSpPr>
                <p:nvPr/>
              </p:nvSpPr>
              <p:spPr bwMode="auto">
                <a:xfrm>
                  <a:off x="5170" y="2228"/>
                  <a:ext cx="361"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5" name="Rectangle 12"/>
                <p:cNvSpPr>
                  <a:spLocks noChangeArrowheads="1"/>
                </p:cNvSpPr>
                <p:nvPr/>
              </p:nvSpPr>
              <p:spPr bwMode="auto">
                <a:xfrm>
                  <a:off x="5170" y="2112"/>
                  <a:ext cx="361"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6" name="Rectangle 13"/>
                <p:cNvSpPr>
                  <a:spLocks noChangeArrowheads="1"/>
                </p:cNvSpPr>
                <p:nvPr/>
              </p:nvSpPr>
              <p:spPr bwMode="auto">
                <a:xfrm>
                  <a:off x="5170" y="1990"/>
                  <a:ext cx="361"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26" name="Group 8"/>
              <p:cNvGrpSpPr>
                <a:grpSpLocks noChangeAspect="1"/>
              </p:cNvGrpSpPr>
              <p:nvPr/>
            </p:nvGrpSpPr>
            <p:grpSpPr bwMode="auto">
              <a:xfrm>
                <a:off x="10235829" y="2857500"/>
                <a:ext cx="828675" cy="1514475"/>
                <a:chOff x="5090" y="1800"/>
                <a:chExt cx="522" cy="954"/>
              </a:xfrm>
              <a:grpFill/>
            </p:grpSpPr>
            <p:sp>
              <p:nvSpPr>
                <p:cNvPr id="127" name="Freeform 9"/>
                <p:cNvSpPr>
                  <a:spLocks noEditPoints="1"/>
                </p:cNvSpPr>
                <p:nvPr/>
              </p:nvSpPr>
              <p:spPr bwMode="auto">
                <a:xfrm>
                  <a:off x="5090" y="1800"/>
                  <a:ext cx="522" cy="954"/>
                </a:xfrm>
                <a:custGeom>
                  <a:avLst/>
                  <a:gdLst>
                    <a:gd name="T0" fmla="*/ 0 w 522"/>
                    <a:gd name="T1" fmla="*/ 954 h 954"/>
                    <a:gd name="T2" fmla="*/ 522 w 522"/>
                    <a:gd name="T3" fmla="*/ 954 h 954"/>
                    <a:gd name="T4" fmla="*/ 522 w 522"/>
                    <a:gd name="T5" fmla="*/ 0 h 954"/>
                    <a:gd name="T6" fmla="*/ 0 w 522"/>
                    <a:gd name="T7" fmla="*/ 0 h 954"/>
                    <a:gd name="T8" fmla="*/ 0 w 522"/>
                    <a:gd name="T9" fmla="*/ 954 h 954"/>
                    <a:gd name="T10" fmla="*/ 49 w 522"/>
                    <a:gd name="T11" fmla="*/ 49 h 954"/>
                    <a:gd name="T12" fmla="*/ 472 w 522"/>
                    <a:gd name="T13" fmla="*/ 49 h 954"/>
                    <a:gd name="T14" fmla="*/ 472 w 522"/>
                    <a:gd name="T15" fmla="*/ 905 h 954"/>
                    <a:gd name="T16" fmla="*/ 49 w 522"/>
                    <a:gd name="T17" fmla="*/ 905 h 954"/>
                    <a:gd name="T18" fmla="*/ 49 w 522"/>
                    <a:gd name="T19" fmla="*/ 49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2" h="954">
                      <a:moveTo>
                        <a:pt x="0" y="954"/>
                      </a:moveTo>
                      <a:lnTo>
                        <a:pt x="522" y="954"/>
                      </a:lnTo>
                      <a:lnTo>
                        <a:pt x="522" y="0"/>
                      </a:lnTo>
                      <a:lnTo>
                        <a:pt x="0" y="0"/>
                      </a:lnTo>
                      <a:lnTo>
                        <a:pt x="0" y="954"/>
                      </a:lnTo>
                      <a:close/>
                      <a:moveTo>
                        <a:pt x="49" y="49"/>
                      </a:moveTo>
                      <a:lnTo>
                        <a:pt x="472" y="49"/>
                      </a:lnTo>
                      <a:lnTo>
                        <a:pt x="472" y="905"/>
                      </a:lnTo>
                      <a:lnTo>
                        <a:pt x="49" y="905"/>
                      </a:lnTo>
                      <a:lnTo>
                        <a:pt x="49" y="4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8" name="Rectangle 10"/>
                <p:cNvSpPr>
                  <a:spLocks noChangeArrowheads="1"/>
                </p:cNvSpPr>
                <p:nvPr/>
              </p:nvSpPr>
              <p:spPr bwMode="auto">
                <a:xfrm>
                  <a:off x="5326" y="2607"/>
                  <a:ext cx="50"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9" name="Rectangle 11"/>
                <p:cNvSpPr>
                  <a:spLocks noChangeArrowheads="1"/>
                </p:cNvSpPr>
                <p:nvPr/>
              </p:nvSpPr>
              <p:spPr bwMode="auto">
                <a:xfrm>
                  <a:off x="5170" y="2228"/>
                  <a:ext cx="361"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0" name="Rectangle 12"/>
                <p:cNvSpPr>
                  <a:spLocks noChangeArrowheads="1"/>
                </p:cNvSpPr>
                <p:nvPr/>
              </p:nvSpPr>
              <p:spPr bwMode="auto">
                <a:xfrm>
                  <a:off x="5170" y="2112"/>
                  <a:ext cx="361"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1" name="Rectangle 13"/>
                <p:cNvSpPr>
                  <a:spLocks noChangeArrowheads="1"/>
                </p:cNvSpPr>
                <p:nvPr/>
              </p:nvSpPr>
              <p:spPr bwMode="auto">
                <a:xfrm>
                  <a:off x="5170" y="1990"/>
                  <a:ext cx="361" cy="4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123" name="TextBox 122"/>
            <p:cNvSpPr txBox="1"/>
            <p:nvPr/>
          </p:nvSpPr>
          <p:spPr>
            <a:xfrm>
              <a:off x="8296168" y="5046563"/>
              <a:ext cx="2062378" cy="6278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81250">
                        <a:schemeClr val="tx1"/>
                      </a:gs>
                      <a:gs pos="57000">
                        <a:schemeClr val="tx1"/>
                      </a:gs>
                    </a:gsLst>
                    <a:lin ang="5400000" scaled="0"/>
                  </a:gradFill>
                  <a:effectLst/>
                  <a:uLnTx/>
                  <a:uFillTx/>
                </a:rPr>
                <a:t>Cloud</a:t>
              </a:r>
            </a:p>
          </p:txBody>
        </p:sp>
      </p:grpSp>
      <p:sp>
        <p:nvSpPr>
          <p:cNvPr id="142" name="Freeform 17"/>
          <p:cNvSpPr>
            <a:spLocks noEditPoints="1"/>
          </p:cNvSpPr>
          <p:nvPr/>
        </p:nvSpPr>
        <p:spPr bwMode="auto">
          <a:xfrm>
            <a:off x="4246914" y="2269231"/>
            <a:ext cx="719432" cy="544974"/>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3" name="Freeform 17"/>
          <p:cNvSpPr>
            <a:spLocks noEditPoints="1"/>
          </p:cNvSpPr>
          <p:nvPr/>
        </p:nvSpPr>
        <p:spPr bwMode="auto">
          <a:xfrm>
            <a:off x="5052718" y="2269231"/>
            <a:ext cx="719432" cy="544974"/>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4" name="Freeform 17"/>
          <p:cNvSpPr>
            <a:spLocks noEditPoints="1"/>
          </p:cNvSpPr>
          <p:nvPr/>
        </p:nvSpPr>
        <p:spPr bwMode="auto">
          <a:xfrm>
            <a:off x="5858522" y="2269231"/>
            <a:ext cx="719432" cy="544974"/>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5" name="Freeform 17"/>
          <p:cNvSpPr>
            <a:spLocks noEditPoints="1"/>
          </p:cNvSpPr>
          <p:nvPr/>
        </p:nvSpPr>
        <p:spPr bwMode="auto">
          <a:xfrm>
            <a:off x="6664326" y="2269231"/>
            <a:ext cx="719432" cy="544974"/>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6" name="Freeform 17"/>
          <p:cNvSpPr>
            <a:spLocks noEditPoints="1"/>
          </p:cNvSpPr>
          <p:nvPr/>
        </p:nvSpPr>
        <p:spPr bwMode="auto">
          <a:xfrm>
            <a:off x="7470129" y="2269231"/>
            <a:ext cx="719432" cy="544974"/>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8" name="Freeform 17"/>
          <p:cNvSpPr>
            <a:spLocks noEditPoints="1"/>
          </p:cNvSpPr>
          <p:nvPr/>
        </p:nvSpPr>
        <p:spPr bwMode="auto">
          <a:xfrm>
            <a:off x="4246914" y="2979154"/>
            <a:ext cx="719432" cy="544974"/>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9" name="Freeform 17"/>
          <p:cNvSpPr>
            <a:spLocks noEditPoints="1"/>
          </p:cNvSpPr>
          <p:nvPr/>
        </p:nvSpPr>
        <p:spPr bwMode="auto">
          <a:xfrm>
            <a:off x="5052718" y="2979154"/>
            <a:ext cx="719432" cy="544974"/>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0" name="Freeform 17"/>
          <p:cNvSpPr>
            <a:spLocks noEditPoints="1"/>
          </p:cNvSpPr>
          <p:nvPr/>
        </p:nvSpPr>
        <p:spPr bwMode="auto">
          <a:xfrm>
            <a:off x="5858522" y="2979154"/>
            <a:ext cx="719432" cy="544974"/>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1" name="Freeform 17"/>
          <p:cNvSpPr>
            <a:spLocks noEditPoints="1"/>
          </p:cNvSpPr>
          <p:nvPr/>
        </p:nvSpPr>
        <p:spPr bwMode="auto">
          <a:xfrm>
            <a:off x="6664326" y="2979154"/>
            <a:ext cx="719432" cy="544974"/>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2" name="Freeform 17"/>
          <p:cNvSpPr>
            <a:spLocks noEditPoints="1"/>
          </p:cNvSpPr>
          <p:nvPr/>
        </p:nvSpPr>
        <p:spPr bwMode="auto">
          <a:xfrm>
            <a:off x="7470129" y="2979154"/>
            <a:ext cx="719432" cy="544974"/>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4" name="Freeform 17"/>
          <p:cNvSpPr>
            <a:spLocks noEditPoints="1"/>
          </p:cNvSpPr>
          <p:nvPr/>
        </p:nvSpPr>
        <p:spPr bwMode="auto">
          <a:xfrm>
            <a:off x="4246914" y="3689077"/>
            <a:ext cx="719432" cy="544974"/>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5" name="Freeform 17"/>
          <p:cNvSpPr>
            <a:spLocks noEditPoints="1"/>
          </p:cNvSpPr>
          <p:nvPr/>
        </p:nvSpPr>
        <p:spPr bwMode="auto">
          <a:xfrm>
            <a:off x="5052718" y="3689077"/>
            <a:ext cx="719432" cy="544974"/>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6" name="Freeform 17"/>
          <p:cNvSpPr>
            <a:spLocks noEditPoints="1"/>
          </p:cNvSpPr>
          <p:nvPr/>
        </p:nvSpPr>
        <p:spPr bwMode="auto">
          <a:xfrm>
            <a:off x="5858522" y="3689077"/>
            <a:ext cx="719432" cy="544974"/>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7" name="Freeform 17"/>
          <p:cNvSpPr>
            <a:spLocks noEditPoints="1"/>
          </p:cNvSpPr>
          <p:nvPr/>
        </p:nvSpPr>
        <p:spPr bwMode="auto">
          <a:xfrm>
            <a:off x="6664326" y="3689077"/>
            <a:ext cx="719432" cy="544974"/>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8" name="Freeform 17"/>
          <p:cNvSpPr>
            <a:spLocks noEditPoints="1"/>
          </p:cNvSpPr>
          <p:nvPr/>
        </p:nvSpPr>
        <p:spPr bwMode="auto">
          <a:xfrm>
            <a:off x="7470129" y="3689077"/>
            <a:ext cx="719432" cy="544974"/>
          </a:xfrm>
          <a:custGeom>
            <a:avLst/>
            <a:gdLst>
              <a:gd name="T0" fmla="*/ 0 w 433"/>
              <a:gd name="T1" fmla="*/ 273 h 328"/>
              <a:gd name="T2" fmla="*/ 203 w 433"/>
              <a:gd name="T3" fmla="*/ 273 h 328"/>
              <a:gd name="T4" fmla="*/ 203 w 433"/>
              <a:gd name="T5" fmla="*/ 301 h 328"/>
              <a:gd name="T6" fmla="*/ 135 w 433"/>
              <a:gd name="T7" fmla="*/ 301 h 328"/>
              <a:gd name="T8" fmla="*/ 135 w 433"/>
              <a:gd name="T9" fmla="*/ 328 h 328"/>
              <a:gd name="T10" fmla="*/ 298 w 433"/>
              <a:gd name="T11" fmla="*/ 328 h 328"/>
              <a:gd name="T12" fmla="*/ 298 w 433"/>
              <a:gd name="T13" fmla="*/ 301 h 328"/>
              <a:gd name="T14" fmla="*/ 230 w 433"/>
              <a:gd name="T15" fmla="*/ 301 h 328"/>
              <a:gd name="T16" fmla="*/ 230 w 433"/>
              <a:gd name="T17" fmla="*/ 273 h 328"/>
              <a:gd name="T18" fmla="*/ 433 w 433"/>
              <a:gd name="T19" fmla="*/ 273 h 328"/>
              <a:gd name="T20" fmla="*/ 433 w 433"/>
              <a:gd name="T21" fmla="*/ 0 h 328"/>
              <a:gd name="T22" fmla="*/ 0 w 433"/>
              <a:gd name="T23" fmla="*/ 0 h 328"/>
              <a:gd name="T24" fmla="*/ 0 w 433"/>
              <a:gd name="T25" fmla="*/ 273 h 328"/>
              <a:gd name="T26" fmla="*/ 27 w 433"/>
              <a:gd name="T27" fmla="*/ 27 h 328"/>
              <a:gd name="T28" fmla="*/ 406 w 433"/>
              <a:gd name="T29" fmla="*/ 27 h 328"/>
              <a:gd name="T30" fmla="*/ 406 w 433"/>
              <a:gd name="T31" fmla="*/ 246 h 328"/>
              <a:gd name="T32" fmla="*/ 27 w 433"/>
              <a:gd name="T33" fmla="*/ 246 h 328"/>
              <a:gd name="T34" fmla="*/ 27 w 433"/>
              <a:gd name="T35" fmla="*/ 2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3" h="328">
                <a:moveTo>
                  <a:pt x="0" y="273"/>
                </a:moveTo>
                <a:lnTo>
                  <a:pt x="203" y="273"/>
                </a:lnTo>
                <a:lnTo>
                  <a:pt x="203" y="301"/>
                </a:lnTo>
                <a:lnTo>
                  <a:pt x="135" y="301"/>
                </a:lnTo>
                <a:lnTo>
                  <a:pt x="135" y="328"/>
                </a:lnTo>
                <a:lnTo>
                  <a:pt x="298" y="328"/>
                </a:lnTo>
                <a:lnTo>
                  <a:pt x="298" y="301"/>
                </a:lnTo>
                <a:lnTo>
                  <a:pt x="230" y="301"/>
                </a:lnTo>
                <a:lnTo>
                  <a:pt x="230" y="273"/>
                </a:lnTo>
                <a:lnTo>
                  <a:pt x="433" y="273"/>
                </a:lnTo>
                <a:lnTo>
                  <a:pt x="433" y="0"/>
                </a:lnTo>
                <a:lnTo>
                  <a:pt x="0" y="0"/>
                </a:lnTo>
                <a:lnTo>
                  <a:pt x="0" y="273"/>
                </a:lnTo>
                <a:close/>
                <a:moveTo>
                  <a:pt x="27" y="27"/>
                </a:moveTo>
                <a:lnTo>
                  <a:pt x="406" y="27"/>
                </a:lnTo>
                <a:lnTo>
                  <a:pt x="406" y="246"/>
                </a:lnTo>
                <a:lnTo>
                  <a:pt x="27" y="246"/>
                </a:lnTo>
                <a:lnTo>
                  <a:pt x="27" y="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 name="Rectangle 12"/>
          <p:cNvSpPr/>
          <p:nvPr/>
        </p:nvSpPr>
        <p:spPr bwMode="auto">
          <a:xfrm>
            <a:off x="4136704" y="2273301"/>
            <a:ext cx="4163068" cy="3238050"/>
          </a:xfrm>
          <a:prstGeom prst="rect">
            <a:avLst/>
          </a:prstGeom>
          <a:solidFill>
            <a:schemeClr val="bg1"/>
          </a:solidFill>
          <a:ln cap="sq">
            <a:solidFill>
              <a:srgbClr val="00BCF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6" name="Group 15"/>
          <p:cNvGrpSpPr/>
          <p:nvPr/>
        </p:nvGrpSpPr>
        <p:grpSpPr>
          <a:xfrm>
            <a:off x="4511906" y="2480206"/>
            <a:ext cx="3412662" cy="2824239"/>
            <a:chOff x="3597739" y="7008803"/>
            <a:chExt cx="3412662" cy="2824239"/>
          </a:xfrm>
        </p:grpSpPr>
        <p:pic>
          <p:nvPicPr>
            <p:cNvPr id="74" name="Picture 6" descr="http://blog.docker.com/media/docker-whales-transparent.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3657601" y="7727723"/>
              <a:ext cx="1478270" cy="1230898"/>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122058" y="9091514"/>
              <a:ext cx="2407170" cy="741528"/>
            </a:xfrm>
            <a:prstGeom prst="rect">
              <a:avLst/>
            </a:prstGeom>
          </p:spPr>
        </p:pic>
        <p:pic>
          <p:nvPicPr>
            <p:cNvPr id="2052" name="Picture 4" descr="https://mesosphere.com/wp-content/themes/mesosphere/library/images/components/services/marathon.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5532660" y="7517992"/>
              <a:ext cx="1357486" cy="1357486"/>
            </a:xfrm>
            <a:prstGeom prst="rect">
              <a:avLst/>
            </a:prstGeom>
            <a:noFill/>
            <a:extLst>
              <a:ext uri="{909E8E84-426E-40DD-AFC4-6F175D3DCCD1}">
                <a14:hiddenFill xmlns:a14="http://schemas.microsoft.com/office/drawing/2010/main">
                  <a:solidFill>
                    <a:srgbClr val="FFFFFF"/>
                  </a:solidFill>
                </a14:hiddenFill>
              </a:ext>
            </a:extLst>
          </p:spPr>
        </p:pic>
        <p:sp>
          <p:nvSpPr>
            <p:cNvPr id="76" name="Rectangle 75"/>
            <p:cNvSpPr/>
            <p:nvPr/>
          </p:nvSpPr>
          <p:spPr bwMode="auto">
            <a:xfrm>
              <a:off x="3597739" y="7008803"/>
              <a:ext cx="1597994" cy="44585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16814">
                        <a:srgbClr val="505050"/>
                      </a:gs>
                      <a:gs pos="30000">
                        <a:srgbClr val="505050"/>
                      </a:gs>
                    </a:gsLst>
                    <a:lin ang="5400000" scaled="0"/>
                  </a:gradFill>
                  <a:effectLst/>
                  <a:uLnTx/>
                  <a:uFillTx/>
                  <a:ea typeface="Segoe UI" pitchFamily="34" charset="0"/>
                  <a:cs typeface="Segoe UI" pitchFamily="34" charset="0"/>
                </a:rPr>
                <a:t>Swarm </a:t>
              </a:r>
              <a:br>
                <a:rPr kumimoji="0" lang="en-US" sz="2000" b="0" i="0" u="none" strike="noStrike" kern="0" cap="none" spc="0" normalizeH="0" baseline="0" noProof="0" dirty="0">
                  <a:ln>
                    <a:noFill/>
                  </a:ln>
                  <a:gradFill>
                    <a:gsLst>
                      <a:gs pos="16814">
                        <a:srgbClr val="505050"/>
                      </a:gs>
                      <a:gs pos="30000">
                        <a:srgbClr val="505050"/>
                      </a:gs>
                    </a:gsLst>
                    <a:lin ang="5400000" scaled="0"/>
                  </a:gradFill>
                  <a:effectLst/>
                  <a:uLnTx/>
                  <a:uFillTx/>
                  <a:ea typeface="Segoe UI" pitchFamily="34" charset="0"/>
                  <a:cs typeface="Segoe UI" pitchFamily="34" charset="0"/>
                </a:rPr>
              </a:br>
              <a:r>
                <a:rPr kumimoji="0" lang="en-US" sz="2000" b="0" i="0" u="none" strike="noStrike" kern="0" cap="none" spc="0" normalizeH="0" baseline="0" noProof="0" dirty="0">
                  <a:ln>
                    <a:noFill/>
                  </a:ln>
                  <a:gradFill>
                    <a:gsLst>
                      <a:gs pos="16814">
                        <a:srgbClr val="505050"/>
                      </a:gs>
                      <a:gs pos="30000">
                        <a:srgbClr val="505050"/>
                      </a:gs>
                    </a:gsLst>
                    <a:lin ang="5400000" scaled="0"/>
                  </a:gradFill>
                  <a:effectLst/>
                  <a:uLnTx/>
                  <a:uFillTx/>
                  <a:ea typeface="Segoe UI" pitchFamily="34" charset="0"/>
                  <a:cs typeface="Segoe UI" pitchFamily="34" charset="0"/>
                </a:rPr>
                <a:t>Compose</a:t>
              </a:r>
            </a:p>
          </p:txBody>
        </p:sp>
        <p:sp>
          <p:nvSpPr>
            <p:cNvPr id="78" name="Rectangle 77"/>
            <p:cNvSpPr/>
            <p:nvPr/>
          </p:nvSpPr>
          <p:spPr bwMode="auto">
            <a:xfrm>
              <a:off x="5412407" y="7008803"/>
              <a:ext cx="1597994" cy="44585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16814">
                        <a:srgbClr val="505050"/>
                      </a:gs>
                      <a:gs pos="30000">
                        <a:srgbClr val="505050"/>
                      </a:gs>
                    </a:gsLst>
                    <a:lin ang="5400000" scaled="0"/>
                  </a:gradFill>
                  <a:effectLst/>
                  <a:uLnTx/>
                  <a:uFillTx/>
                  <a:ea typeface="Segoe UI" pitchFamily="34" charset="0"/>
                  <a:cs typeface="Segoe UI" pitchFamily="34" charset="0"/>
                </a:rPr>
                <a:t>Marathon</a:t>
              </a:r>
            </a:p>
          </p:txBody>
        </p:sp>
      </p:grpSp>
    </p:spTree>
    <p:extLst>
      <p:ext uri="{BB962C8B-B14F-4D97-AF65-F5344CB8AC3E}">
        <p14:creationId xmlns:p14="http://schemas.microsoft.com/office/powerpoint/2010/main" val="37651069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500"/>
                                        <p:tgtEl>
                                          <p:spTgt spid="1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3"/>
                                        </p:tgtEl>
                                        <p:attrNameLst>
                                          <p:attrName>style.visibility</p:attrName>
                                        </p:attrNameLst>
                                      </p:cBhvr>
                                      <p:to>
                                        <p:strVal val="visible"/>
                                      </p:to>
                                    </p:set>
                                    <p:animEffect transition="in" filter="fade">
                                      <p:cBhvr>
                                        <p:cTn id="10" dur="500"/>
                                        <p:tgtEl>
                                          <p:spTgt spid="1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4"/>
                                        </p:tgtEl>
                                        <p:attrNameLst>
                                          <p:attrName>style.visibility</p:attrName>
                                        </p:attrNameLst>
                                      </p:cBhvr>
                                      <p:to>
                                        <p:strVal val="visible"/>
                                      </p:to>
                                    </p:set>
                                    <p:animEffect transition="in" filter="fade">
                                      <p:cBhvr>
                                        <p:cTn id="13" dur="500"/>
                                        <p:tgtEl>
                                          <p:spTgt spid="14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5"/>
                                        </p:tgtEl>
                                        <p:attrNameLst>
                                          <p:attrName>style.visibility</p:attrName>
                                        </p:attrNameLst>
                                      </p:cBhvr>
                                      <p:to>
                                        <p:strVal val="visible"/>
                                      </p:to>
                                    </p:set>
                                    <p:animEffect transition="in" filter="fade">
                                      <p:cBhvr>
                                        <p:cTn id="16" dur="500"/>
                                        <p:tgtEl>
                                          <p:spTgt spid="14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6"/>
                                        </p:tgtEl>
                                        <p:attrNameLst>
                                          <p:attrName>style.visibility</p:attrName>
                                        </p:attrNameLst>
                                      </p:cBhvr>
                                      <p:to>
                                        <p:strVal val="visible"/>
                                      </p:to>
                                    </p:set>
                                    <p:animEffect transition="in" filter="fade">
                                      <p:cBhvr>
                                        <p:cTn id="19" dur="500"/>
                                        <p:tgtEl>
                                          <p:spTgt spid="14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8"/>
                                        </p:tgtEl>
                                        <p:attrNameLst>
                                          <p:attrName>style.visibility</p:attrName>
                                        </p:attrNameLst>
                                      </p:cBhvr>
                                      <p:to>
                                        <p:strVal val="visible"/>
                                      </p:to>
                                    </p:set>
                                    <p:animEffect transition="in" filter="fade">
                                      <p:cBhvr>
                                        <p:cTn id="22" dur="500"/>
                                        <p:tgtEl>
                                          <p:spTgt spid="14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9"/>
                                        </p:tgtEl>
                                        <p:attrNameLst>
                                          <p:attrName>style.visibility</p:attrName>
                                        </p:attrNameLst>
                                      </p:cBhvr>
                                      <p:to>
                                        <p:strVal val="visible"/>
                                      </p:to>
                                    </p:set>
                                    <p:animEffect transition="in" filter="fade">
                                      <p:cBhvr>
                                        <p:cTn id="25" dur="500"/>
                                        <p:tgtEl>
                                          <p:spTgt spid="14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0"/>
                                        </p:tgtEl>
                                        <p:attrNameLst>
                                          <p:attrName>style.visibility</p:attrName>
                                        </p:attrNameLst>
                                      </p:cBhvr>
                                      <p:to>
                                        <p:strVal val="visible"/>
                                      </p:to>
                                    </p:set>
                                    <p:animEffect transition="in" filter="fade">
                                      <p:cBhvr>
                                        <p:cTn id="28" dur="500"/>
                                        <p:tgtEl>
                                          <p:spTgt spid="15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1"/>
                                        </p:tgtEl>
                                        <p:attrNameLst>
                                          <p:attrName>style.visibility</p:attrName>
                                        </p:attrNameLst>
                                      </p:cBhvr>
                                      <p:to>
                                        <p:strVal val="visible"/>
                                      </p:to>
                                    </p:set>
                                    <p:animEffect transition="in" filter="fade">
                                      <p:cBhvr>
                                        <p:cTn id="31" dur="500"/>
                                        <p:tgtEl>
                                          <p:spTgt spid="15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2"/>
                                        </p:tgtEl>
                                        <p:attrNameLst>
                                          <p:attrName>style.visibility</p:attrName>
                                        </p:attrNameLst>
                                      </p:cBhvr>
                                      <p:to>
                                        <p:strVal val="visible"/>
                                      </p:to>
                                    </p:set>
                                    <p:animEffect transition="in" filter="fade">
                                      <p:cBhvr>
                                        <p:cTn id="34" dur="500"/>
                                        <p:tgtEl>
                                          <p:spTgt spid="15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fade">
                                      <p:cBhvr>
                                        <p:cTn id="37" dur="500"/>
                                        <p:tgtEl>
                                          <p:spTgt spid="15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fade">
                                      <p:cBhvr>
                                        <p:cTn id="40" dur="500"/>
                                        <p:tgtEl>
                                          <p:spTgt spid="15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56"/>
                                        </p:tgtEl>
                                        <p:attrNameLst>
                                          <p:attrName>style.visibility</p:attrName>
                                        </p:attrNameLst>
                                      </p:cBhvr>
                                      <p:to>
                                        <p:strVal val="visible"/>
                                      </p:to>
                                    </p:set>
                                    <p:animEffect transition="in" filter="fade">
                                      <p:cBhvr>
                                        <p:cTn id="43" dur="500"/>
                                        <p:tgtEl>
                                          <p:spTgt spid="15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7"/>
                                        </p:tgtEl>
                                        <p:attrNameLst>
                                          <p:attrName>style.visibility</p:attrName>
                                        </p:attrNameLst>
                                      </p:cBhvr>
                                      <p:to>
                                        <p:strVal val="visible"/>
                                      </p:to>
                                    </p:set>
                                    <p:animEffect transition="in" filter="fade">
                                      <p:cBhvr>
                                        <p:cTn id="46" dur="500"/>
                                        <p:tgtEl>
                                          <p:spTgt spid="15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childTnLst>
                          </p:cTn>
                        </p:par>
                        <p:par>
                          <p:cTn id="50" fill="hold">
                            <p:stCondLst>
                              <p:cond delay="500"/>
                            </p:stCondLst>
                            <p:childTnLst>
                              <p:par>
                                <p:cTn id="51" presetID="6" presetClass="emph" presetSubtype="0" decel="100000" fill="hold" grpId="1" nodeType="afterEffect">
                                  <p:stCondLst>
                                    <p:cond delay="0"/>
                                  </p:stCondLst>
                                  <p:childTnLst>
                                    <p:animScale>
                                      <p:cBhvr>
                                        <p:cTn id="52" dur="500" fill="hold"/>
                                        <p:tgtEl>
                                          <p:spTgt spid="142"/>
                                        </p:tgtEl>
                                      </p:cBhvr>
                                      <p:by x="0" y="0"/>
                                    </p:animScale>
                                  </p:childTnLst>
                                </p:cTn>
                              </p:par>
                              <p:par>
                                <p:cTn id="53" presetID="42" presetClass="path" presetSubtype="0" decel="100000" fill="hold" grpId="2" nodeType="withEffect">
                                  <p:stCondLst>
                                    <p:cond delay="0"/>
                                  </p:stCondLst>
                                  <p:childTnLst>
                                    <p:animMotion origin="layout" path="M 1.09012E-6 1.86564E-6 L -0.18075 0.27303 " pathEditMode="relative" rAng="0" ptsTypes="AA">
                                      <p:cBhvr>
                                        <p:cTn id="54" dur="500" fill="hold"/>
                                        <p:tgtEl>
                                          <p:spTgt spid="142"/>
                                        </p:tgtEl>
                                        <p:attrNameLst>
                                          <p:attrName>ppt_x</p:attrName>
                                          <p:attrName>ppt_y</p:attrName>
                                        </p:attrNameLst>
                                      </p:cBhvr>
                                      <p:rCtr x="-9038" y="13640"/>
                                    </p:animMotion>
                                  </p:childTnLst>
                                </p:cTn>
                              </p:par>
                              <p:par>
                                <p:cTn id="55" presetID="6" presetClass="emph" presetSubtype="0" decel="100000" fill="hold" grpId="1" nodeType="withEffect">
                                  <p:stCondLst>
                                    <p:cond delay="100"/>
                                  </p:stCondLst>
                                  <p:childTnLst>
                                    <p:animScale>
                                      <p:cBhvr>
                                        <p:cTn id="56" dur="500" fill="hold"/>
                                        <p:tgtEl>
                                          <p:spTgt spid="143"/>
                                        </p:tgtEl>
                                      </p:cBhvr>
                                      <p:by x="0" y="0"/>
                                    </p:animScale>
                                  </p:childTnLst>
                                </p:cTn>
                              </p:par>
                              <p:par>
                                <p:cTn id="57" presetID="42" presetClass="path" presetSubtype="0" decel="100000" fill="hold" grpId="2" nodeType="withEffect">
                                  <p:stCondLst>
                                    <p:cond delay="100"/>
                                  </p:stCondLst>
                                  <p:childTnLst>
                                    <p:animMotion origin="layout" path="M -4.45494E-6 1.86564E-6 L -0.24419 0.26464 " pathEditMode="relative" rAng="0" ptsTypes="AA">
                                      <p:cBhvr>
                                        <p:cTn id="58" dur="500" fill="hold"/>
                                        <p:tgtEl>
                                          <p:spTgt spid="143"/>
                                        </p:tgtEl>
                                        <p:attrNameLst>
                                          <p:attrName>ppt_x</p:attrName>
                                          <p:attrName>ppt_y</p:attrName>
                                        </p:attrNameLst>
                                      </p:cBhvr>
                                      <p:rCtr x="-12216" y="13232"/>
                                    </p:animMotion>
                                  </p:childTnLst>
                                </p:cTn>
                              </p:par>
                              <p:par>
                                <p:cTn id="59" presetID="6" presetClass="emph" presetSubtype="0" decel="100000" fill="hold" grpId="1" nodeType="withEffect">
                                  <p:stCondLst>
                                    <p:cond delay="200"/>
                                  </p:stCondLst>
                                  <p:childTnLst>
                                    <p:animScale>
                                      <p:cBhvr>
                                        <p:cTn id="60" dur="500" fill="hold"/>
                                        <p:tgtEl>
                                          <p:spTgt spid="144"/>
                                        </p:tgtEl>
                                      </p:cBhvr>
                                      <p:by x="0" y="0"/>
                                    </p:animScale>
                                  </p:childTnLst>
                                </p:cTn>
                              </p:par>
                              <p:par>
                                <p:cTn id="61" presetID="42" presetClass="path" presetSubtype="0" decel="100000" fill="hold" grpId="2" nodeType="withEffect">
                                  <p:stCondLst>
                                    <p:cond delay="200"/>
                                  </p:stCondLst>
                                  <p:childTnLst>
                                    <p:animMotion origin="layout" path="M 0 1.86564E-6 L -0.30483 0.26464 " pathEditMode="relative" rAng="0" ptsTypes="AA">
                                      <p:cBhvr>
                                        <p:cTn id="62" dur="500" fill="hold"/>
                                        <p:tgtEl>
                                          <p:spTgt spid="144"/>
                                        </p:tgtEl>
                                        <p:attrNameLst>
                                          <p:attrName>ppt_x</p:attrName>
                                          <p:attrName>ppt_y</p:attrName>
                                        </p:attrNameLst>
                                      </p:cBhvr>
                                      <p:rCtr x="-15241" y="13232"/>
                                    </p:animMotion>
                                  </p:childTnLst>
                                </p:cTn>
                              </p:par>
                              <p:par>
                                <p:cTn id="63" presetID="6" presetClass="emph" presetSubtype="0" decel="100000" fill="hold" grpId="1" nodeType="withEffect">
                                  <p:stCondLst>
                                    <p:cond delay="300"/>
                                  </p:stCondLst>
                                  <p:childTnLst>
                                    <p:animScale>
                                      <p:cBhvr>
                                        <p:cTn id="64" dur="500" fill="hold"/>
                                        <p:tgtEl>
                                          <p:spTgt spid="145"/>
                                        </p:tgtEl>
                                      </p:cBhvr>
                                      <p:by x="0" y="0"/>
                                    </p:animScale>
                                  </p:childTnLst>
                                </p:cTn>
                              </p:par>
                              <p:par>
                                <p:cTn id="65" presetID="42" presetClass="path" presetSubtype="0" decel="100000" fill="hold" grpId="2" nodeType="withEffect">
                                  <p:stCondLst>
                                    <p:cond delay="300"/>
                                  </p:stCondLst>
                                  <p:childTnLst>
                                    <p:animMotion origin="layout" path="M 2.10365E-6 1.86564E-6 L 0.2484 0.26464 " pathEditMode="relative" rAng="0" ptsTypes="AA">
                                      <p:cBhvr>
                                        <p:cTn id="66" dur="500" fill="hold"/>
                                        <p:tgtEl>
                                          <p:spTgt spid="145"/>
                                        </p:tgtEl>
                                        <p:attrNameLst>
                                          <p:attrName>ppt_x</p:attrName>
                                          <p:attrName>ppt_y</p:attrName>
                                        </p:attrNameLst>
                                      </p:cBhvr>
                                      <p:rCtr x="12420" y="13232"/>
                                    </p:animMotion>
                                  </p:childTnLst>
                                </p:cTn>
                              </p:par>
                              <p:par>
                                <p:cTn id="67" presetID="6" presetClass="emph" presetSubtype="0" decel="100000" fill="hold" grpId="1" nodeType="withEffect">
                                  <p:stCondLst>
                                    <p:cond delay="400"/>
                                  </p:stCondLst>
                                  <p:childTnLst>
                                    <p:animScale>
                                      <p:cBhvr>
                                        <p:cTn id="68" dur="500" fill="hold"/>
                                        <p:tgtEl>
                                          <p:spTgt spid="146"/>
                                        </p:tgtEl>
                                      </p:cBhvr>
                                      <p:by x="0" y="0"/>
                                    </p:animScale>
                                  </p:childTnLst>
                                </p:cTn>
                              </p:par>
                              <p:par>
                                <p:cTn id="69" presetID="42" presetClass="path" presetSubtype="0" decel="100000" fill="hold" grpId="2" nodeType="withEffect">
                                  <p:stCondLst>
                                    <p:cond delay="400"/>
                                  </p:stCondLst>
                                  <p:childTnLst>
                                    <p:animMotion origin="layout" path="M -3.44141E-6 1.86564E-6 L 0.17871 0.26464 " pathEditMode="relative" rAng="0" ptsTypes="AA">
                                      <p:cBhvr>
                                        <p:cTn id="70" dur="500" fill="hold"/>
                                        <p:tgtEl>
                                          <p:spTgt spid="146"/>
                                        </p:tgtEl>
                                        <p:attrNameLst>
                                          <p:attrName>ppt_x</p:attrName>
                                          <p:attrName>ppt_y</p:attrName>
                                        </p:attrNameLst>
                                      </p:cBhvr>
                                      <p:rCtr x="8935" y="13232"/>
                                    </p:animMotion>
                                  </p:childTnLst>
                                </p:cTn>
                              </p:par>
                              <p:par>
                                <p:cTn id="71" presetID="6" presetClass="emph" presetSubtype="0" decel="100000" fill="hold" grpId="1" nodeType="withEffect">
                                  <p:stCondLst>
                                    <p:cond delay="500"/>
                                  </p:stCondLst>
                                  <p:childTnLst>
                                    <p:animScale>
                                      <p:cBhvr>
                                        <p:cTn id="72" dur="500" fill="hold"/>
                                        <p:tgtEl>
                                          <p:spTgt spid="148"/>
                                        </p:tgtEl>
                                      </p:cBhvr>
                                      <p:by x="0" y="0"/>
                                    </p:animScale>
                                  </p:childTnLst>
                                </p:cTn>
                              </p:par>
                              <p:par>
                                <p:cTn id="73" presetID="42" presetClass="path" presetSubtype="0" decel="100000" fill="hold" grpId="2" nodeType="withEffect">
                                  <p:stCondLst>
                                    <p:cond delay="500"/>
                                  </p:stCondLst>
                                  <p:childTnLst>
                                    <p:animMotion origin="layout" path="M 1.09012E-6 -6.99047E-7 L -0.17514 0.16319 " pathEditMode="relative" rAng="0" ptsTypes="AA">
                                      <p:cBhvr>
                                        <p:cTn id="74" dur="500" fill="hold"/>
                                        <p:tgtEl>
                                          <p:spTgt spid="148"/>
                                        </p:tgtEl>
                                        <p:attrNameLst>
                                          <p:attrName>ppt_x</p:attrName>
                                          <p:attrName>ppt_y</p:attrName>
                                        </p:attrNameLst>
                                      </p:cBhvr>
                                      <p:rCtr x="-8757" y="8148"/>
                                    </p:animMotion>
                                  </p:childTnLst>
                                </p:cTn>
                              </p:par>
                              <p:par>
                                <p:cTn id="75" presetID="6" presetClass="emph" presetSubtype="0" decel="100000" fill="hold" grpId="1" nodeType="withEffect">
                                  <p:stCondLst>
                                    <p:cond delay="600"/>
                                  </p:stCondLst>
                                  <p:childTnLst>
                                    <p:animScale>
                                      <p:cBhvr>
                                        <p:cTn id="76" dur="500" fill="hold"/>
                                        <p:tgtEl>
                                          <p:spTgt spid="149"/>
                                        </p:tgtEl>
                                      </p:cBhvr>
                                      <p:by x="0" y="0"/>
                                    </p:animScale>
                                  </p:childTnLst>
                                </p:cTn>
                              </p:par>
                              <p:par>
                                <p:cTn id="77" presetID="42" presetClass="path" presetSubtype="0" decel="100000" fill="hold" grpId="2" nodeType="withEffect">
                                  <p:stCondLst>
                                    <p:cond delay="600"/>
                                  </p:stCondLst>
                                  <p:childTnLst>
                                    <p:animMotion origin="layout" path="M -4.45494E-6 -6.99047E-7 L -0.235 0.16319 " pathEditMode="relative" rAng="0" ptsTypes="AA">
                                      <p:cBhvr>
                                        <p:cTn id="78" dur="500" fill="hold"/>
                                        <p:tgtEl>
                                          <p:spTgt spid="149"/>
                                        </p:tgtEl>
                                        <p:attrNameLst>
                                          <p:attrName>ppt_x</p:attrName>
                                          <p:attrName>ppt_y</p:attrName>
                                        </p:attrNameLst>
                                      </p:cBhvr>
                                      <p:rCtr x="-11756" y="8148"/>
                                    </p:animMotion>
                                  </p:childTnLst>
                                </p:cTn>
                              </p:par>
                              <p:par>
                                <p:cTn id="79" presetID="6" presetClass="emph" presetSubtype="0" decel="100000" fill="hold" grpId="1" nodeType="withEffect">
                                  <p:stCondLst>
                                    <p:cond delay="700"/>
                                  </p:stCondLst>
                                  <p:childTnLst>
                                    <p:animScale>
                                      <p:cBhvr>
                                        <p:cTn id="80" dur="500" fill="hold"/>
                                        <p:tgtEl>
                                          <p:spTgt spid="150"/>
                                        </p:tgtEl>
                                      </p:cBhvr>
                                      <p:by x="0" y="0"/>
                                    </p:animScale>
                                  </p:childTnLst>
                                </p:cTn>
                              </p:par>
                              <p:par>
                                <p:cTn id="81" presetID="42" presetClass="path" presetSubtype="0" decel="100000" fill="hold" grpId="2" nodeType="withEffect">
                                  <p:stCondLst>
                                    <p:cond delay="700"/>
                                  </p:stCondLst>
                                  <p:childTnLst>
                                    <p:animMotion origin="layout" path="M 0 -6.99047E-7 L 0.30827 0.17158 " pathEditMode="relative" rAng="0" ptsTypes="AA">
                                      <p:cBhvr>
                                        <p:cTn id="82" dur="500" fill="hold"/>
                                        <p:tgtEl>
                                          <p:spTgt spid="150"/>
                                        </p:tgtEl>
                                        <p:attrNameLst>
                                          <p:attrName>ppt_x</p:attrName>
                                          <p:attrName>ppt_y</p:attrName>
                                        </p:attrNameLst>
                                      </p:cBhvr>
                                      <p:rCtr x="15407" y="8579"/>
                                    </p:animMotion>
                                  </p:childTnLst>
                                </p:cTn>
                              </p:par>
                              <p:par>
                                <p:cTn id="83" presetID="6" presetClass="emph" presetSubtype="0" decel="100000" fill="hold" grpId="1" nodeType="withEffect">
                                  <p:stCondLst>
                                    <p:cond delay="800"/>
                                  </p:stCondLst>
                                  <p:childTnLst>
                                    <p:animScale>
                                      <p:cBhvr>
                                        <p:cTn id="84" dur="500" fill="hold"/>
                                        <p:tgtEl>
                                          <p:spTgt spid="151"/>
                                        </p:tgtEl>
                                      </p:cBhvr>
                                      <p:by x="0" y="0"/>
                                    </p:animScale>
                                  </p:childTnLst>
                                </p:cTn>
                              </p:par>
                              <p:par>
                                <p:cTn id="85" presetID="42" presetClass="path" presetSubtype="0" decel="100000" fill="hold" grpId="2" nodeType="withEffect">
                                  <p:stCondLst>
                                    <p:cond delay="800"/>
                                  </p:stCondLst>
                                  <p:childTnLst>
                                    <p:animMotion origin="layout" path="M 2.10365E-6 -6.99047E-7 L 0.2484 0.17158 " pathEditMode="relative" rAng="0" ptsTypes="AA">
                                      <p:cBhvr>
                                        <p:cTn id="86" dur="500" fill="hold"/>
                                        <p:tgtEl>
                                          <p:spTgt spid="151"/>
                                        </p:tgtEl>
                                        <p:attrNameLst>
                                          <p:attrName>ppt_x</p:attrName>
                                          <p:attrName>ppt_y</p:attrName>
                                        </p:attrNameLst>
                                      </p:cBhvr>
                                      <p:rCtr x="12420" y="8579"/>
                                    </p:animMotion>
                                  </p:childTnLst>
                                </p:cTn>
                              </p:par>
                              <p:par>
                                <p:cTn id="87" presetID="6" presetClass="emph" presetSubtype="0" decel="100000" fill="hold" grpId="1" nodeType="withEffect">
                                  <p:stCondLst>
                                    <p:cond delay="900"/>
                                  </p:stCondLst>
                                  <p:childTnLst>
                                    <p:animScale>
                                      <p:cBhvr>
                                        <p:cTn id="88" dur="500" fill="hold"/>
                                        <p:tgtEl>
                                          <p:spTgt spid="152"/>
                                        </p:tgtEl>
                                      </p:cBhvr>
                                      <p:by x="0" y="0"/>
                                    </p:animScale>
                                  </p:childTnLst>
                                </p:cTn>
                              </p:par>
                              <p:par>
                                <p:cTn id="89" presetID="42" presetClass="path" presetSubtype="0" decel="100000" fill="hold" grpId="2" nodeType="withEffect">
                                  <p:stCondLst>
                                    <p:cond delay="900"/>
                                  </p:stCondLst>
                                  <p:childTnLst>
                                    <p:animMotion origin="layout" path="M -3.44141E-6 -6.99047E-7 L 0.17871 0.17158 " pathEditMode="relative" rAng="0" ptsTypes="AA">
                                      <p:cBhvr>
                                        <p:cTn id="90" dur="500" fill="hold"/>
                                        <p:tgtEl>
                                          <p:spTgt spid="152"/>
                                        </p:tgtEl>
                                        <p:attrNameLst>
                                          <p:attrName>ppt_x</p:attrName>
                                          <p:attrName>ppt_y</p:attrName>
                                        </p:attrNameLst>
                                      </p:cBhvr>
                                      <p:rCtr x="8935" y="8579"/>
                                    </p:animMotion>
                                  </p:childTnLst>
                                </p:cTn>
                              </p:par>
                              <p:par>
                                <p:cTn id="91" presetID="6" presetClass="emph" presetSubtype="0" decel="100000" fill="hold" grpId="1" nodeType="withEffect">
                                  <p:stCondLst>
                                    <p:cond delay="1000"/>
                                  </p:stCondLst>
                                  <p:childTnLst>
                                    <p:animScale>
                                      <p:cBhvr>
                                        <p:cTn id="92" dur="500" fill="hold"/>
                                        <p:tgtEl>
                                          <p:spTgt spid="154"/>
                                        </p:tgtEl>
                                      </p:cBhvr>
                                      <p:by x="0" y="0"/>
                                    </p:animScale>
                                  </p:childTnLst>
                                </p:cTn>
                              </p:par>
                              <p:par>
                                <p:cTn id="93" presetID="42" presetClass="path" presetSubtype="0" decel="100000" fill="hold" grpId="2" nodeType="withEffect">
                                  <p:stCondLst>
                                    <p:cond delay="1000"/>
                                  </p:stCondLst>
                                  <p:childTnLst>
                                    <p:animMotion origin="layout" path="M 1.09012E-6 -3.26373E-6 L -0.17514 0.04903 " pathEditMode="relative" rAng="0" ptsTypes="AA">
                                      <p:cBhvr>
                                        <p:cTn id="94" dur="500" fill="hold"/>
                                        <p:tgtEl>
                                          <p:spTgt spid="154"/>
                                        </p:tgtEl>
                                        <p:attrNameLst>
                                          <p:attrName>ppt_x</p:attrName>
                                          <p:attrName>ppt_y</p:attrName>
                                        </p:attrNameLst>
                                      </p:cBhvr>
                                      <p:rCtr x="-8757" y="2451"/>
                                    </p:animMotion>
                                  </p:childTnLst>
                                </p:cTn>
                              </p:par>
                              <p:par>
                                <p:cTn id="95" presetID="6" presetClass="emph" presetSubtype="0" decel="100000" fill="hold" grpId="1" nodeType="withEffect">
                                  <p:stCondLst>
                                    <p:cond delay="1100"/>
                                  </p:stCondLst>
                                  <p:childTnLst>
                                    <p:animScale>
                                      <p:cBhvr>
                                        <p:cTn id="96" dur="500" fill="hold"/>
                                        <p:tgtEl>
                                          <p:spTgt spid="155"/>
                                        </p:tgtEl>
                                      </p:cBhvr>
                                      <p:by x="0" y="0"/>
                                    </p:animScale>
                                  </p:childTnLst>
                                </p:cTn>
                              </p:par>
                              <p:par>
                                <p:cTn id="97" presetID="42" presetClass="path" presetSubtype="0" decel="100000" fill="hold" grpId="2" nodeType="withEffect">
                                  <p:stCondLst>
                                    <p:cond delay="1100"/>
                                  </p:stCondLst>
                                  <p:childTnLst>
                                    <p:animMotion origin="layout" path="M -4.45494E-6 -3.26373E-6 L -0.235 0.0547 " pathEditMode="relative" rAng="0" ptsTypes="AA">
                                      <p:cBhvr>
                                        <p:cTn id="98" dur="500" fill="hold"/>
                                        <p:tgtEl>
                                          <p:spTgt spid="155"/>
                                        </p:tgtEl>
                                        <p:attrNameLst>
                                          <p:attrName>ppt_x</p:attrName>
                                          <p:attrName>ppt_y</p:attrName>
                                        </p:attrNameLst>
                                      </p:cBhvr>
                                      <p:rCtr x="-11756" y="2724"/>
                                    </p:animMotion>
                                  </p:childTnLst>
                                </p:cTn>
                              </p:par>
                              <p:par>
                                <p:cTn id="99" presetID="6" presetClass="emph" presetSubtype="0" decel="100000" fill="hold" grpId="1" nodeType="withEffect">
                                  <p:stCondLst>
                                    <p:cond delay="1200"/>
                                  </p:stCondLst>
                                  <p:childTnLst>
                                    <p:animScale>
                                      <p:cBhvr>
                                        <p:cTn id="100" dur="500" fill="hold"/>
                                        <p:tgtEl>
                                          <p:spTgt spid="156"/>
                                        </p:tgtEl>
                                      </p:cBhvr>
                                      <p:by x="0" y="0"/>
                                    </p:animScale>
                                  </p:childTnLst>
                                </p:cTn>
                              </p:par>
                              <p:par>
                                <p:cTn id="101" presetID="42" presetClass="path" presetSubtype="0" decel="100000" fill="hold" grpId="2" nodeType="withEffect">
                                  <p:stCondLst>
                                    <p:cond delay="1200"/>
                                  </p:stCondLst>
                                  <p:childTnLst>
                                    <p:animMotion origin="layout" path="M 0 -3.26373E-6 L -0.30202 0.06423 " pathEditMode="relative" rAng="0" ptsTypes="AA">
                                      <p:cBhvr>
                                        <p:cTn id="102" dur="500" fill="hold"/>
                                        <p:tgtEl>
                                          <p:spTgt spid="156"/>
                                        </p:tgtEl>
                                        <p:attrNameLst>
                                          <p:attrName>ppt_x</p:attrName>
                                          <p:attrName>ppt_y</p:attrName>
                                        </p:attrNameLst>
                                      </p:cBhvr>
                                      <p:rCtr x="-15101" y="3200"/>
                                    </p:animMotion>
                                  </p:childTnLst>
                                </p:cTn>
                              </p:par>
                              <p:par>
                                <p:cTn id="103" presetID="6" presetClass="emph" presetSubtype="0" decel="100000" fill="hold" grpId="1" nodeType="withEffect">
                                  <p:stCondLst>
                                    <p:cond delay="1300"/>
                                  </p:stCondLst>
                                  <p:childTnLst>
                                    <p:animScale>
                                      <p:cBhvr>
                                        <p:cTn id="104" dur="500" fill="hold"/>
                                        <p:tgtEl>
                                          <p:spTgt spid="157"/>
                                        </p:tgtEl>
                                      </p:cBhvr>
                                      <p:by x="0" y="0"/>
                                    </p:animScale>
                                  </p:childTnLst>
                                </p:cTn>
                              </p:par>
                              <p:par>
                                <p:cTn id="105" presetID="42" presetClass="path" presetSubtype="0" decel="100000" fill="hold" grpId="2" nodeType="withEffect">
                                  <p:stCondLst>
                                    <p:cond delay="1300"/>
                                  </p:stCondLst>
                                  <p:childTnLst>
                                    <p:animMotion origin="layout" path="M 2.10365E-6 -3.26373E-6 L 0.24355 0.06423 " pathEditMode="relative" rAng="0" ptsTypes="AA">
                                      <p:cBhvr>
                                        <p:cTn id="106" dur="500" fill="hold"/>
                                        <p:tgtEl>
                                          <p:spTgt spid="157"/>
                                        </p:tgtEl>
                                        <p:attrNameLst>
                                          <p:attrName>ppt_x</p:attrName>
                                          <p:attrName>ppt_y</p:attrName>
                                        </p:attrNameLst>
                                      </p:cBhvr>
                                      <p:rCtr x="12178" y="3200"/>
                                    </p:animMotion>
                                  </p:childTnLst>
                                </p:cTn>
                              </p:par>
                              <p:par>
                                <p:cTn id="107" presetID="6" presetClass="emph" presetSubtype="0" decel="100000" fill="hold" grpId="1" nodeType="withEffect">
                                  <p:stCondLst>
                                    <p:cond delay="1400"/>
                                  </p:stCondLst>
                                  <p:childTnLst>
                                    <p:animScale>
                                      <p:cBhvr>
                                        <p:cTn id="108" dur="500" fill="hold"/>
                                        <p:tgtEl>
                                          <p:spTgt spid="158"/>
                                        </p:tgtEl>
                                      </p:cBhvr>
                                      <p:by x="0" y="0"/>
                                    </p:animScale>
                                  </p:childTnLst>
                                </p:cTn>
                              </p:par>
                              <p:par>
                                <p:cTn id="109" presetID="42" presetClass="path" presetSubtype="0" decel="100000" fill="hold" grpId="2" nodeType="withEffect">
                                  <p:stCondLst>
                                    <p:cond delay="1400"/>
                                  </p:stCondLst>
                                  <p:childTnLst>
                                    <p:animMotion origin="layout" path="M -3.44141E-6 -3.26373E-6 L 0.17871 0.04857 " pathEditMode="relative" rAng="0" ptsTypes="AA">
                                      <p:cBhvr>
                                        <p:cTn id="110" dur="500" fill="hold"/>
                                        <p:tgtEl>
                                          <p:spTgt spid="158"/>
                                        </p:tgtEl>
                                        <p:attrNameLst>
                                          <p:attrName>ppt_x</p:attrName>
                                          <p:attrName>ppt_y</p:attrName>
                                        </p:attrNameLst>
                                      </p:cBhvr>
                                      <p:rCtr x="8935" y="2429"/>
                                    </p:animMotion>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2" nodeType="clickEffect">
                                  <p:stCondLst>
                                    <p:cond delay="0"/>
                                  </p:stCondLst>
                                  <p:childTnLst>
                                    <p:set>
                                      <p:cBhvr>
                                        <p:cTn id="114" dur="1" fill="hold">
                                          <p:stCondLst>
                                            <p:cond delay="499"/>
                                          </p:stCondLst>
                                        </p:cTn>
                                        <p:tgtEl>
                                          <p:spTgt spid="13"/>
                                        </p:tgtEl>
                                        <p:attrNameLst>
                                          <p:attrName>style.visibility</p:attrName>
                                        </p:attrNameLst>
                                      </p:cBhvr>
                                      <p:to>
                                        <p:strVal val="visible"/>
                                      </p:to>
                                    </p:set>
                                  </p:childTnLst>
                                </p:cTn>
                              </p:par>
                              <p:par>
                                <p:cTn id="115" presetID="6" presetClass="emph" presetSubtype="0" accel="100000" autoRev="1" fill="hold" grpId="0" nodeType="withEffect">
                                  <p:stCondLst>
                                    <p:cond delay="0"/>
                                  </p:stCondLst>
                                  <p:childTnLst>
                                    <p:animScale>
                                      <p:cBhvr>
                                        <p:cTn id="116" dur="500" fill="hold"/>
                                        <p:tgtEl>
                                          <p:spTgt spid="13"/>
                                        </p:tgtEl>
                                      </p:cBhvr>
                                      <p:by x="0" y="0"/>
                                    </p:animScale>
                                  </p:childTnLst>
                                </p:cTn>
                              </p:par>
                              <p:par>
                                <p:cTn id="117" presetID="42" presetClass="path" presetSubtype="0" accel="100000" decel="50000" autoRev="1" fill="hold" grpId="1" nodeType="withEffect">
                                  <p:stCondLst>
                                    <p:cond delay="0"/>
                                  </p:stCondLst>
                                  <p:childTnLst>
                                    <p:animMotion origin="layout" path="M 0 -3.84476E-6 L -0.16748 -0.22968 " pathEditMode="relative" rAng="0" ptsTypes="AA">
                                      <p:cBhvr>
                                        <p:cTn id="118" dur="500" fill="hold"/>
                                        <p:tgtEl>
                                          <p:spTgt spid="13"/>
                                        </p:tgtEl>
                                        <p:attrNameLst>
                                          <p:attrName>ppt_x</p:attrName>
                                          <p:attrName>ppt_y</p:attrName>
                                        </p:attrNameLst>
                                      </p:cBhvr>
                                      <p:rCtr x="-8374" y="-11484"/>
                                    </p:animMotion>
                                  </p:childTnLst>
                                </p:cTn>
                              </p:par>
                              <p:par>
                                <p:cTn id="119" presetID="10" presetClass="entr" presetSubtype="0" fill="hold" nodeType="withEffect">
                                  <p:stCondLst>
                                    <p:cond delay="700"/>
                                  </p:stCondLst>
                                  <p:childTnLst>
                                    <p:set>
                                      <p:cBhvr>
                                        <p:cTn id="120" dur="1" fill="hold">
                                          <p:stCondLst>
                                            <p:cond delay="0"/>
                                          </p:stCondLst>
                                        </p:cTn>
                                        <p:tgtEl>
                                          <p:spTgt spid="16"/>
                                        </p:tgtEl>
                                        <p:attrNameLst>
                                          <p:attrName>style.visibility</p:attrName>
                                        </p:attrNameLst>
                                      </p:cBhvr>
                                      <p:to>
                                        <p:strVal val="visible"/>
                                      </p:to>
                                    </p:set>
                                    <p:animEffect transition="in" filter="fade">
                                      <p:cBhvr>
                                        <p:cTn id="1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P spid="142" grpId="1" animBg="1"/>
      <p:bldP spid="142" grpId="2" animBg="1"/>
      <p:bldP spid="143" grpId="0" animBg="1"/>
      <p:bldP spid="143" grpId="1" animBg="1"/>
      <p:bldP spid="143" grpId="2" animBg="1"/>
      <p:bldP spid="144" grpId="0" animBg="1"/>
      <p:bldP spid="144" grpId="1" animBg="1"/>
      <p:bldP spid="144" grpId="2" animBg="1"/>
      <p:bldP spid="145" grpId="0" animBg="1"/>
      <p:bldP spid="145" grpId="1" animBg="1"/>
      <p:bldP spid="145" grpId="2" animBg="1"/>
      <p:bldP spid="146" grpId="0" animBg="1"/>
      <p:bldP spid="146" grpId="1" animBg="1"/>
      <p:bldP spid="146" grpId="2" animBg="1"/>
      <p:bldP spid="148" grpId="0" animBg="1"/>
      <p:bldP spid="148" grpId="1" animBg="1"/>
      <p:bldP spid="148" grpId="2" animBg="1"/>
      <p:bldP spid="149" grpId="0" animBg="1"/>
      <p:bldP spid="149" grpId="1" animBg="1"/>
      <p:bldP spid="149" grpId="2" animBg="1"/>
      <p:bldP spid="150" grpId="0" animBg="1"/>
      <p:bldP spid="150" grpId="1" animBg="1"/>
      <p:bldP spid="150" grpId="2" animBg="1"/>
      <p:bldP spid="151" grpId="0" animBg="1"/>
      <p:bldP spid="151" grpId="1" animBg="1"/>
      <p:bldP spid="151" grpId="2" animBg="1"/>
      <p:bldP spid="152" grpId="0" animBg="1"/>
      <p:bldP spid="152" grpId="1" animBg="1"/>
      <p:bldP spid="152" grpId="2" animBg="1"/>
      <p:bldP spid="154" grpId="0" animBg="1"/>
      <p:bldP spid="154" grpId="1" animBg="1"/>
      <p:bldP spid="154" grpId="2" animBg="1"/>
      <p:bldP spid="155" grpId="0" animBg="1"/>
      <p:bldP spid="155" grpId="1" animBg="1"/>
      <p:bldP spid="155" grpId="2" animBg="1"/>
      <p:bldP spid="156" grpId="0" animBg="1"/>
      <p:bldP spid="156" grpId="1" animBg="1"/>
      <p:bldP spid="156" grpId="2" animBg="1"/>
      <p:bldP spid="157" grpId="0" animBg="1"/>
      <p:bldP spid="157" grpId="1" animBg="1"/>
      <p:bldP spid="157" grpId="2" animBg="1"/>
      <p:bldP spid="158" grpId="0" animBg="1"/>
      <p:bldP spid="158" grpId="1" animBg="1"/>
      <p:bldP spid="158" grpId="2" animBg="1"/>
      <p:bldP spid="13" grpId="0" animBg="1"/>
      <p:bldP spid="13" grpId="1" animBg="1"/>
      <p:bldP spid="13" grpId="2"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1" y="2555188"/>
            <a:ext cx="11887518" cy="1268667"/>
          </a:xfrm>
        </p:spPr>
        <p:txBody>
          <a:bodyPr/>
          <a:lstStyle/>
          <a:p>
            <a:pPr algn="ctr"/>
            <a:r>
              <a:rPr lang="tr-TR" sz="6600" dirty="0"/>
              <a:t>Teşekkürler :)</a:t>
            </a:r>
            <a:endParaRPr lang="en-US" sz="6600" dirty="0"/>
          </a:p>
        </p:txBody>
      </p:sp>
    </p:spTree>
    <p:extLst>
      <p:ext uri="{BB962C8B-B14F-4D97-AF65-F5344CB8AC3E}">
        <p14:creationId xmlns:p14="http://schemas.microsoft.com/office/powerpoint/2010/main" val="94557735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882" y="992"/>
            <a:ext cx="12432948" cy="6993533"/>
          </a:xfrm>
          <a:prstGeom prst="rect">
            <a:avLst/>
          </a:prstGeom>
          <a:solidFill>
            <a:srgbClr val="4A147B">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defRPr/>
            </a:pPr>
            <a:endParaRPr lang="en-US" sz="1836"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itle 2"/>
          <p:cNvSpPr>
            <a:spLocks noGrp="1"/>
          </p:cNvSpPr>
          <p:nvPr/>
        </p:nvSpPr>
        <p:spPr>
          <a:xfrm>
            <a:off x="275142" y="253041"/>
            <a:ext cx="11886192" cy="917444"/>
          </a:xfrm>
          <a:prstGeom prst="rect">
            <a:avLst/>
          </a:prstGeom>
        </p:spPr>
        <p:txBody>
          <a:bodyPr/>
          <a:lstStyle>
            <a:lvl1pPr algn="l" defTabSz="912597" rtl="0" eaLnBrk="1" latinLnBrk="0" hangingPunct="1">
              <a:lnSpc>
                <a:spcPct val="90000"/>
              </a:lnSpc>
              <a:spcBef>
                <a:spcPct val="0"/>
              </a:spcBef>
              <a:buNone/>
              <a:defRPr lang="en-US" sz="4020" b="0" kern="1200" cap="none" spc="-100" baseline="0">
                <a:ln w="3175">
                  <a:noFill/>
                </a:ln>
                <a:solidFill>
                  <a:schemeClr val="accent4">
                    <a:lumMod val="50000"/>
                  </a:schemeClr>
                </a:solidFill>
                <a:effectLst/>
                <a:latin typeface="+mj-lt"/>
                <a:ea typeface="+mn-ea"/>
                <a:cs typeface="Arial" charset="0"/>
              </a:defRPr>
            </a:lvl1pPr>
          </a:lstStyle>
          <a:p>
            <a:pPr defTabSz="930579">
              <a:defRPr/>
            </a:pPr>
            <a:endParaRPr lang="en-US" sz="4099" spc="-102" dirty="0">
              <a:solidFill>
                <a:srgbClr val="665EB8">
                  <a:lumMod val="50000"/>
                </a:srgbClr>
              </a:solidFill>
              <a:latin typeface="Segoe UI Light"/>
            </a:endParaRPr>
          </a:p>
        </p:txBody>
      </p:sp>
      <p:sp>
        <p:nvSpPr>
          <p:cNvPr id="11" name="Title 1"/>
          <p:cNvSpPr txBox="1">
            <a:spLocks/>
          </p:cNvSpPr>
          <p:nvPr/>
        </p:nvSpPr>
        <p:spPr>
          <a:xfrm>
            <a:off x="2645" y="2237968"/>
            <a:ext cx="12432948" cy="1345284"/>
          </a:xfrm>
          <a:prstGeom prst="rect">
            <a:avLst/>
          </a:prstGeom>
        </p:spPr>
        <p:txBody>
          <a:bodyPr/>
          <a:lstStyle>
            <a:lvl1pPr algn="l" defTabSz="912597" rtl="0" eaLnBrk="1" latinLnBrk="0" hangingPunct="1">
              <a:lnSpc>
                <a:spcPct val="90000"/>
              </a:lnSpc>
              <a:spcBef>
                <a:spcPct val="0"/>
              </a:spcBef>
              <a:buNone/>
              <a:defRPr lang="en-US" sz="5488"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a:lstStyle>
          <a:p>
            <a:pPr algn="ctr" defTabSz="930579">
              <a:defRPr/>
            </a:pPr>
            <a:r>
              <a:rPr lang="tr-TR" sz="4799" spc="-102" dirty="0">
                <a:solidFill>
                  <a:prstClr val="white">
                    <a:alpha val="99000"/>
                  </a:prstClr>
                </a:solidFill>
              </a:rPr>
              <a:t>http://aka.ms/msdntr</a:t>
            </a:r>
            <a:endParaRPr lang="en-US" sz="4799" spc="-102" dirty="0">
              <a:solidFill>
                <a:prstClr val="white">
                  <a:alpha val="99000"/>
                </a:prstClr>
              </a:solidFill>
              <a:latin typeface="Segoe UI Light"/>
            </a:endParaRPr>
          </a:p>
        </p:txBody>
      </p:sp>
      <p:sp>
        <p:nvSpPr>
          <p:cNvPr id="9" name="Title 1"/>
          <p:cNvSpPr txBox="1">
            <a:spLocks/>
          </p:cNvSpPr>
          <p:nvPr/>
        </p:nvSpPr>
        <p:spPr>
          <a:xfrm>
            <a:off x="275482" y="295731"/>
            <a:ext cx="11887878" cy="917444"/>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tr-TR" sz="5399" dirty="0">
                <a:solidFill>
                  <a:schemeClr val="bg1"/>
                </a:solidFill>
              </a:rPr>
              <a:t>Sorularınızı Türkçe MSDN forumlarımızda cevaplıyoruz : </a:t>
            </a:r>
            <a:endParaRPr lang="en-US" sz="5399" dirty="0">
              <a:solidFill>
                <a:schemeClr val="bg1"/>
              </a:solidFill>
            </a:endParaRPr>
          </a:p>
        </p:txBody>
      </p:sp>
      <p:grpSp>
        <p:nvGrpSpPr>
          <p:cNvPr id="4" name="Group 3"/>
          <p:cNvGrpSpPr/>
          <p:nvPr/>
        </p:nvGrpSpPr>
        <p:grpSpPr>
          <a:xfrm>
            <a:off x="2106450" y="3583252"/>
            <a:ext cx="8221810" cy="2801884"/>
            <a:chOff x="221166" y="2566028"/>
            <a:chExt cx="11701928" cy="3987861"/>
          </a:xfrm>
        </p:grpSpPr>
        <p:pic>
          <p:nvPicPr>
            <p:cNvPr id="12" name="Picture 11"/>
            <p:cNvPicPr>
              <a:picLocks noChangeAspect="1"/>
            </p:cNvPicPr>
            <p:nvPr/>
          </p:nvPicPr>
          <p:blipFill>
            <a:blip r:embed="rId3"/>
            <a:stretch>
              <a:fillRect/>
            </a:stretch>
          </p:blipFill>
          <p:spPr>
            <a:xfrm>
              <a:off x="221166" y="2566028"/>
              <a:ext cx="11701928" cy="3987861"/>
            </a:xfrm>
            <a:prstGeom prst="rect">
              <a:avLst/>
            </a:prstGeom>
          </p:spPr>
        </p:pic>
        <p:grpSp>
          <p:nvGrpSpPr>
            <p:cNvPr id="13" name="Group 12"/>
            <p:cNvGrpSpPr/>
            <p:nvPr/>
          </p:nvGrpSpPr>
          <p:grpSpPr>
            <a:xfrm>
              <a:off x="4398685" y="3408492"/>
              <a:ext cx="2589537" cy="2620860"/>
              <a:chOff x="8805791" y="3825484"/>
              <a:chExt cx="2641463" cy="2673414"/>
            </a:xfrm>
          </p:grpSpPr>
          <p:sp>
            <p:nvSpPr>
              <p:cNvPr id="14" name="Oval 13"/>
              <p:cNvSpPr/>
              <p:nvPr/>
            </p:nvSpPr>
            <p:spPr bwMode="auto">
              <a:xfrm>
                <a:off x="8883198" y="3934842"/>
                <a:ext cx="2564056" cy="2564056"/>
              </a:xfrm>
              <a:prstGeom prst="ellipse">
                <a:avLst/>
              </a:prstGeom>
              <a:solidFill>
                <a:srgbClr val="FFFFFF">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algn="ctr" defTabSz="1267825" fontAlgn="base">
                  <a:lnSpc>
                    <a:spcPct val="90000"/>
                  </a:lnSpc>
                  <a:spcBef>
                    <a:spcPct val="0"/>
                  </a:spcBef>
                  <a:spcAft>
                    <a:spcPct val="0"/>
                  </a:spcAft>
                  <a:defRPr/>
                </a:pPr>
                <a:endParaRPr lang="en-US" sz="3264" kern="0" dirty="0" err="1">
                  <a:gradFill>
                    <a:gsLst>
                      <a:gs pos="0">
                        <a:srgbClr val="FFFFFF"/>
                      </a:gs>
                      <a:gs pos="100000">
                        <a:srgbClr val="FFFFFF"/>
                      </a:gs>
                    </a:gsLst>
                    <a:lin ang="5400000" scaled="0"/>
                  </a:gradFill>
                  <a:latin typeface="Calibri"/>
                  <a:ea typeface="Segoe UI" pitchFamily="34" charset="0"/>
                  <a:cs typeface="Segoe UI" pitchFamily="34" charset="0"/>
                </a:endParaRPr>
              </a:p>
            </p:txBody>
          </p:sp>
          <p:pic>
            <p:nvPicPr>
              <p:cNvPr id="15" name="Picture 14"/>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a:off x="8805791" y="3825484"/>
                <a:ext cx="2345154" cy="2647969"/>
              </a:xfrm>
              <a:prstGeom prst="rect">
                <a:avLst/>
              </a:prstGeom>
              <a:noFill/>
              <a:ln>
                <a:noFill/>
              </a:ln>
              <a:extLst>
                <a:ext uri="{909E8E84-426E-40DD-AFC4-6F175D3DCCD1}">
                  <a14:hiddenFill xmlns:a14="http://schemas.microsoft.com/office/drawing/2010/main">
                    <a:solidFill>
                      <a:srgbClr val="FFFFFF"/>
                    </a:solidFill>
                  </a14:hiddenFill>
                </a:ext>
              </a:extLst>
            </p:spPr>
          </p:pic>
        </p:grpSp>
      </p:grpSp>
      <p:pic>
        <p:nvPicPr>
          <p:cNvPr id="18" name="Picture 17" descr="Raspberry Pi Modell B by nogajun"/>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649793" y="5635029"/>
            <a:ext cx="1079267" cy="763131"/>
          </a:xfrm>
          <a:prstGeom prst="rect">
            <a:avLst/>
          </a:prstGeom>
        </p:spPr>
      </p:pic>
      <p:pic>
        <p:nvPicPr>
          <p:cNvPr id="20" name="Picture 19"/>
          <p:cNvPicPr>
            <a:picLocks noChangeAspect="1"/>
          </p:cNvPicPr>
          <p:nvPr/>
        </p:nvPicPr>
        <p:blipFill>
          <a:blip r:embed="rId6"/>
          <a:stretch>
            <a:fillRect/>
          </a:stretch>
        </p:blipFill>
        <p:spPr>
          <a:xfrm>
            <a:off x="6310792" y="2634366"/>
            <a:ext cx="2283840" cy="2283840"/>
          </a:xfrm>
          <a:prstGeom prst="rect">
            <a:avLst/>
          </a:prstGeom>
        </p:spPr>
      </p:pic>
    </p:spTree>
    <p:extLst>
      <p:ext uri="{BB962C8B-B14F-4D97-AF65-F5344CB8AC3E}">
        <p14:creationId xmlns:p14="http://schemas.microsoft.com/office/powerpoint/2010/main" val="1816365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245040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Containers in a ShippingYard</a:t>
            </a:r>
          </a:p>
        </p:txBody>
      </p:sp>
      <p:pic>
        <p:nvPicPr>
          <p:cNvPr id="3074" name="Picture 2" descr="shippingyard.jpeg (1920×1080)"/>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541030" y="1413164"/>
            <a:ext cx="8946862" cy="503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8189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Containers in Ships : </a:t>
            </a:r>
          </a:p>
        </p:txBody>
      </p:sp>
      <p:pic>
        <p:nvPicPr>
          <p:cNvPr id="4098" name="Picture 2" descr="ZIM_New_York_(ship,_2002)_002.jpg (3223×2170)"/>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036617" y="1211264"/>
            <a:ext cx="7897092" cy="5316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067581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163" y="313117"/>
            <a:ext cx="12055670" cy="898472"/>
          </a:xfrm>
        </p:spPr>
        <p:txBody>
          <a:bodyPr>
            <a:normAutofit fontScale="90000"/>
          </a:bodyPr>
          <a:lstStyle/>
          <a:p>
            <a:r>
              <a:rPr lang="en-US" sz="5800" dirty="0"/>
              <a:t>Containers</a:t>
            </a:r>
            <a:br>
              <a:rPr lang="en-US" dirty="0"/>
            </a:br>
            <a:r>
              <a:rPr lang="en-US" sz="3199" dirty="0">
                <a:gradFill>
                  <a:gsLst>
                    <a:gs pos="7619">
                      <a:srgbClr val="00188F"/>
                    </a:gs>
                    <a:gs pos="35000">
                      <a:srgbClr val="00188F"/>
                    </a:gs>
                  </a:gsLst>
                  <a:lin ang="5400000" scaled="0"/>
                </a:gradFill>
              </a:rPr>
              <a:t>A new approach to build, ship, deploy, and instantiate applications</a:t>
            </a:r>
            <a:endParaRPr lang="en-US" dirty="0">
              <a:gradFill>
                <a:gsLst>
                  <a:gs pos="7619">
                    <a:srgbClr val="00188F"/>
                  </a:gs>
                  <a:gs pos="35000">
                    <a:srgbClr val="00188F"/>
                  </a:gs>
                </a:gsLst>
                <a:lin ang="5400000" scaled="0"/>
              </a:gradFill>
            </a:endParaRPr>
          </a:p>
        </p:txBody>
      </p:sp>
      <p:sp>
        <p:nvSpPr>
          <p:cNvPr id="24" name="Rectangle 23"/>
          <p:cNvSpPr/>
          <p:nvPr/>
        </p:nvSpPr>
        <p:spPr bwMode="auto">
          <a:xfrm>
            <a:off x="4310977" y="2338026"/>
            <a:ext cx="519853" cy="3533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3" name="Group 52"/>
          <p:cNvGrpSpPr/>
          <p:nvPr/>
        </p:nvGrpSpPr>
        <p:grpSpPr>
          <a:xfrm>
            <a:off x="815195" y="2209073"/>
            <a:ext cx="1190114" cy="919161"/>
            <a:chOff x="1607293" y="2529497"/>
            <a:chExt cx="1422577" cy="1098699"/>
          </a:xfrm>
          <a:solidFill>
            <a:srgbClr val="002060"/>
          </a:solidFill>
        </p:grpSpPr>
        <p:sp>
          <p:nvSpPr>
            <p:cNvPr id="48" name="Freeform 5"/>
            <p:cNvSpPr>
              <a:spLocks noChangeAspect="1" noEditPoints="1"/>
            </p:cNvSpPr>
            <p:nvPr/>
          </p:nvSpPr>
          <p:spPr bwMode="auto">
            <a:xfrm>
              <a:off x="1607293" y="2529497"/>
              <a:ext cx="1422577" cy="1098699"/>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00BCF2"/>
            </a:solidFill>
            <a:ln>
              <a:noFill/>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nvGrpSpPr>
            <p:cNvPr id="52" name="Group 51"/>
            <p:cNvGrpSpPr/>
            <p:nvPr/>
          </p:nvGrpSpPr>
          <p:grpSpPr>
            <a:xfrm>
              <a:off x="2061884" y="2634924"/>
              <a:ext cx="513394" cy="576136"/>
              <a:chOff x="2304394" y="2806764"/>
              <a:chExt cx="203894" cy="228812"/>
            </a:xfrm>
            <a:grpFill/>
          </p:grpSpPr>
          <p:sp>
            <p:nvSpPr>
              <p:cNvPr id="49"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50"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51"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grpSp>
      <p:sp>
        <p:nvSpPr>
          <p:cNvPr id="55" name="TextBox 54"/>
          <p:cNvSpPr txBox="1"/>
          <p:nvPr/>
        </p:nvSpPr>
        <p:spPr>
          <a:xfrm>
            <a:off x="768249" y="3145987"/>
            <a:ext cx="1239710" cy="544722"/>
          </a:xfrm>
          <a:prstGeom prst="rect">
            <a:avLst/>
          </a:prstGeom>
          <a:noFill/>
        </p:spPr>
        <p:txBody>
          <a:bodyPr wrap="none" lIns="182854" tIns="146283" rIns="182854" bIns="146283" rtlCol="0">
            <a:spAutoFit/>
          </a:bodyPr>
          <a:lstStyle/>
          <a:p>
            <a:pPr>
              <a:lnSpc>
                <a:spcPct val="90000"/>
              </a:lnSpc>
              <a:spcAft>
                <a:spcPts val="600"/>
              </a:spcAft>
            </a:pPr>
            <a:r>
              <a:rPr lang="en-US" b="1" dirty="0"/>
              <a:t>Physical</a:t>
            </a:r>
          </a:p>
        </p:txBody>
      </p:sp>
      <p:sp>
        <p:nvSpPr>
          <p:cNvPr id="4" name="Freeform 5"/>
          <p:cNvSpPr>
            <a:spLocks noChangeAspect="1" noEditPoints="1"/>
          </p:cNvSpPr>
          <p:nvPr/>
        </p:nvSpPr>
        <p:spPr bwMode="auto">
          <a:xfrm>
            <a:off x="805681" y="5372526"/>
            <a:ext cx="1188551" cy="896395"/>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0072C6"/>
          </a:solidFill>
          <a:ln>
            <a:noFill/>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nvGrpSpPr>
          <p:cNvPr id="7" name="Group 6"/>
          <p:cNvGrpSpPr/>
          <p:nvPr/>
        </p:nvGrpSpPr>
        <p:grpSpPr>
          <a:xfrm>
            <a:off x="886392" y="4866324"/>
            <a:ext cx="502238" cy="447874"/>
            <a:chOff x="7225183" y="4826255"/>
            <a:chExt cx="420688" cy="384175"/>
          </a:xfrm>
          <a:solidFill>
            <a:srgbClr val="0072C6"/>
          </a:solidFill>
        </p:grpSpPr>
        <p:sp>
          <p:nvSpPr>
            <p:cNvPr id="36" name="Rectangle 35"/>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7" name="Group 36"/>
            <p:cNvGrpSpPr/>
            <p:nvPr/>
          </p:nvGrpSpPr>
          <p:grpSpPr>
            <a:xfrm>
              <a:off x="7225183" y="4826255"/>
              <a:ext cx="420688" cy="384175"/>
              <a:chOff x="7225183" y="4826255"/>
              <a:chExt cx="420688" cy="384175"/>
            </a:xfrm>
            <a:grpFill/>
          </p:grpSpPr>
          <p:sp>
            <p:nvSpPr>
              <p:cNvPr id="38"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39"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40"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41"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grpSp>
      <p:sp>
        <p:nvSpPr>
          <p:cNvPr id="56" name="TextBox 55"/>
          <p:cNvSpPr txBox="1"/>
          <p:nvPr/>
        </p:nvSpPr>
        <p:spPr>
          <a:xfrm>
            <a:off x="835543" y="6263890"/>
            <a:ext cx="1105122" cy="544722"/>
          </a:xfrm>
          <a:prstGeom prst="rect">
            <a:avLst/>
          </a:prstGeom>
          <a:noFill/>
        </p:spPr>
        <p:txBody>
          <a:bodyPr wrap="none" lIns="182854" tIns="146283" rIns="182854" bIns="146283" rtlCol="0">
            <a:spAutoFit/>
          </a:bodyPr>
          <a:lstStyle/>
          <a:p>
            <a:pPr>
              <a:lnSpc>
                <a:spcPct val="90000"/>
              </a:lnSpc>
              <a:spcAft>
                <a:spcPts val="600"/>
              </a:spcAft>
            </a:pPr>
            <a:r>
              <a:rPr lang="en-US" b="1" dirty="0"/>
              <a:t>Virtual</a:t>
            </a:r>
          </a:p>
        </p:txBody>
      </p:sp>
      <p:sp>
        <p:nvSpPr>
          <p:cNvPr id="60" name="TextBox 59"/>
          <p:cNvSpPr txBox="1"/>
          <p:nvPr/>
        </p:nvSpPr>
        <p:spPr>
          <a:xfrm>
            <a:off x="2554810" y="1972801"/>
            <a:ext cx="3488965" cy="1741973"/>
          </a:xfrm>
          <a:prstGeom prst="rect">
            <a:avLst/>
          </a:prstGeom>
          <a:noFill/>
        </p:spPr>
        <p:txBody>
          <a:bodyPr wrap="square" lIns="182854" tIns="146283" rIns="182854" bIns="146283" rtlCol="0">
            <a:spAutoFit/>
          </a:bodyPr>
          <a:lstStyle/>
          <a:p>
            <a:pPr>
              <a:spcAft>
                <a:spcPts val="1200"/>
              </a:spcAft>
            </a:pPr>
            <a:r>
              <a:rPr lang="en-US" sz="1400" dirty="0">
                <a:gradFill>
                  <a:gsLst>
                    <a:gs pos="2917">
                      <a:schemeClr val="tx1"/>
                    </a:gs>
                    <a:gs pos="30000">
                      <a:schemeClr val="tx1"/>
                    </a:gs>
                  </a:gsLst>
                  <a:lin ang="5400000" scaled="0"/>
                </a:gradFill>
              </a:rPr>
              <a:t>Applications traditionally built and deployed onto physical systems with 1:1 relationship</a:t>
            </a:r>
          </a:p>
          <a:p>
            <a:pPr>
              <a:spcAft>
                <a:spcPts val="1200"/>
              </a:spcAft>
            </a:pPr>
            <a:r>
              <a:rPr lang="en-US" sz="1400" dirty="0">
                <a:gradFill>
                  <a:gsLst>
                    <a:gs pos="2917">
                      <a:schemeClr val="tx1"/>
                    </a:gs>
                    <a:gs pos="30000">
                      <a:schemeClr val="tx1"/>
                    </a:gs>
                  </a:gsLst>
                  <a:lin ang="5400000" scaled="0"/>
                </a:gradFill>
              </a:rPr>
              <a:t>New applications often required new physical systems for isolation of resources</a:t>
            </a:r>
          </a:p>
        </p:txBody>
      </p:sp>
      <p:sp>
        <p:nvSpPr>
          <p:cNvPr id="61" name="TextBox 60"/>
          <p:cNvSpPr txBox="1"/>
          <p:nvPr/>
        </p:nvSpPr>
        <p:spPr>
          <a:xfrm>
            <a:off x="2523613" y="4109080"/>
            <a:ext cx="3488965" cy="2480637"/>
          </a:xfrm>
          <a:prstGeom prst="rect">
            <a:avLst/>
          </a:prstGeom>
          <a:noFill/>
        </p:spPr>
        <p:txBody>
          <a:bodyPr wrap="square" lIns="182854" tIns="146283" rIns="182854" bIns="146283" rtlCol="0">
            <a:spAutoFit/>
          </a:bodyPr>
          <a:lstStyle/>
          <a:p>
            <a:pPr>
              <a:spcAft>
                <a:spcPts val="1200"/>
              </a:spcAft>
            </a:pPr>
            <a:r>
              <a:rPr lang="en-US" sz="1400" dirty="0">
                <a:gradFill>
                  <a:gsLst>
                    <a:gs pos="2917">
                      <a:schemeClr val="tx1"/>
                    </a:gs>
                    <a:gs pos="30000">
                      <a:schemeClr val="tx1"/>
                    </a:gs>
                  </a:gsLst>
                  <a:lin ang="5400000" scaled="0"/>
                </a:gradFill>
              </a:rPr>
              <a:t>Higher consolidation ratios and better utilization</a:t>
            </a:r>
          </a:p>
          <a:p>
            <a:pPr>
              <a:spcAft>
                <a:spcPts val="1200"/>
              </a:spcAft>
            </a:pPr>
            <a:r>
              <a:rPr lang="en-US" sz="1400" dirty="0">
                <a:gradFill>
                  <a:gsLst>
                    <a:gs pos="2917">
                      <a:schemeClr val="tx1"/>
                    </a:gs>
                    <a:gs pos="30000">
                      <a:schemeClr val="tx1"/>
                    </a:gs>
                  </a:gsLst>
                  <a:lin ang="5400000" scaled="0"/>
                </a:gradFill>
              </a:rPr>
              <a:t>Faster app deployment than in a traditional, physical environment</a:t>
            </a:r>
          </a:p>
          <a:p>
            <a:pPr>
              <a:spcAft>
                <a:spcPts val="1200"/>
              </a:spcAft>
            </a:pPr>
            <a:r>
              <a:rPr lang="en-US" sz="1400" dirty="0">
                <a:gradFill>
                  <a:gsLst>
                    <a:gs pos="2917">
                      <a:schemeClr val="tx1"/>
                    </a:gs>
                    <a:gs pos="30000">
                      <a:schemeClr val="tx1"/>
                    </a:gs>
                  </a:gsLst>
                  <a:lin ang="5400000" scaled="0"/>
                </a:gradFill>
              </a:rPr>
              <a:t>Apps deployed into VMs with high compatibility success</a:t>
            </a:r>
          </a:p>
          <a:p>
            <a:pPr>
              <a:spcAft>
                <a:spcPts val="1200"/>
              </a:spcAft>
            </a:pPr>
            <a:r>
              <a:rPr lang="en-US" sz="1400" dirty="0">
                <a:gradFill>
                  <a:gsLst>
                    <a:gs pos="2917">
                      <a:schemeClr val="tx1"/>
                    </a:gs>
                    <a:gs pos="30000">
                      <a:schemeClr val="tx1"/>
                    </a:gs>
                  </a:gsLst>
                  <a:lin ang="5400000" scaled="0"/>
                </a:gradFill>
              </a:rPr>
              <a:t>Apps benefited from key VM features i.e. Live migration, HA</a:t>
            </a:r>
          </a:p>
        </p:txBody>
      </p:sp>
      <p:cxnSp>
        <p:nvCxnSpPr>
          <p:cNvPr id="63" name="Straight Connector 62"/>
          <p:cNvCxnSpPr/>
          <p:nvPr/>
        </p:nvCxnSpPr>
        <p:spPr>
          <a:xfrm>
            <a:off x="6416556" y="2067695"/>
            <a:ext cx="0" cy="4162106"/>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1" name="Group 140"/>
          <p:cNvGrpSpPr/>
          <p:nvPr/>
        </p:nvGrpSpPr>
        <p:grpSpPr>
          <a:xfrm>
            <a:off x="7178253" y="2085132"/>
            <a:ext cx="2394793" cy="2428212"/>
            <a:chOff x="7178389" y="2084931"/>
            <a:chExt cx="2395133" cy="2428556"/>
          </a:xfrm>
        </p:grpSpPr>
        <p:sp>
          <p:nvSpPr>
            <p:cNvPr id="65" name="Freeform 5"/>
            <p:cNvSpPr>
              <a:spLocks noChangeAspect="1" noEditPoints="1"/>
            </p:cNvSpPr>
            <p:nvPr/>
          </p:nvSpPr>
          <p:spPr bwMode="auto">
            <a:xfrm>
              <a:off x="7178389" y="2084931"/>
              <a:ext cx="2395133" cy="1849834"/>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002060"/>
            </a:solidFill>
            <a:ln>
              <a:noFill/>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nvGrpSpPr>
            <p:cNvPr id="84" name="Group 83"/>
            <p:cNvGrpSpPr/>
            <p:nvPr/>
          </p:nvGrpSpPr>
          <p:grpSpPr>
            <a:xfrm>
              <a:off x="7388615" y="2895644"/>
              <a:ext cx="457478" cy="447088"/>
              <a:chOff x="9109131" y="2427363"/>
              <a:chExt cx="620854" cy="606753"/>
            </a:xfrm>
          </p:grpSpPr>
          <p:grpSp>
            <p:nvGrpSpPr>
              <p:cNvPr id="85" name="Group 84"/>
              <p:cNvGrpSpPr/>
              <p:nvPr/>
            </p:nvGrpSpPr>
            <p:grpSpPr>
              <a:xfrm>
                <a:off x="9204778" y="2479325"/>
                <a:ext cx="429561" cy="482058"/>
                <a:chOff x="2304394" y="2806764"/>
                <a:chExt cx="203894" cy="228812"/>
              </a:xfrm>
              <a:solidFill>
                <a:schemeClr val="bg1"/>
              </a:solidFill>
            </p:grpSpPr>
            <p:sp>
              <p:nvSpPr>
                <p:cNvPr id="8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8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8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86" name="Rounded Rectangle 85"/>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0" name="Group 89"/>
            <p:cNvGrpSpPr/>
            <p:nvPr/>
          </p:nvGrpSpPr>
          <p:grpSpPr>
            <a:xfrm>
              <a:off x="7904180" y="2895644"/>
              <a:ext cx="457478" cy="447088"/>
              <a:chOff x="9109131" y="2427363"/>
              <a:chExt cx="620854" cy="606753"/>
            </a:xfrm>
          </p:grpSpPr>
          <p:grpSp>
            <p:nvGrpSpPr>
              <p:cNvPr id="91" name="Group 90"/>
              <p:cNvGrpSpPr/>
              <p:nvPr/>
            </p:nvGrpSpPr>
            <p:grpSpPr>
              <a:xfrm>
                <a:off x="9204778" y="2479325"/>
                <a:ext cx="429561" cy="482058"/>
                <a:chOff x="2304394" y="2806764"/>
                <a:chExt cx="203894" cy="228812"/>
              </a:xfrm>
              <a:solidFill>
                <a:schemeClr val="bg1"/>
              </a:solidFill>
            </p:grpSpPr>
            <p:sp>
              <p:nvSpPr>
                <p:cNvPr id="9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9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9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92" name="Rounded Rectangle 91"/>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6" name="Group 95"/>
            <p:cNvGrpSpPr/>
            <p:nvPr/>
          </p:nvGrpSpPr>
          <p:grpSpPr>
            <a:xfrm>
              <a:off x="8411036" y="2895644"/>
              <a:ext cx="457478" cy="447088"/>
              <a:chOff x="9109131" y="2427363"/>
              <a:chExt cx="620854" cy="606753"/>
            </a:xfrm>
          </p:grpSpPr>
          <p:grpSp>
            <p:nvGrpSpPr>
              <p:cNvPr id="97" name="Group 96"/>
              <p:cNvGrpSpPr/>
              <p:nvPr/>
            </p:nvGrpSpPr>
            <p:grpSpPr>
              <a:xfrm>
                <a:off x="9204778" y="2479325"/>
                <a:ext cx="429561" cy="482058"/>
                <a:chOff x="2304394" y="2806764"/>
                <a:chExt cx="203894" cy="228812"/>
              </a:xfrm>
              <a:solidFill>
                <a:schemeClr val="bg1"/>
              </a:solidFill>
            </p:grpSpPr>
            <p:sp>
              <p:nvSpPr>
                <p:cNvPr id="99"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00"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01"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98" name="Rounded Rectangle 97"/>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2" name="Group 101"/>
            <p:cNvGrpSpPr/>
            <p:nvPr/>
          </p:nvGrpSpPr>
          <p:grpSpPr>
            <a:xfrm>
              <a:off x="8914412" y="2895644"/>
              <a:ext cx="457478" cy="447088"/>
              <a:chOff x="9109131" y="2427363"/>
              <a:chExt cx="620854" cy="606753"/>
            </a:xfrm>
          </p:grpSpPr>
          <p:grpSp>
            <p:nvGrpSpPr>
              <p:cNvPr id="103" name="Group 102"/>
              <p:cNvGrpSpPr/>
              <p:nvPr/>
            </p:nvGrpSpPr>
            <p:grpSpPr>
              <a:xfrm>
                <a:off x="9204778" y="2479325"/>
                <a:ext cx="429561" cy="482058"/>
                <a:chOff x="2304394" y="2806764"/>
                <a:chExt cx="203894" cy="228812"/>
              </a:xfrm>
              <a:solidFill>
                <a:schemeClr val="bg1"/>
              </a:solidFill>
            </p:grpSpPr>
            <p:sp>
              <p:nvSpPr>
                <p:cNvPr id="105"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06"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07"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104" name="Rounded Rectangle 103"/>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8" name="Group 107"/>
            <p:cNvGrpSpPr/>
            <p:nvPr/>
          </p:nvGrpSpPr>
          <p:grpSpPr>
            <a:xfrm>
              <a:off x="7636201" y="2374901"/>
              <a:ext cx="457478" cy="447088"/>
              <a:chOff x="9109131" y="2427363"/>
              <a:chExt cx="620854" cy="606753"/>
            </a:xfrm>
          </p:grpSpPr>
          <p:grpSp>
            <p:nvGrpSpPr>
              <p:cNvPr id="109" name="Group 108"/>
              <p:cNvGrpSpPr/>
              <p:nvPr/>
            </p:nvGrpSpPr>
            <p:grpSpPr>
              <a:xfrm>
                <a:off x="9204778" y="2479325"/>
                <a:ext cx="429561" cy="482058"/>
                <a:chOff x="2304394" y="2806764"/>
                <a:chExt cx="203894" cy="228812"/>
              </a:xfrm>
              <a:solidFill>
                <a:schemeClr val="bg1"/>
              </a:solidFill>
            </p:grpSpPr>
            <p:sp>
              <p:nvSpPr>
                <p:cNvPr id="111"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12"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13"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110" name="Rounded Rectangle 109"/>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4" name="Group 113"/>
            <p:cNvGrpSpPr/>
            <p:nvPr/>
          </p:nvGrpSpPr>
          <p:grpSpPr>
            <a:xfrm>
              <a:off x="8143057" y="2374901"/>
              <a:ext cx="457478" cy="447088"/>
              <a:chOff x="9109131" y="2427363"/>
              <a:chExt cx="620854" cy="606753"/>
            </a:xfrm>
          </p:grpSpPr>
          <p:grpSp>
            <p:nvGrpSpPr>
              <p:cNvPr id="115" name="Group 114"/>
              <p:cNvGrpSpPr/>
              <p:nvPr/>
            </p:nvGrpSpPr>
            <p:grpSpPr>
              <a:xfrm>
                <a:off x="9204778" y="2479325"/>
                <a:ext cx="429561" cy="482058"/>
                <a:chOff x="2304394" y="2806764"/>
                <a:chExt cx="203894" cy="228812"/>
              </a:xfrm>
              <a:solidFill>
                <a:schemeClr val="bg1"/>
              </a:solidFill>
            </p:grpSpPr>
            <p:sp>
              <p:nvSpPr>
                <p:cNvPr id="11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1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1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116" name="Rounded Rectangle 115"/>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20" name="Group 119"/>
            <p:cNvGrpSpPr/>
            <p:nvPr/>
          </p:nvGrpSpPr>
          <p:grpSpPr>
            <a:xfrm>
              <a:off x="8646433" y="2374901"/>
              <a:ext cx="457478" cy="447088"/>
              <a:chOff x="9109131" y="2427363"/>
              <a:chExt cx="620854" cy="606753"/>
            </a:xfrm>
          </p:grpSpPr>
          <p:grpSp>
            <p:nvGrpSpPr>
              <p:cNvPr id="121" name="Group 120"/>
              <p:cNvGrpSpPr/>
              <p:nvPr/>
            </p:nvGrpSpPr>
            <p:grpSpPr>
              <a:xfrm>
                <a:off x="9204778" y="2479325"/>
                <a:ext cx="429561" cy="482058"/>
                <a:chOff x="2304394" y="2806764"/>
                <a:chExt cx="203894" cy="228812"/>
              </a:xfrm>
              <a:solidFill>
                <a:schemeClr val="bg1"/>
              </a:solidFill>
            </p:grpSpPr>
            <p:sp>
              <p:nvSpPr>
                <p:cNvPr id="12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2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2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122" name="Rounded Rectangle 121"/>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26" name="TextBox 125"/>
            <p:cNvSpPr txBox="1"/>
            <p:nvPr/>
          </p:nvSpPr>
          <p:spPr>
            <a:xfrm>
              <a:off x="7223565" y="3940984"/>
              <a:ext cx="2268326" cy="572503"/>
            </a:xfrm>
            <a:prstGeom prst="rect">
              <a:avLst/>
            </a:prstGeom>
            <a:noFill/>
          </p:spPr>
          <p:txBody>
            <a:bodyPr wrap="none" lIns="182854" tIns="146283" rIns="182854" bIns="146283" rtlCol="0">
              <a:spAutoFit/>
            </a:bodyPr>
            <a:lstStyle/>
            <a:p>
              <a:pPr>
                <a:lnSpc>
                  <a:spcPct val="90000"/>
                </a:lnSpc>
                <a:spcAft>
                  <a:spcPts val="600"/>
                </a:spcAft>
              </a:pPr>
              <a:r>
                <a:rPr lang="en-US" sz="2000" b="1" dirty="0"/>
                <a:t>Physical/Virtual</a:t>
              </a:r>
            </a:p>
          </p:txBody>
        </p:sp>
      </p:grpSp>
      <p:sp>
        <p:nvSpPr>
          <p:cNvPr id="129" name="TextBox 128"/>
          <p:cNvSpPr txBox="1"/>
          <p:nvPr/>
        </p:nvSpPr>
        <p:spPr>
          <a:xfrm>
            <a:off x="7059324" y="4422926"/>
            <a:ext cx="4798379" cy="2043082"/>
          </a:xfrm>
          <a:prstGeom prst="rect">
            <a:avLst/>
          </a:prstGeom>
          <a:noFill/>
        </p:spPr>
        <p:txBody>
          <a:bodyPr wrap="square" lIns="182854" tIns="146283" rIns="182854" bIns="146283" rtlCol="0">
            <a:spAutoFit/>
          </a:bodyPr>
          <a:lstStyle/>
          <a:p>
            <a:pPr>
              <a:lnSpc>
                <a:spcPct val="90000"/>
              </a:lnSpc>
              <a:spcAft>
                <a:spcPts val="600"/>
              </a:spcAft>
            </a:pPr>
            <a:r>
              <a:rPr lang="en-US" sz="1599" b="1" dirty="0">
                <a:solidFill>
                  <a:srgbClr val="002060"/>
                </a:solidFill>
              </a:rPr>
              <a:t>Key Benefits</a:t>
            </a:r>
            <a:endParaRPr lang="en-US" sz="1599" dirty="0">
              <a:solidFill>
                <a:srgbClr val="002060"/>
              </a:solidFill>
            </a:endParaRPr>
          </a:p>
          <a:p>
            <a:pPr>
              <a:lnSpc>
                <a:spcPct val="90000"/>
              </a:lnSpc>
              <a:spcAft>
                <a:spcPts val="600"/>
              </a:spcAft>
            </a:pPr>
            <a:r>
              <a:rPr lang="en-US" sz="1599" dirty="0">
                <a:gradFill>
                  <a:gsLst>
                    <a:gs pos="2917">
                      <a:schemeClr val="tx1"/>
                    </a:gs>
                    <a:gs pos="30000">
                      <a:schemeClr val="tx1"/>
                    </a:gs>
                  </a:gsLst>
                  <a:lin ang="5400000" scaled="0"/>
                </a:gradFill>
              </a:rPr>
              <a:t>Further accelerate of app deployment</a:t>
            </a:r>
          </a:p>
          <a:p>
            <a:pPr>
              <a:lnSpc>
                <a:spcPct val="90000"/>
              </a:lnSpc>
              <a:spcAft>
                <a:spcPts val="600"/>
              </a:spcAft>
            </a:pPr>
            <a:r>
              <a:rPr lang="en-US" sz="1599" dirty="0">
                <a:gradFill>
                  <a:gsLst>
                    <a:gs pos="2917">
                      <a:schemeClr val="tx1"/>
                    </a:gs>
                    <a:gs pos="30000">
                      <a:schemeClr val="tx1"/>
                    </a:gs>
                  </a:gsLst>
                  <a:lin ang="5400000" scaled="0"/>
                </a:gradFill>
              </a:rPr>
              <a:t>Reduce effort to deploy apps</a:t>
            </a:r>
          </a:p>
          <a:p>
            <a:pPr>
              <a:lnSpc>
                <a:spcPct val="90000"/>
              </a:lnSpc>
              <a:spcAft>
                <a:spcPts val="600"/>
              </a:spcAft>
            </a:pPr>
            <a:r>
              <a:rPr lang="en-US" sz="1599" dirty="0">
                <a:gradFill>
                  <a:gsLst>
                    <a:gs pos="2917">
                      <a:schemeClr val="tx1"/>
                    </a:gs>
                    <a:gs pos="30000">
                      <a:schemeClr val="tx1"/>
                    </a:gs>
                  </a:gsLst>
                  <a:lin ang="5400000" scaled="0"/>
                </a:gradFill>
              </a:rPr>
              <a:t>Streamline development and testing</a:t>
            </a:r>
          </a:p>
          <a:p>
            <a:pPr>
              <a:lnSpc>
                <a:spcPct val="90000"/>
              </a:lnSpc>
              <a:spcAft>
                <a:spcPts val="600"/>
              </a:spcAft>
            </a:pPr>
            <a:r>
              <a:rPr lang="en-US" sz="1599" dirty="0">
                <a:gradFill>
                  <a:gsLst>
                    <a:gs pos="2917">
                      <a:schemeClr val="tx1"/>
                    </a:gs>
                    <a:gs pos="30000">
                      <a:schemeClr val="tx1"/>
                    </a:gs>
                  </a:gsLst>
                  <a:lin ang="5400000" scaled="0"/>
                </a:gradFill>
              </a:rPr>
              <a:t>Lower costs associated with app deployment</a:t>
            </a:r>
          </a:p>
          <a:p>
            <a:pPr>
              <a:lnSpc>
                <a:spcPct val="90000"/>
              </a:lnSpc>
              <a:spcAft>
                <a:spcPts val="600"/>
              </a:spcAft>
            </a:pPr>
            <a:r>
              <a:rPr lang="en-US" sz="1599" dirty="0">
                <a:gradFill>
                  <a:gsLst>
                    <a:gs pos="2917">
                      <a:schemeClr val="tx1"/>
                    </a:gs>
                    <a:gs pos="30000">
                      <a:schemeClr val="tx1"/>
                    </a:gs>
                  </a:gsLst>
                  <a:lin ang="5400000" scaled="0"/>
                </a:gradFill>
              </a:rPr>
              <a:t>Increase server consolidation</a:t>
            </a:r>
          </a:p>
        </p:txBody>
      </p:sp>
      <p:grpSp>
        <p:nvGrpSpPr>
          <p:cNvPr id="142" name="Group 141"/>
          <p:cNvGrpSpPr/>
          <p:nvPr/>
        </p:nvGrpSpPr>
        <p:grpSpPr>
          <a:xfrm>
            <a:off x="9848720" y="2350621"/>
            <a:ext cx="1985742" cy="1128041"/>
            <a:chOff x="9867795" y="2087055"/>
            <a:chExt cx="1986024" cy="1128201"/>
          </a:xfrm>
        </p:grpSpPr>
        <p:sp>
          <p:nvSpPr>
            <p:cNvPr id="128" name="TextBox 127"/>
            <p:cNvSpPr txBox="1"/>
            <p:nvPr/>
          </p:nvSpPr>
          <p:spPr>
            <a:xfrm>
              <a:off x="9867795" y="2580726"/>
              <a:ext cx="1950453" cy="634530"/>
            </a:xfrm>
            <a:prstGeom prst="rect">
              <a:avLst/>
            </a:prstGeom>
            <a:noFill/>
          </p:spPr>
          <p:txBody>
            <a:bodyPr wrap="none" lIns="182854" tIns="146283" rIns="182854" bIns="146283" rtlCol="0">
              <a:spAutoFit/>
            </a:bodyPr>
            <a:lstStyle/>
            <a:p>
              <a:pPr>
                <a:lnSpc>
                  <a:spcPct val="90000"/>
                </a:lnSpc>
                <a:spcAft>
                  <a:spcPts val="600"/>
                </a:spcAft>
              </a:pPr>
              <a:r>
                <a:rPr lang="en-US" sz="2400" b="1" dirty="0">
                  <a:solidFill>
                    <a:srgbClr val="002060"/>
                  </a:solidFill>
                </a:rPr>
                <a:t>Containers</a:t>
              </a:r>
            </a:p>
          </p:txBody>
        </p:sp>
        <p:sp>
          <p:nvSpPr>
            <p:cNvPr id="140" name="Rectangle 139"/>
            <p:cNvSpPr/>
            <p:nvPr/>
          </p:nvSpPr>
          <p:spPr>
            <a:xfrm>
              <a:off x="10013377" y="2087055"/>
              <a:ext cx="1840442" cy="659291"/>
            </a:xfrm>
            <a:prstGeom prst="rect">
              <a:avLst/>
            </a:prstGeom>
          </p:spPr>
          <p:txBody>
            <a:bodyPr wrap="square">
              <a:spAutoFit/>
            </a:bodyPr>
            <a:lstStyle/>
            <a:p>
              <a:r>
                <a:rPr lang="en-US" dirty="0">
                  <a:gradFill>
                    <a:gsLst>
                      <a:gs pos="2917">
                        <a:schemeClr val="tx1"/>
                      </a:gs>
                      <a:gs pos="30000">
                        <a:schemeClr val="tx1"/>
                      </a:gs>
                    </a:gsLst>
                    <a:lin ang="5400000" scaled="0"/>
                  </a:gradFill>
                </a:rPr>
                <a:t>Package and run apps within</a:t>
              </a:r>
              <a:endParaRPr lang="en-US" dirty="0"/>
            </a:p>
          </p:txBody>
        </p:sp>
      </p:grpSp>
      <p:grpSp>
        <p:nvGrpSpPr>
          <p:cNvPr id="130" name="Group 129"/>
          <p:cNvGrpSpPr/>
          <p:nvPr/>
        </p:nvGrpSpPr>
        <p:grpSpPr>
          <a:xfrm>
            <a:off x="1448873" y="4866324"/>
            <a:ext cx="502238" cy="447874"/>
            <a:chOff x="7225183" y="4826255"/>
            <a:chExt cx="420688" cy="384175"/>
          </a:xfrm>
          <a:solidFill>
            <a:srgbClr val="0072C6"/>
          </a:solidFill>
        </p:grpSpPr>
        <p:sp>
          <p:nvSpPr>
            <p:cNvPr id="131" name="Rectangle 130"/>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2" name="Group 131"/>
            <p:cNvGrpSpPr/>
            <p:nvPr/>
          </p:nvGrpSpPr>
          <p:grpSpPr>
            <a:xfrm>
              <a:off x="7225183" y="4826255"/>
              <a:ext cx="420688" cy="384175"/>
              <a:chOff x="7225183" y="4826255"/>
              <a:chExt cx="420688" cy="384175"/>
            </a:xfrm>
            <a:grpFill/>
          </p:grpSpPr>
          <p:sp>
            <p:nvSpPr>
              <p:cNvPr id="133"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34"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35"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36"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grpSp>
      <p:grpSp>
        <p:nvGrpSpPr>
          <p:cNvPr id="137" name="Group 136"/>
          <p:cNvGrpSpPr/>
          <p:nvPr/>
        </p:nvGrpSpPr>
        <p:grpSpPr>
          <a:xfrm>
            <a:off x="886392" y="4378477"/>
            <a:ext cx="502238" cy="447874"/>
            <a:chOff x="7225183" y="4826255"/>
            <a:chExt cx="420688" cy="384175"/>
          </a:xfrm>
          <a:solidFill>
            <a:srgbClr val="0072C6"/>
          </a:solidFill>
        </p:grpSpPr>
        <p:sp>
          <p:nvSpPr>
            <p:cNvPr id="138" name="Rectangle 137"/>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9" name="Group 138"/>
            <p:cNvGrpSpPr/>
            <p:nvPr/>
          </p:nvGrpSpPr>
          <p:grpSpPr>
            <a:xfrm>
              <a:off x="7225183" y="4826255"/>
              <a:ext cx="420688" cy="384175"/>
              <a:chOff x="7225183" y="4826255"/>
              <a:chExt cx="420688" cy="384175"/>
            </a:xfrm>
            <a:grpFill/>
          </p:grpSpPr>
          <p:sp>
            <p:nvSpPr>
              <p:cNvPr id="143"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44"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45"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46"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grpSp>
      <p:grpSp>
        <p:nvGrpSpPr>
          <p:cNvPr id="147" name="Group 146"/>
          <p:cNvGrpSpPr/>
          <p:nvPr/>
        </p:nvGrpSpPr>
        <p:grpSpPr>
          <a:xfrm>
            <a:off x="1448873" y="4378477"/>
            <a:ext cx="502238" cy="447874"/>
            <a:chOff x="7225183" y="4826255"/>
            <a:chExt cx="420688" cy="384175"/>
          </a:xfrm>
          <a:solidFill>
            <a:srgbClr val="0072C6"/>
          </a:solidFill>
        </p:grpSpPr>
        <p:sp>
          <p:nvSpPr>
            <p:cNvPr id="148" name="Rectangle 147"/>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9" name="Group 148"/>
            <p:cNvGrpSpPr/>
            <p:nvPr/>
          </p:nvGrpSpPr>
          <p:grpSpPr>
            <a:xfrm>
              <a:off x="7225183" y="4826255"/>
              <a:ext cx="420688" cy="384175"/>
              <a:chOff x="7225183" y="4826255"/>
              <a:chExt cx="420688" cy="384175"/>
            </a:xfrm>
            <a:grpFill/>
          </p:grpSpPr>
          <p:sp>
            <p:nvSpPr>
              <p:cNvPr id="150"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51"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52"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53"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grpSp>
    </p:spTree>
    <p:extLst>
      <p:ext uri="{BB962C8B-B14F-4D97-AF65-F5344CB8AC3E}">
        <p14:creationId xmlns:p14="http://schemas.microsoft.com/office/powerpoint/2010/main" val="309945088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p:cNvSpPr/>
          <p:nvPr/>
        </p:nvSpPr>
        <p:spPr bwMode="auto">
          <a:xfrm rot="20107192" flipV="1">
            <a:off x="5741341" y="3379904"/>
            <a:ext cx="3855608" cy="2587644"/>
          </a:xfrm>
          <a:custGeom>
            <a:avLst/>
            <a:gdLst>
              <a:gd name="connsiteX0" fmla="*/ 1495425 w 1581150"/>
              <a:gd name="connsiteY0" fmla="*/ 3181350 h 3810000"/>
              <a:gd name="connsiteX1" fmla="*/ 0 w 1581150"/>
              <a:gd name="connsiteY1" fmla="*/ 3810000 h 3810000"/>
              <a:gd name="connsiteX2" fmla="*/ 9525 w 1581150"/>
              <a:gd name="connsiteY2" fmla="*/ 0 h 3810000"/>
              <a:gd name="connsiteX3" fmla="*/ 1581150 w 1581150"/>
              <a:gd name="connsiteY3" fmla="*/ 2657475 h 3810000"/>
              <a:gd name="connsiteX4" fmla="*/ 1495425 w 1581150"/>
              <a:gd name="connsiteY4" fmla="*/ 3181350 h 3810000"/>
              <a:gd name="connsiteX0" fmla="*/ 1495425 w 1830073"/>
              <a:gd name="connsiteY0" fmla="*/ 3186361 h 3815011"/>
              <a:gd name="connsiteX1" fmla="*/ 0 w 1830073"/>
              <a:gd name="connsiteY1" fmla="*/ 3815011 h 3815011"/>
              <a:gd name="connsiteX2" fmla="*/ 9525 w 1830073"/>
              <a:gd name="connsiteY2" fmla="*/ 5011 h 3815011"/>
              <a:gd name="connsiteX3" fmla="*/ 1830073 w 1830073"/>
              <a:gd name="connsiteY3" fmla="*/ 0 h 3815011"/>
              <a:gd name="connsiteX4" fmla="*/ 1495425 w 1830073"/>
              <a:gd name="connsiteY4" fmla="*/ 3186361 h 3815011"/>
              <a:gd name="connsiteX0" fmla="*/ 1795921 w 1830073"/>
              <a:gd name="connsiteY0" fmla="*/ 4250386 h 4250386"/>
              <a:gd name="connsiteX1" fmla="*/ 0 w 1830073"/>
              <a:gd name="connsiteY1" fmla="*/ 3815011 h 4250386"/>
              <a:gd name="connsiteX2" fmla="*/ 9525 w 1830073"/>
              <a:gd name="connsiteY2" fmla="*/ 5011 h 4250386"/>
              <a:gd name="connsiteX3" fmla="*/ 1830073 w 1830073"/>
              <a:gd name="connsiteY3" fmla="*/ 0 h 4250386"/>
              <a:gd name="connsiteX4" fmla="*/ 1795921 w 1830073"/>
              <a:gd name="connsiteY4" fmla="*/ 4250386 h 4250386"/>
              <a:gd name="connsiteX0" fmla="*/ 1795921 w 1830073"/>
              <a:gd name="connsiteY0" fmla="*/ 4250386 h 4250386"/>
              <a:gd name="connsiteX1" fmla="*/ 0 w 1830073"/>
              <a:gd name="connsiteY1" fmla="*/ 3815011 h 4250386"/>
              <a:gd name="connsiteX2" fmla="*/ 479837 w 1830073"/>
              <a:gd name="connsiteY2" fmla="*/ 3393013 h 4250386"/>
              <a:gd name="connsiteX3" fmla="*/ 9525 w 1830073"/>
              <a:gd name="connsiteY3" fmla="*/ 5011 h 4250386"/>
              <a:gd name="connsiteX4" fmla="*/ 1830073 w 1830073"/>
              <a:gd name="connsiteY4" fmla="*/ 0 h 4250386"/>
              <a:gd name="connsiteX5" fmla="*/ 1795921 w 1830073"/>
              <a:gd name="connsiteY5" fmla="*/ 4250386 h 4250386"/>
              <a:gd name="connsiteX0" fmla="*/ 1786396 w 1820548"/>
              <a:gd name="connsiteY0" fmla="*/ 4250386 h 4250386"/>
              <a:gd name="connsiteX1" fmla="*/ 499423 w 1820548"/>
              <a:gd name="connsiteY1" fmla="*/ 3563612 h 4250386"/>
              <a:gd name="connsiteX2" fmla="*/ 470312 w 1820548"/>
              <a:gd name="connsiteY2" fmla="*/ 3393013 h 4250386"/>
              <a:gd name="connsiteX3" fmla="*/ 0 w 1820548"/>
              <a:gd name="connsiteY3" fmla="*/ 5011 h 4250386"/>
              <a:gd name="connsiteX4" fmla="*/ 1820548 w 1820548"/>
              <a:gd name="connsiteY4" fmla="*/ 0 h 4250386"/>
              <a:gd name="connsiteX5" fmla="*/ 1786396 w 1820548"/>
              <a:gd name="connsiteY5" fmla="*/ 4250386 h 425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0548" h="4250386">
                <a:moveTo>
                  <a:pt x="1786396" y="4250386"/>
                </a:moveTo>
                <a:lnTo>
                  <a:pt x="499423" y="3563612"/>
                </a:lnTo>
                <a:cubicBezTo>
                  <a:pt x="499791" y="3543905"/>
                  <a:pt x="469944" y="3412720"/>
                  <a:pt x="470312" y="3393013"/>
                </a:cubicBezTo>
                <a:lnTo>
                  <a:pt x="0" y="5011"/>
                </a:lnTo>
                <a:lnTo>
                  <a:pt x="1820548" y="0"/>
                </a:lnTo>
                <a:lnTo>
                  <a:pt x="1786396" y="4250386"/>
                </a:lnTo>
                <a:close/>
              </a:path>
            </a:pathLst>
          </a:custGeom>
          <a:solidFill>
            <a:schemeClr val="bg2">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14"/>
          <p:cNvSpPr/>
          <p:nvPr/>
        </p:nvSpPr>
        <p:spPr bwMode="auto">
          <a:xfrm rot="873293">
            <a:off x="6157945" y="2139115"/>
            <a:ext cx="3359262" cy="2548045"/>
          </a:xfrm>
          <a:custGeom>
            <a:avLst/>
            <a:gdLst>
              <a:gd name="connsiteX0" fmla="*/ 1495425 w 1581150"/>
              <a:gd name="connsiteY0" fmla="*/ 3181350 h 3810000"/>
              <a:gd name="connsiteX1" fmla="*/ 0 w 1581150"/>
              <a:gd name="connsiteY1" fmla="*/ 3810000 h 3810000"/>
              <a:gd name="connsiteX2" fmla="*/ 9525 w 1581150"/>
              <a:gd name="connsiteY2" fmla="*/ 0 h 3810000"/>
              <a:gd name="connsiteX3" fmla="*/ 1581150 w 1581150"/>
              <a:gd name="connsiteY3" fmla="*/ 2657475 h 3810000"/>
              <a:gd name="connsiteX4" fmla="*/ 1495425 w 1581150"/>
              <a:gd name="connsiteY4" fmla="*/ 3181350 h 3810000"/>
              <a:gd name="connsiteX0" fmla="*/ 1495425 w 1937863"/>
              <a:gd name="connsiteY0" fmla="*/ 3359928 h 3988578"/>
              <a:gd name="connsiteX1" fmla="*/ 0 w 1937863"/>
              <a:gd name="connsiteY1" fmla="*/ 3988578 h 3988578"/>
              <a:gd name="connsiteX2" fmla="*/ 9525 w 1937863"/>
              <a:gd name="connsiteY2" fmla="*/ 178578 h 3988578"/>
              <a:gd name="connsiteX3" fmla="*/ 1937863 w 1937863"/>
              <a:gd name="connsiteY3" fmla="*/ 0 h 3988578"/>
              <a:gd name="connsiteX4" fmla="*/ 1495425 w 1937863"/>
              <a:gd name="connsiteY4" fmla="*/ 3359928 h 3988578"/>
              <a:gd name="connsiteX0" fmla="*/ 1987751 w 1987751"/>
              <a:gd name="connsiteY0" fmla="*/ 4575310 h 4575310"/>
              <a:gd name="connsiteX1" fmla="*/ 0 w 1987751"/>
              <a:gd name="connsiteY1" fmla="*/ 3988578 h 4575310"/>
              <a:gd name="connsiteX2" fmla="*/ 9525 w 1987751"/>
              <a:gd name="connsiteY2" fmla="*/ 178578 h 4575310"/>
              <a:gd name="connsiteX3" fmla="*/ 1937863 w 1987751"/>
              <a:gd name="connsiteY3" fmla="*/ 0 h 4575310"/>
              <a:gd name="connsiteX4" fmla="*/ 1987751 w 1987751"/>
              <a:gd name="connsiteY4" fmla="*/ 4575310 h 4575310"/>
              <a:gd name="connsiteX0" fmla="*/ 1978226 w 1978226"/>
              <a:gd name="connsiteY0" fmla="*/ 4575310 h 4575310"/>
              <a:gd name="connsiteX1" fmla="*/ 308896 w 1978226"/>
              <a:gd name="connsiteY1" fmla="*/ 3864172 h 4575310"/>
              <a:gd name="connsiteX2" fmla="*/ 0 w 1978226"/>
              <a:gd name="connsiteY2" fmla="*/ 178578 h 4575310"/>
              <a:gd name="connsiteX3" fmla="*/ 1928338 w 1978226"/>
              <a:gd name="connsiteY3" fmla="*/ 0 h 4575310"/>
              <a:gd name="connsiteX4" fmla="*/ 1978226 w 1978226"/>
              <a:gd name="connsiteY4" fmla="*/ 4575310 h 457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8226" h="4575310">
                <a:moveTo>
                  <a:pt x="1978226" y="4575310"/>
                </a:moveTo>
                <a:lnTo>
                  <a:pt x="308896" y="3864172"/>
                </a:lnTo>
                <a:lnTo>
                  <a:pt x="0" y="178578"/>
                </a:lnTo>
                <a:lnTo>
                  <a:pt x="1928338" y="0"/>
                </a:lnTo>
                <a:lnTo>
                  <a:pt x="1978226" y="4575310"/>
                </a:lnTo>
                <a:close/>
              </a:path>
            </a:pathLst>
          </a:custGeom>
          <a:solidFill>
            <a:schemeClr val="bg2">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sz="5200" dirty="0"/>
              <a:t>Why Containers?</a:t>
            </a:r>
            <a:br>
              <a:rPr lang="en-US" dirty="0"/>
            </a:br>
            <a:r>
              <a:rPr lang="en-US" sz="3199" dirty="0">
                <a:gradFill>
                  <a:gsLst>
                    <a:gs pos="7619">
                      <a:srgbClr val="00188F"/>
                    </a:gs>
                    <a:gs pos="35000">
                      <a:srgbClr val="00188F"/>
                    </a:gs>
                  </a:gsLst>
                  <a:lin ang="5400000" scaled="0"/>
                </a:gradFill>
              </a:rPr>
              <a:t>Applications are fueling innovation in today’s cloud-mobile world</a:t>
            </a:r>
            <a:endParaRPr lang="en-US" dirty="0"/>
          </a:p>
        </p:txBody>
      </p:sp>
      <p:grpSp>
        <p:nvGrpSpPr>
          <p:cNvPr id="18" name="Group 17"/>
          <p:cNvGrpSpPr/>
          <p:nvPr/>
        </p:nvGrpSpPr>
        <p:grpSpPr>
          <a:xfrm>
            <a:off x="430786" y="1850925"/>
            <a:ext cx="6086705" cy="2123613"/>
            <a:chOff x="274320" y="1850690"/>
            <a:chExt cx="6087569" cy="2123915"/>
          </a:xfrm>
        </p:grpSpPr>
        <p:sp>
          <p:nvSpPr>
            <p:cNvPr id="8" name="Rectangle 7"/>
            <p:cNvSpPr/>
            <p:nvPr/>
          </p:nvSpPr>
          <p:spPr bwMode="auto">
            <a:xfrm>
              <a:off x="274320" y="1850691"/>
              <a:ext cx="6087569" cy="212391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 name="Group 11"/>
            <p:cNvGrpSpPr/>
            <p:nvPr/>
          </p:nvGrpSpPr>
          <p:grpSpPr>
            <a:xfrm>
              <a:off x="534337" y="2065009"/>
              <a:ext cx="1580476" cy="1820274"/>
              <a:chOff x="601099" y="1912609"/>
              <a:chExt cx="1580476" cy="1820274"/>
            </a:xfrm>
          </p:grpSpPr>
          <p:sp>
            <p:nvSpPr>
              <p:cNvPr id="3" name="Oval 2"/>
              <p:cNvSpPr/>
              <p:nvPr/>
            </p:nvSpPr>
            <p:spPr bwMode="auto">
              <a:xfrm>
                <a:off x="720437" y="1912609"/>
                <a:ext cx="1343570" cy="1343570"/>
              </a:xfrm>
              <a:prstGeom prst="ellipse">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Freeform 3"/>
              <p:cNvSpPr>
                <a:spLocks noChangeAspect="1" noEditPoints="1"/>
              </p:cNvSpPr>
              <p:nvPr/>
            </p:nvSpPr>
            <p:spPr bwMode="auto">
              <a:xfrm>
                <a:off x="968996" y="2234077"/>
                <a:ext cx="846453" cy="700632"/>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a:endParaRPr>
              </a:p>
            </p:txBody>
          </p:sp>
          <p:sp>
            <p:nvSpPr>
              <p:cNvPr id="5" name="TextBox 4"/>
              <p:cNvSpPr txBox="1"/>
              <p:nvPr/>
            </p:nvSpPr>
            <p:spPr>
              <a:xfrm>
                <a:off x="601099" y="3188084"/>
                <a:ext cx="1580476" cy="544799"/>
              </a:xfrm>
              <a:prstGeom prst="rect">
                <a:avLst/>
              </a:prstGeom>
              <a:noFill/>
              <a:ln>
                <a:noFill/>
              </a:ln>
            </p:spPr>
            <p:txBody>
              <a:bodyPr wrap="none" lIns="182854" tIns="146283" rIns="182854" bIns="146283" rtlCol="0">
                <a:spAutoFit/>
              </a:bodyPr>
              <a:lstStyle/>
              <a:p>
                <a:pPr>
                  <a:lnSpc>
                    <a:spcPct val="90000"/>
                  </a:lnSpc>
                  <a:spcAft>
                    <a:spcPts val="600"/>
                  </a:spcAft>
                </a:pPr>
                <a:r>
                  <a:rPr lang="en-US" b="1" dirty="0">
                    <a:solidFill>
                      <a:srgbClr val="002060"/>
                    </a:solidFill>
                  </a:rPr>
                  <a:t>Developers</a:t>
                </a:r>
              </a:p>
            </p:txBody>
          </p:sp>
        </p:grpSp>
        <p:sp>
          <p:nvSpPr>
            <p:cNvPr id="13" name="TextBox 12"/>
            <p:cNvSpPr txBox="1"/>
            <p:nvPr/>
          </p:nvSpPr>
          <p:spPr>
            <a:xfrm>
              <a:off x="2240091" y="1850690"/>
              <a:ext cx="3572410" cy="2034650"/>
            </a:xfrm>
            <a:prstGeom prst="rect">
              <a:avLst/>
            </a:prstGeom>
            <a:noFill/>
            <a:ln>
              <a:noFill/>
            </a:ln>
          </p:spPr>
          <p:txBody>
            <a:bodyPr wrap="square" lIns="182854" tIns="146283" rIns="182854" bIns="146283" rtlCol="0">
              <a:spAutoFit/>
            </a:bodyPr>
            <a:lstStyle/>
            <a:p>
              <a:pPr>
                <a:spcAft>
                  <a:spcPts val="600"/>
                </a:spcAft>
              </a:pPr>
              <a:r>
                <a:rPr lang="en-US" sz="1400" dirty="0">
                  <a:gradFill>
                    <a:gsLst>
                      <a:gs pos="2917">
                        <a:schemeClr val="tx1"/>
                      </a:gs>
                      <a:gs pos="30000">
                        <a:schemeClr val="tx1"/>
                      </a:gs>
                    </a:gsLst>
                    <a:lin ang="5400000" scaled="0"/>
                  </a:gradFill>
                </a:rPr>
                <a:t>Containers unlock ultimate productivity and freedom</a:t>
              </a:r>
            </a:p>
            <a:p>
              <a:pPr>
                <a:spcAft>
                  <a:spcPts val="600"/>
                </a:spcAft>
              </a:pPr>
              <a:r>
                <a:rPr lang="en-US" sz="1400" dirty="0">
                  <a:gradFill>
                    <a:gsLst>
                      <a:gs pos="2917">
                        <a:schemeClr val="tx1"/>
                      </a:gs>
                      <a:gs pos="30000">
                        <a:schemeClr val="tx1"/>
                      </a:gs>
                    </a:gsLst>
                    <a:lin ang="5400000" scaled="0"/>
                  </a:gradFill>
                </a:rPr>
                <a:t>Enable ‘write-once, run-anywhere’ apps</a:t>
              </a:r>
            </a:p>
            <a:p>
              <a:pPr>
                <a:spcAft>
                  <a:spcPts val="600"/>
                </a:spcAft>
              </a:pPr>
              <a:r>
                <a:rPr lang="en-US" sz="1400" dirty="0">
                  <a:gradFill>
                    <a:gsLst>
                      <a:gs pos="2917">
                        <a:schemeClr val="tx1"/>
                      </a:gs>
                      <a:gs pos="30000">
                        <a:schemeClr val="tx1"/>
                      </a:gs>
                    </a:gsLst>
                    <a:lin ang="5400000" scaled="0"/>
                  </a:gradFill>
                </a:rPr>
                <a:t>Can be deployed as multi-tier distributed apps in IaaS/PaaS models </a:t>
              </a:r>
            </a:p>
            <a:p>
              <a:pPr>
                <a:spcAft>
                  <a:spcPts val="600"/>
                </a:spcAft>
              </a:pPr>
              <a:r>
                <a:rPr lang="en-US" sz="1400" dirty="0">
                  <a:gradFill>
                    <a:gsLst>
                      <a:gs pos="2917">
                        <a:schemeClr val="tx1"/>
                      </a:gs>
                      <a:gs pos="30000">
                        <a:schemeClr val="tx1"/>
                      </a:gs>
                    </a:gsLst>
                    <a:lin ang="5400000" scaled="0"/>
                  </a:gradFill>
                </a:rPr>
                <a:t>Containers offers powerful abstraction for microservices</a:t>
              </a:r>
            </a:p>
          </p:txBody>
        </p:sp>
      </p:grpSp>
      <p:grpSp>
        <p:nvGrpSpPr>
          <p:cNvPr id="17" name="Group 16"/>
          <p:cNvGrpSpPr/>
          <p:nvPr/>
        </p:nvGrpSpPr>
        <p:grpSpPr>
          <a:xfrm>
            <a:off x="430786" y="4226218"/>
            <a:ext cx="6086705" cy="2397140"/>
            <a:chOff x="284932" y="4081493"/>
            <a:chExt cx="6087569" cy="2397480"/>
          </a:xfrm>
        </p:grpSpPr>
        <p:sp>
          <p:nvSpPr>
            <p:cNvPr id="16" name="Rectangle 15"/>
            <p:cNvSpPr/>
            <p:nvPr/>
          </p:nvSpPr>
          <p:spPr bwMode="auto">
            <a:xfrm>
              <a:off x="284932" y="4081493"/>
              <a:ext cx="6087569" cy="23974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p:cNvGrpSpPr/>
            <p:nvPr/>
          </p:nvGrpSpPr>
          <p:grpSpPr>
            <a:xfrm>
              <a:off x="553317" y="4469530"/>
              <a:ext cx="1563739" cy="1803344"/>
              <a:chOff x="706891" y="4317130"/>
              <a:chExt cx="1563739" cy="1803344"/>
            </a:xfrm>
          </p:grpSpPr>
          <p:grpSp>
            <p:nvGrpSpPr>
              <p:cNvPr id="9" name="Group 8"/>
              <p:cNvGrpSpPr/>
              <p:nvPr/>
            </p:nvGrpSpPr>
            <p:grpSpPr>
              <a:xfrm>
                <a:off x="816977" y="4317130"/>
                <a:ext cx="1343570" cy="1343570"/>
                <a:chOff x="730166" y="4395000"/>
                <a:chExt cx="1343570" cy="1343570"/>
              </a:xfrm>
            </p:grpSpPr>
            <p:sp>
              <p:nvSpPr>
                <p:cNvPr id="6" name="Oval 5"/>
                <p:cNvSpPr/>
                <p:nvPr/>
              </p:nvSpPr>
              <p:spPr bwMode="auto">
                <a:xfrm>
                  <a:off x="730166" y="4395000"/>
                  <a:ext cx="1343570" cy="1343570"/>
                </a:xfrm>
                <a:prstGeom prst="ellipse">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Freeform 5"/>
                <p:cNvSpPr>
                  <a:spLocks noEditPoints="1"/>
                </p:cNvSpPr>
                <p:nvPr/>
              </p:nvSpPr>
              <p:spPr bwMode="auto">
                <a:xfrm>
                  <a:off x="1064166" y="4702159"/>
                  <a:ext cx="675570" cy="729250"/>
                </a:xfrm>
                <a:custGeom>
                  <a:avLst/>
                  <a:gdLst>
                    <a:gd name="T0" fmla="*/ 384 w 1600"/>
                    <a:gd name="T1" fmla="*/ 0 h 1728"/>
                    <a:gd name="T2" fmla="*/ 384 w 1600"/>
                    <a:gd name="T3" fmla="*/ 384 h 1728"/>
                    <a:gd name="T4" fmla="*/ 1600 w 1600"/>
                    <a:gd name="T5" fmla="*/ 896 h 1728"/>
                    <a:gd name="T6" fmla="*/ 1562 w 1600"/>
                    <a:gd name="T7" fmla="*/ 832 h 1728"/>
                    <a:gd name="T8" fmla="*/ 1408 w 1600"/>
                    <a:gd name="T9" fmla="*/ 768 h 1728"/>
                    <a:gd name="T10" fmla="*/ 1408 w 1600"/>
                    <a:gd name="T11" fmla="*/ 398 h 1728"/>
                    <a:gd name="T12" fmla="*/ 1362 w 1600"/>
                    <a:gd name="T13" fmla="*/ 274 h 1728"/>
                    <a:gd name="T14" fmla="*/ 1405 w 1600"/>
                    <a:gd name="T15" fmla="*/ 98 h 1728"/>
                    <a:gd name="T16" fmla="*/ 1313 w 1600"/>
                    <a:gd name="T17" fmla="*/ 65 h 1728"/>
                    <a:gd name="T18" fmla="*/ 1121 w 1600"/>
                    <a:gd name="T19" fmla="*/ 652 h 1728"/>
                    <a:gd name="T20" fmla="*/ 1138 w 1600"/>
                    <a:gd name="T21" fmla="*/ 682 h 1728"/>
                    <a:gd name="T22" fmla="*/ 1246 w 1600"/>
                    <a:gd name="T23" fmla="*/ 686 h 1728"/>
                    <a:gd name="T24" fmla="*/ 1344 w 1600"/>
                    <a:gd name="T25" fmla="*/ 528 h 1728"/>
                    <a:gd name="T26" fmla="*/ 1248 w 1600"/>
                    <a:gd name="T27" fmla="*/ 768 h 1728"/>
                    <a:gd name="T28" fmla="*/ 1218 w 1600"/>
                    <a:gd name="T29" fmla="*/ 804 h 1728"/>
                    <a:gd name="T30" fmla="*/ 742 w 1600"/>
                    <a:gd name="T31" fmla="*/ 832 h 1728"/>
                    <a:gd name="T32" fmla="*/ 704 w 1600"/>
                    <a:gd name="T33" fmla="*/ 922 h 1728"/>
                    <a:gd name="T34" fmla="*/ 1344 w 1600"/>
                    <a:gd name="T35" fmla="*/ 960 h 1728"/>
                    <a:gd name="T36" fmla="*/ 1190 w 1600"/>
                    <a:gd name="T37" fmla="*/ 1600 h 1728"/>
                    <a:gd name="T38" fmla="*/ 1152 w 1600"/>
                    <a:gd name="T39" fmla="*/ 1690 h 1728"/>
                    <a:gd name="T40" fmla="*/ 1344 w 1600"/>
                    <a:gd name="T41" fmla="*/ 1728 h 1728"/>
                    <a:gd name="T42" fmla="*/ 1600 w 1600"/>
                    <a:gd name="T43" fmla="*/ 1690 h 1728"/>
                    <a:gd name="T44" fmla="*/ 576 w 1600"/>
                    <a:gd name="T45" fmla="*/ 1280 h 1728"/>
                    <a:gd name="T46" fmla="*/ 128 w 1600"/>
                    <a:gd name="T47" fmla="*/ 576 h 1728"/>
                    <a:gd name="T48" fmla="*/ 0 w 1600"/>
                    <a:gd name="T49" fmla="*/ 576 h 1728"/>
                    <a:gd name="T50" fmla="*/ 64 w 1600"/>
                    <a:gd name="T51" fmla="*/ 1408 h 1728"/>
                    <a:gd name="T52" fmla="*/ 256 w 1600"/>
                    <a:gd name="T53" fmla="*/ 1600 h 1728"/>
                    <a:gd name="T54" fmla="*/ 128 w 1600"/>
                    <a:gd name="T55" fmla="*/ 1664 h 1728"/>
                    <a:gd name="T56" fmla="*/ 256 w 1600"/>
                    <a:gd name="T57" fmla="*/ 1664 h 1728"/>
                    <a:gd name="T58" fmla="*/ 448 w 1600"/>
                    <a:gd name="T59" fmla="*/ 1728 h 1728"/>
                    <a:gd name="T60" fmla="*/ 448 w 1600"/>
                    <a:gd name="T61" fmla="*/ 1600 h 1728"/>
                    <a:gd name="T62" fmla="*/ 384 w 1600"/>
                    <a:gd name="T63" fmla="*/ 1408 h 1728"/>
                    <a:gd name="T64" fmla="*/ 640 w 1600"/>
                    <a:gd name="T65" fmla="*/ 1344 h 1728"/>
                    <a:gd name="T66" fmla="*/ 960 w 1600"/>
                    <a:gd name="T67" fmla="*/ 1600 h 1728"/>
                    <a:gd name="T68" fmla="*/ 896 w 1600"/>
                    <a:gd name="T69" fmla="*/ 1216 h 1728"/>
                    <a:gd name="T70" fmla="*/ 896 w 1600"/>
                    <a:gd name="T71" fmla="*/ 1152 h 1728"/>
                    <a:gd name="T72" fmla="*/ 512 w 1600"/>
                    <a:gd name="T73" fmla="*/ 1024 h 1728"/>
                    <a:gd name="T74" fmla="*/ 595 w 1600"/>
                    <a:gd name="T75" fmla="*/ 753 h 1728"/>
                    <a:gd name="T76" fmla="*/ 864 w 1600"/>
                    <a:gd name="T77" fmla="*/ 768 h 1728"/>
                    <a:gd name="T78" fmla="*/ 864 w 1600"/>
                    <a:gd name="T79" fmla="*/ 576 h 1728"/>
                    <a:gd name="T80" fmla="*/ 509 w 1600"/>
                    <a:gd name="T81" fmla="*/ 477 h 1728"/>
                    <a:gd name="T82" fmla="*/ 320 w 1600"/>
                    <a:gd name="T83" fmla="*/ 448 h 1728"/>
                    <a:gd name="T84" fmla="*/ 192 w 1600"/>
                    <a:gd name="T85" fmla="*/ 1088 h 1728"/>
                    <a:gd name="T86" fmla="*/ 384 w 1600"/>
                    <a:gd name="T87" fmla="*/ 1216 h 1728"/>
                    <a:gd name="T88" fmla="*/ 704 w 1600"/>
                    <a:gd name="T89" fmla="*/ 1216 h 1728"/>
                    <a:gd name="T90" fmla="*/ 768 w 1600"/>
                    <a:gd name="T91" fmla="*/ 1728 h 1728"/>
                    <a:gd name="T92" fmla="*/ 1024 w 1600"/>
                    <a:gd name="T93" fmla="*/ 166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00" h="1728">
                      <a:moveTo>
                        <a:pt x="192" y="192"/>
                      </a:moveTo>
                      <a:cubicBezTo>
                        <a:pt x="192" y="86"/>
                        <a:pt x="278" y="0"/>
                        <a:pt x="384" y="0"/>
                      </a:cubicBezTo>
                      <a:cubicBezTo>
                        <a:pt x="490" y="0"/>
                        <a:pt x="576" y="86"/>
                        <a:pt x="576" y="192"/>
                      </a:cubicBezTo>
                      <a:cubicBezTo>
                        <a:pt x="576" y="298"/>
                        <a:pt x="490" y="384"/>
                        <a:pt x="384" y="384"/>
                      </a:cubicBezTo>
                      <a:cubicBezTo>
                        <a:pt x="278" y="384"/>
                        <a:pt x="192" y="298"/>
                        <a:pt x="192" y="192"/>
                      </a:cubicBezTo>
                      <a:close/>
                      <a:moveTo>
                        <a:pt x="1600" y="896"/>
                      </a:moveTo>
                      <a:cubicBezTo>
                        <a:pt x="1600" y="870"/>
                        <a:pt x="1600" y="870"/>
                        <a:pt x="1600" y="870"/>
                      </a:cubicBezTo>
                      <a:cubicBezTo>
                        <a:pt x="1600" y="849"/>
                        <a:pt x="1583" y="832"/>
                        <a:pt x="1562" y="832"/>
                      </a:cubicBezTo>
                      <a:cubicBezTo>
                        <a:pt x="1408" y="832"/>
                        <a:pt x="1408" y="832"/>
                        <a:pt x="1408" y="832"/>
                      </a:cubicBezTo>
                      <a:cubicBezTo>
                        <a:pt x="1408" y="768"/>
                        <a:pt x="1408" y="768"/>
                        <a:pt x="1408" y="768"/>
                      </a:cubicBezTo>
                      <a:cubicBezTo>
                        <a:pt x="1408" y="493"/>
                        <a:pt x="1408" y="493"/>
                        <a:pt x="1408" y="493"/>
                      </a:cubicBezTo>
                      <a:cubicBezTo>
                        <a:pt x="1408" y="398"/>
                        <a:pt x="1408" y="398"/>
                        <a:pt x="1408" y="398"/>
                      </a:cubicBezTo>
                      <a:cubicBezTo>
                        <a:pt x="1408" y="376"/>
                        <a:pt x="1403" y="355"/>
                        <a:pt x="1393" y="335"/>
                      </a:cubicBezTo>
                      <a:cubicBezTo>
                        <a:pt x="1362" y="274"/>
                        <a:pt x="1362" y="274"/>
                        <a:pt x="1362" y="274"/>
                      </a:cubicBezTo>
                      <a:cubicBezTo>
                        <a:pt x="1407" y="116"/>
                        <a:pt x="1407" y="116"/>
                        <a:pt x="1407" y="116"/>
                      </a:cubicBezTo>
                      <a:cubicBezTo>
                        <a:pt x="1409" y="110"/>
                        <a:pt x="1408" y="103"/>
                        <a:pt x="1405" y="98"/>
                      </a:cubicBezTo>
                      <a:cubicBezTo>
                        <a:pt x="1402" y="92"/>
                        <a:pt x="1396" y="88"/>
                        <a:pt x="1390" y="86"/>
                      </a:cubicBezTo>
                      <a:cubicBezTo>
                        <a:pt x="1313" y="65"/>
                        <a:pt x="1313" y="65"/>
                        <a:pt x="1313" y="65"/>
                      </a:cubicBezTo>
                      <a:cubicBezTo>
                        <a:pt x="1300" y="61"/>
                        <a:pt x="1286" y="69"/>
                        <a:pt x="1282" y="82"/>
                      </a:cubicBezTo>
                      <a:cubicBezTo>
                        <a:pt x="1121" y="652"/>
                        <a:pt x="1121" y="652"/>
                        <a:pt x="1121" y="652"/>
                      </a:cubicBezTo>
                      <a:cubicBezTo>
                        <a:pt x="1119" y="658"/>
                        <a:pt x="1120" y="665"/>
                        <a:pt x="1123" y="670"/>
                      </a:cubicBezTo>
                      <a:cubicBezTo>
                        <a:pt x="1126" y="676"/>
                        <a:pt x="1132" y="680"/>
                        <a:pt x="1138" y="682"/>
                      </a:cubicBezTo>
                      <a:cubicBezTo>
                        <a:pt x="1215" y="703"/>
                        <a:pt x="1215" y="703"/>
                        <a:pt x="1215" y="703"/>
                      </a:cubicBezTo>
                      <a:cubicBezTo>
                        <a:pt x="1228" y="707"/>
                        <a:pt x="1242" y="699"/>
                        <a:pt x="1246" y="686"/>
                      </a:cubicBezTo>
                      <a:cubicBezTo>
                        <a:pt x="1280" y="563"/>
                        <a:pt x="1280" y="563"/>
                        <a:pt x="1280" y="563"/>
                      </a:cubicBezTo>
                      <a:cubicBezTo>
                        <a:pt x="1344" y="528"/>
                        <a:pt x="1344" y="528"/>
                        <a:pt x="1344" y="528"/>
                      </a:cubicBezTo>
                      <a:cubicBezTo>
                        <a:pt x="1344" y="768"/>
                        <a:pt x="1344" y="768"/>
                        <a:pt x="1344" y="768"/>
                      </a:cubicBezTo>
                      <a:cubicBezTo>
                        <a:pt x="1248" y="768"/>
                        <a:pt x="1248" y="768"/>
                        <a:pt x="1248" y="768"/>
                      </a:cubicBezTo>
                      <a:cubicBezTo>
                        <a:pt x="1246" y="768"/>
                        <a:pt x="1244" y="768"/>
                        <a:pt x="1241" y="769"/>
                      </a:cubicBezTo>
                      <a:cubicBezTo>
                        <a:pt x="1225" y="773"/>
                        <a:pt x="1215" y="788"/>
                        <a:pt x="1218" y="804"/>
                      </a:cubicBezTo>
                      <a:cubicBezTo>
                        <a:pt x="1220" y="820"/>
                        <a:pt x="1233" y="832"/>
                        <a:pt x="1249" y="832"/>
                      </a:cubicBezTo>
                      <a:cubicBezTo>
                        <a:pt x="742" y="832"/>
                        <a:pt x="742" y="832"/>
                        <a:pt x="742" y="832"/>
                      </a:cubicBezTo>
                      <a:cubicBezTo>
                        <a:pt x="721" y="832"/>
                        <a:pt x="704" y="849"/>
                        <a:pt x="704" y="870"/>
                      </a:cubicBezTo>
                      <a:cubicBezTo>
                        <a:pt x="704" y="922"/>
                        <a:pt x="704" y="922"/>
                        <a:pt x="704" y="922"/>
                      </a:cubicBezTo>
                      <a:cubicBezTo>
                        <a:pt x="704" y="943"/>
                        <a:pt x="721" y="960"/>
                        <a:pt x="742" y="960"/>
                      </a:cubicBezTo>
                      <a:cubicBezTo>
                        <a:pt x="1344" y="960"/>
                        <a:pt x="1344" y="960"/>
                        <a:pt x="1344" y="960"/>
                      </a:cubicBezTo>
                      <a:cubicBezTo>
                        <a:pt x="1344" y="1600"/>
                        <a:pt x="1344" y="1600"/>
                        <a:pt x="1344" y="1600"/>
                      </a:cubicBezTo>
                      <a:cubicBezTo>
                        <a:pt x="1190" y="1600"/>
                        <a:pt x="1190" y="1600"/>
                        <a:pt x="1190" y="1600"/>
                      </a:cubicBezTo>
                      <a:cubicBezTo>
                        <a:pt x="1169" y="1600"/>
                        <a:pt x="1152" y="1617"/>
                        <a:pt x="1152" y="1638"/>
                      </a:cubicBezTo>
                      <a:cubicBezTo>
                        <a:pt x="1152" y="1690"/>
                        <a:pt x="1152" y="1690"/>
                        <a:pt x="1152" y="1690"/>
                      </a:cubicBezTo>
                      <a:cubicBezTo>
                        <a:pt x="1152" y="1711"/>
                        <a:pt x="1169" y="1728"/>
                        <a:pt x="1190" y="1728"/>
                      </a:cubicBezTo>
                      <a:cubicBezTo>
                        <a:pt x="1344" y="1728"/>
                        <a:pt x="1344" y="1728"/>
                        <a:pt x="1344" y="1728"/>
                      </a:cubicBezTo>
                      <a:cubicBezTo>
                        <a:pt x="1562" y="1728"/>
                        <a:pt x="1562" y="1728"/>
                        <a:pt x="1562" y="1728"/>
                      </a:cubicBezTo>
                      <a:cubicBezTo>
                        <a:pt x="1583" y="1728"/>
                        <a:pt x="1600" y="1711"/>
                        <a:pt x="1600" y="1690"/>
                      </a:cubicBezTo>
                      <a:cubicBezTo>
                        <a:pt x="1600" y="896"/>
                        <a:pt x="1600" y="896"/>
                        <a:pt x="1600" y="896"/>
                      </a:cubicBezTo>
                      <a:close/>
                      <a:moveTo>
                        <a:pt x="576" y="1280"/>
                      </a:moveTo>
                      <a:cubicBezTo>
                        <a:pt x="128" y="1280"/>
                        <a:pt x="128" y="1280"/>
                        <a:pt x="128" y="1280"/>
                      </a:cubicBezTo>
                      <a:cubicBezTo>
                        <a:pt x="128" y="576"/>
                        <a:pt x="128" y="576"/>
                        <a:pt x="128" y="576"/>
                      </a:cubicBezTo>
                      <a:cubicBezTo>
                        <a:pt x="128" y="541"/>
                        <a:pt x="99" y="512"/>
                        <a:pt x="64" y="512"/>
                      </a:cubicBezTo>
                      <a:cubicBezTo>
                        <a:pt x="29" y="512"/>
                        <a:pt x="0" y="541"/>
                        <a:pt x="0" y="576"/>
                      </a:cubicBezTo>
                      <a:cubicBezTo>
                        <a:pt x="0" y="1344"/>
                        <a:pt x="0" y="1344"/>
                        <a:pt x="0" y="1344"/>
                      </a:cubicBezTo>
                      <a:cubicBezTo>
                        <a:pt x="0" y="1379"/>
                        <a:pt x="29" y="1408"/>
                        <a:pt x="64" y="1408"/>
                      </a:cubicBezTo>
                      <a:cubicBezTo>
                        <a:pt x="256" y="1408"/>
                        <a:pt x="256" y="1408"/>
                        <a:pt x="256" y="1408"/>
                      </a:cubicBezTo>
                      <a:cubicBezTo>
                        <a:pt x="256" y="1600"/>
                        <a:pt x="256" y="1600"/>
                        <a:pt x="256" y="1600"/>
                      </a:cubicBezTo>
                      <a:cubicBezTo>
                        <a:pt x="192" y="1600"/>
                        <a:pt x="192" y="1600"/>
                        <a:pt x="192" y="1600"/>
                      </a:cubicBezTo>
                      <a:cubicBezTo>
                        <a:pt x="157" y="1600"/>
                        <a:pt x="128" y="1629"/>
                        <a:pt x="128" y="1664"/>
                      </a:cubicBezTo>
                      <a:cubicBezTo>
                        <a:pt x="128" y="1699"/>
                        <a:pt x="157" y="1728"/>
                        <a:pt x="192" y="1728"/>
                      </a:cubicBezTo>
                      <a:cubicBezTo>
                        <a:pt x="227" y="1728"/>
                        <a:pt x="256" y="1699"/>
                        <a:pt x="256" y="1664"/>
                      </a:cubicBezTo>
                      <a:cubicBezTo>
                        <a:pt x="384" y="1664"/>
                        <a:pt x="384" y="1664"/>
                        <a:pt x="384" y="1664"/>
                      </a:cubicBezTo>
                      <a:cubicBezTo>
                        <a:pt x="384" y="1699"/>
                        <a:pt x="413" y="1728"/>
                        <a:pt x="448" y="1728"/>
                      </a:cubicBezTo>
                      <a:cubicBezTo>
                        <a:pt x="483" y="1728"/>
                        <a:pt x="512" y="1699"/>
                        <a:pt x="512" y="1664"/>
                      </a:cubicBezTo>
                      <a:cubicBezTo>
                        <a:pt x="512" y="1629"/>
                        <a:pt x="483" y="1600"/>
                        <a:pt x="448" y="1600"/>
                      </a:cubicBezTo>
                      <a:cubicBezTo>
                        <a:pt x="384" y="1600"/>
                        <a:pt x="384" y="1600"/>
                        <a:pt x="384" y="1600"/>
                      </a:cubicBezTo>
                      <a:cubicBezTo>
                        <a:pt x="384" y="1408"/>
                        <a:pt x="384" y="1408"/>
                        <a:pt x="384" y="1408"/>
                      </a:cubicBezTo>
                      <a:cubicBezTo>
                        <a:pt x="576" y="1408"/>
                        <a:pt x="576" y="1408"/>
                        <a:pt x="576" y="1408"/>
                      </a:cubicBezTo>
                      <a:cubicBezTo>
                        <a:pt x="611" y="1408"/>
                        <a:pt x="640" y="1379"/>
                        <a:pt x="640" y="1344"/>
                      </a:cubicBezTo>
                      <a:cubicBezTo>
                        <a:pt x="640" y="1309"/>
                        <a:pt x="611" y="1280"/>
                        <a:pt x="576" y="1280"/>
                      </a:cubicBezTo>
                      <a:close/>
                      <a:moveTo>
                        <a:pt x="960" y="1600"/>
                      </a:moveTo>
                      <a:cubicBezTo>
                        <a:pt x="896" y="1600"/>
                        <a:pt x="896" y="1600"/>
                        <a:pt x="896" y="1600"/>
                      </a:cubicBezTo>
                      <a:cubicBezTo>
                        <a:pt x="896" y="1216"/>
                        <a:pt x="896" y="1216"/>
                        <a:pt x="896" y="1216"/>
                      </a:cubicBezTo>
                      <a:cubicBezTo>
                        <a:pt x="896" y="1184"/>
                        <a:pt x="896" y="1184"/>
                        <a:pt x="896" y="1184"/>
                      </a:cubicBezTo>
                      <a:cubicBezTo>
                        <a:pt x="896" y="1152"/>
                        <a:pt x="896" y="1152"/>
                        <a:pt x="896" y="1152"/>
                      </a:cubicBezTo>
                      <a:cubicBezTo>
                        <a:pt x="896" y="1081"/>
                        <a:pt x="839" y="1024"/>
                        <a:pt x="768" y="1024"/>
                      </a:cubicBezTo>
                      <a:cubicBezTo>
                        <a:pt x="512" y="1024"/>
                        <a:pt x="512" y="1024"/>
                        <a:pt x="512" y="1024"/>
                      </a:cubicBezTo>
                      <a:cubicBezTo>
                        <a:pt x="512" y="701"/>
                        <a:pt x="512" y="701"/>
                        <a:pt x="512" y="701"/>
                      </a:cubicBezTo>
                      <a:cubicBezTo>
                        <a:pt x="595" y="753"/>
                        <a:pt x="595" y="753"/>
                        <a:pt x="595" y="753"/>
                      </a:cubicBezTo>
                      <a:cubicBezTo>
                        <a:pt x="611" y="763"/>
                        <a:pt x="628" y="768"/>
                        <a:pt x="646" y="768"/>
                      </a:cubicBezTo>
                      <a:cubicBezTo>
                        <a:pt x="864" y="768"/>
                        <a:pt x="864" y="768"/>
                        <a:pt x="864" y="768"/>
                      </a:cubicBezTo>
                      <a:cubicBezTo>
                        <a:pt x="917" y="768"/>
                        <a:pt x="960" y="725"/>
                        <a:pt x="960" y="672"/>
                      </a:cubicBezTo>
                      <a:cubicBezTo>
                        <a:pt x="960" y="619"/>
                        <a:pt x="917" y="576"/>
                        <a:pt x="864" y="576"/>
                      </a:cubicBezTo>
                      <a:cubicBezTo>
                        <a:pt x="674" y="576"/>
                        <a:pt x="674" y="576"/>
                        <a:pt x="674" y="576"/>
                      </a:cubicBezTo>
                      <a:cubicBezTo>
                        <a:pt x="509" y="477"/>
                        <a:pt x="509" y="477"/>
                        <a:pt x="509" y="477"/>
                      </a:cubicBezTo>
                      <a:cubicBezTo>
                        <a:pt x="477" y="458"/>
                        <a:pt x="441" y="448"/>
                        <a:pt x="405" y="448"/>
                      </a:cubicBezTo>
                      <a:cubicBezTo>
                        <a:pt x="320" y="448"/>
                        <a:pt x="320" y="448"/>
                        <a:pt x="320" y="448"/>
                      </a:cubicBezTo>
                      <a:cubicBezTo>
                        <a:pt x="249" y="448"/>
                        <a:pt x="192" y="505"/>
                        <a:pt x="192" y="576"/>
                      </a:cubicBezTo>
                      <a:cubicBezTo>
                        <a:pt x="192" y="1088"/>
                        <a:pt x="192" y="1088"/>
                        <a:pt x="192" y="1088"/>
                      </a:cubicBezTo>
                      <a:cubicBezTo>
                        <a:pt x="192" y="1159"/>
                        <a:pt x="249" y="1216"/>
                        <a:pt x="320" y="1216"/>
                      </a:cubicBezTo>
                      <a:cubicBezTo>
                        <a:pt x="384" y="1216"/>
                        <a:pt x="384" y="1216"/>
                        <a:pt x="384" y="1216"/>
                      </a:cubicBezTo>
                      <a:cubicBezTo>
                        <a:pt x="512" y="1216"/>
                        <a:pt x="512" y="1216"/>
                        <a:pt x="512" y="1216"/>
                      </a:cubicBezTo>
                      <a:cubicBezTo>
                        <a:pt x="704" y="1216"/>
                        <a:pt x="704" y="1216"/>
                        <a:pt x="704" y="1216"/>
                      </a:cubicBezTo>
                      <a:cubicBezTo>
                        <a:pt x="704" y="1664"/>
                        <a:pt x="704" y="1664"/>
                        <a:pt x="704" y="1664"/>
                      </a:cubicBezTo>
                      <a:cubicBezTo>
                        <a:pt x="704" y="1699"/>
                        <a:pt x="733" y="1728"/>
                        <a:pt x="768" y="1728"/>
                      </a:cubicBezTo>
                      <a:cubicBezTo>
                        <a:pt x="960" y="1728"/>
                        <a:pt x="960" y="1728"/>
                        <a:pt x="960" y="1728"/>
                      </a:cubicBezTo>
                      <a:cubicBezTo>
                        <a:pt x="995" y="1728"/>
                        <a:pt x="1024" y="1699"/>
                        <a:pt x="1024" y="1664"/>
                      </a:cubicBezTo>
                      <a:cubicBezTo>
                        <a:pt x="1024" y="1629"/>
                        <a:pt x="995" y="1600"/>
                        <a:pt x="960" y="1600"/>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10" name="TextBox 9"/>
              <p:cNvSpPr txBox="1"/>
              <p:nvPr/>
            </p:nvSpPr>
            <p:spPr>
              <a:xfrm>
                <a:off x="706891" y="5575675"/>
                <a:ext cx="1563739" cy="544799"/>
              </a:xfrm>
              <a:prstGeom prst="rect">
                <a:avLst/>
              </a:prstGeom>
              <a:noFill/>
              <a:ln>
                <a:noFill/>
              </a:ln>
            </p:spPr>
            <p:txBody>
              <a:bodyPr wrap="none" lIns="182854" tIns="146283" rIns="182854" bIns="146283" rtlCol="0">
                <a:spAutoFit/>
              </a:bodyPr>
              <a:lstStyle/>
              <a:p>
                <a:pPr>
                  <a:lnSpc>
                    <a:spcPct val="90000"/>
                  </a:lnSpc>
                  <a:spcAft>
                    <a:spcPts val="600"/>
                  </a:spcAft>
                </a:pPr>
                <a:r>
                  <a:rPr lang="en-US" b="1" dirty="0">
                    <a:solidFill>
                      <a:srgbClr val="0072C6"/>
                    </a:solidFill>
                  </a:rPr>
                  <a:t>Operations</a:t>
                </a:r>
              </a:p>
            </p:txBody>
          </p:sp>
        </p:grpSp>
        <p:sp>
          <p:nvSpPr>
            <p:cNvPr id="14" name="TextBox 13"/>
            <p:cNvSpPr txBox="1"/>
            <p:nvPr/>
          </p:nvSpPr>
          <p:spPr>
            <a:xfrm>
              <a:off x="2240090" y="4102938"/>
              <a:ext cx="3880134" cy="2327078"/>
            </a:xfrm>
            <a:prstGeom prst="rect">
              <a:avLst/>
            </a:prstGeom>
            <a:noFill/>
            <a:ln>
              <a:noFill/>
            </a:ln>
          </p:spPr>
          <p:txBody>
            <a:bodyPr wrap="square" lIns="182854" tIns="146283" rIns="182854" bIns="146283" rtlCol="0">
              <a:spAutoFit/>
            </a:bodyPr>
            <a:lstStyle/>
            <a:p>
              <a:pPr>
                <a:spcAft>
                  <a:spcPts val="600"/>
                </a:spcAft>
              </a:pPr>
              <a:r>
                <a:rPr lang="en-US" sz="1400" dirty="0">
                  <a:gradFill>
                    <a:gsLst>
                      <a:gs pos="2917">
                        <a:schemeClr val="tx1"/>
                      </a:gs>
                      <a:gs pos="30000">
                        <a:schemeClr val="tx1"/>
                      </a:gs>
                    </a:gsLst>
                    <a:lin ang="5400000" scaled="0"/>
                  </a:gradFill>
                </a:rPr>
                <a:t>Enhances familiar IT deployment models</a:t>
              </a:r>
            </a:p>
            <a:p>
              <a:pPr>
                <a:spcAft>
                  <a:spcPts val="600"/>
                </a:spcAft>
              </a:pPr>
              <a:r>
                <a:rPr lang="en-US" sz="1400" dirty="0">
                  <a:gradFill>
                    <a:gsLst>
                      <a:gs pos="2917">
                        <a:schemeClr val="tx1"/>
                      </a:gs>
                      <a:gs pos="30000">
                        <a:schemeClr val="tx1"/>
                      </a:gs>
                    </a:gsLst>
                    <a:lin ang="5400000" scaled="0"/>
                  </a:gradFill>
                </a:rPr>
                <a:t>Provide standardized environments for development, QA, and production teams</a:t>
              </a:r>
            </a:p>
            <a:p>
              <a:pPr>
                <a:spcAft>
                  <a:spcPts val="600"/>
                </a:spcAft>
              </a:pPr>
              <a:r>
                <a:rPr lang="en-US" sz="1400" dirty="0">
                  <a:gradFill>
                    <a:gsLst>
                      <a:gs pos="2917">
                        <a:schemeClr val="tx1"/>
                      </a:gs>
                      <a:gs pos="30000">
                        <a:schemeClr val="tx1"/>
                      </a:gs>
                    </a:gsLst>
                    <a:lin ang="5400000" scaled="0"/>
                  </a:gradFill>
                </a:rPr>
                <a:t>Abstract differences in OS distributions and underlying infrastructure</a:t>
              </a:r>
            </a:p>
            <a:p>
              <a:pPr>
                <a:spcAft>
                  <a:spcPts val="600"/>
                </a:spcAft>
              </a:pPr>
              <a:r>
                <a:rPr lang="en-US" sz="1400" dirty="0">
                  <a:gradFill>
                    <a:gsLst>
                      <a:gs pos="2917">
                        <a:schemeClr val="tx1"/>
                      </a:gs>
                      <a:gs pos="30000">
                        <a:schemeClr val="tx1"/>
                      </a:gs>
                    </a:gsLst>
                    <a:lin ang="5400000" scaled="0"/>
                  </a:gradFill>
                </a:rPr>
                <a:t>Higher utilization and compute density</a:t>
              </a:r>
            </a:p>
            <a:p>
              <a:pPr>
                <a:spcAft>
                  <a:spcPts val="600"/>
                </a:spcAft>
              </a:pPr>
              <a:r>
                <a:rPr lang="en-US" sz="1400" dirty="0">
                  <a:gradFill>
                    <a:gsLst>
                      <a:gs pos="2917">
                        <a:schemeClr val="tx1"/>
                      </a:gs>
                      <a:gs pos="30000">
                        <a:schemeClr val="tx1"/>
                      </a:gs>
                    </a:gsLst>
                    <a:lin ang="5400000" scaled="0"/>
                  </a:gradFill>
                </a:rPr>
                <a:t>Rapid scale-up and scale-down in response to changing business needs</a:t>
              </a:r>
            </a:p>
          </p:txBody>
        </p:sp>
      </p:grpSp>
      <p:sp>
        <p:nvSpPr>
          <p:cNvPr id="19" name="Oval 18"/>
          <p:cNvSpPr/>
          <p:nvPr/>
        </p:nvSpPr>
        <p:spPr bwMode="auto">
          <a:xfrm>
            <a:off x="8184594" y="2540115"/>
            <a:ext cx="2595858" cy="2595858"/>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TextBox 20"/>
          <p:cNvSpPr txBox="1"/>
          <p:nvPr/>
        </p:nvSpPr>
        <p:spPr>
          <a:xfrm>
            <a:off x="8737713" y="1932278"/>
            <a:ext cx="1512085" cy="634440"/>
          </a:xfrm>
          <a:prstGeom prst="rect">
            <a:avLst/>
          </a:prstGeom>
          <a:noFill/>
        </p:spPr>
        <p:txBody>
          <a:bodyPr wrap="none" lIns="182854" tIns="146283" rIns="182854" bIns="146283" rtlCol="0">
            <a:spAutoFit/>
          </a:bodyPr>
          <a:lstStyle/>
          <a:p>
            <a:pPr>
              <a:lnSpc>
                <a:spcPct val="90000"/>
              </a:lnSpc>
              <a:spcAft>
                <a:spcPts val="600"/>
              </a:spcAft>
            </a:pPr>
            <a:r>
              <a:rPr lang="en-US" sz="2400" b="1" dirty="0">
                <a:solidFill>
                  <a:srgbClr val="00BCF2"/>
                </a:solidFill>
              </a:rPr>
              <a:t>DevOps</a:t>
            </a:r>
          </a:p>
        </p:txBody>
      </p:sp>
      <p:sp>
        <p:nvSpPr>
          <p:cNvPr id="22" name="TextBox 21"/>
          <p:cNvSpPr txBox="1"/>
          <p:nvPr/>
        </p:nvSpPr>
        <p:spPr>
          <a:xfrm>
            <a:off x="7865806" y="5119967"/>
            <a:ext cx="4015906" cy="1766595"/>
          </a:xfrm>
          <a:prstGeom prst="rect">
            <a:avLst/>
          </a:prstGeom>
          <a:noFill/>
        </p:spPr>
        <p:txBody>
          <a:bodyPr wrap="square" lIns="182854" tIns="146283" rIns="182854" bIns="146283" rtlCol="0">
            <a:spAutoFit/>
          </a:bodyPr>
          <a:lstStyle/>
          <a:p>
            <a:pPr>
              <a:lnSpc>
                <a:spcPct val="90000"/>
              </a:lnSpc>
              <a:spcAft>
                <a:spcPts val="1200"/>
              </a:spcAft>
            </a:pPr>
            <a:r>
              <a:rPr lang="en-US" sz="1400" dirty="0">
                <a:gradFill>
                  <a:gsLst>
                    <a:gs pos="2917">
                      <a:schemeClr val="tx1"/>
                    </a:gs>
                    <a:gs pos="30000">
                      <a:schemeClr val="tx1"/>
                    </a:gs>
                  </a:gsLst>
                  <a:lin ang="5400000" scaled="0"/>
                </a:gradFill>
              </a:rPr>
              <a:t>Integrate people, process, and tools for </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an optimized app development process</a:t>
            </a:r>
          </a:p>
          <a:p>
            <a:pPr>
              <a:lnSpc>
                <a:spcPct val="90000"/>
              </a:lnSpc>
              <a:spcAft>
                <a:spcPts val="1200"/>
              </a:spcAft>
            </a:pPr>
            <a:r>
              <a:rPr lang="en-US" sz="1400" dirty="0">
                <a:gradFill>
                  <a:gsLst>
                    <a:gs pos="2917">
                      <a:schemeClr val="tx1"/>
                    </a:gs>
                    <a:gs pos="30000">
                      <a:schemeClr val="tx1"/>
                    </a:gs>
                  </a:gsLst>
                  <a:lin ang="5400000" scaled="0"/>
                </a:gradFill>
              </a:rPr>
              <a:t>Operations focus on standardized infrastructure</a:t>
            </a:r>
          </a:p>
          <a:p>
            <a:pPr>
              <a:lnSpc>
                <a:spcPct val="90000"/>
              </a:lnSpc>
              <a:spcAft>
                <a:spcPts val="1200"/>
              </a:spcAft>
            </a:pPr>
            <a:r>
              <a:rPr lang="en-US" sz="1400" dirty="0">
                <a:gradFill>
                  <a:gsLst>
                    <a:gs pos="2917">
                      <a:schemeClr val="tx1"/>
                    </a:gs>
                    <a:gs pos="30000">
                      <a:schemeClr val="tx1"/>
                    </a:gs>
                  </a:gsLst>
                  <a:lin ang="5400000" scaled="0"/>
                </a:gradFill>
              </a:rPr>
              <a:t>Developers focus on building,</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deploying and testing apps</a:t>
            </a:r>
          </a:p>
        </p:txBody>
      </p:sp>
      <p:sp>
        <p:nvSpPr>
          <p:cNvPr id="23" name="Freeform 6"/>
          <p:cNvSpPr>
            <a:spLocks noChangeAspect="1" noEditPoints="1"/>
          </p:cNvSpPr>
          <p:nvPr/>
        </p:nvSpPr>
        <p:spPr bwMode="auto">
          <a:xfrm>
            <a:off x="8575827" y="3387050"/>
            <a:ext cx="1813395" cy="901988"/>
          </a:xfrm>
          <a:custGeom>
            <a:avLst/>
            <a:gdLst>
              <a:gd name="T0" fmla="*/ 77 w 326"/>
              <a:gd name="T1" fmla="*/ 15 h 162"/>
              <a:gd name="T2" fmla="*/ 48 w 326"/>
              <a:gd name="T3" fmla="*/ 15 h 162"/>
              <a:gd name="T4" fmla="*/ 279 w 326"/>
              <a:gd name="T5" fmla="*/ 3 h 162"/>
              <a:gd name="T6" fmla="*/ 279 w 326"/>
              <a:gd name="T7" fmla="*/ 33 h 162"/>
              <a:gd name="T8" fmla="*/ 279 w 326"/>
              <a:gd name="T9" fmla="*/ 3 h 162"/>
              <a:gd name="T10" fmla="*/ 140 w 326"/>
              <a:gd name="T11" fmla="*/ 65 h 162"/>
              <a:gd name="T12" fmla="*/ 138 w 326"/>
              <a:gd name="T13" fmla="*/ 62 h 162"/>
              <a:gd name="T14" fmla="*/ 293 w 326"/>
              <a:gd name="T15" fmla="*/ 33 h 162"/>
              <a:gd name="T16" fmla="*/ 280 w 326"/>
              <a:gd name="T17" fmla="*/ 45 h 162"/>
              <a:gd name="T18" fmla="*/ 268 w 326"/>
              <a:gd name="T19" fmla="*/ 55 h 162"/>
              <a:gd name="T20" fmla="*/ 229 w 326"/>
              <a:gd name="T21" fmla="*/ 62 h 162"/>
              <a:gd name="T22" fmla="*/ 228 w 326"/>
              <a:gd name="T23" fmla="*/ 58 h 162"/>
              <a:gd name="T24" fmla="*/ 222 w 326"/>
              <a:gd name="T25" fmla="*/ 62 h 162"/>
              <a:gd name="T26" fmla="*/ 222 w 326"/>
              <a:gd name="T27" fmla="*/ 71 h 162"/>
              <a:gd name="T28" fmla="*/ 193 w 326"/>
              <a:gd name="T29" fmla="*/ 36 h 162"/>
              <a:gd name="T30" fmla="*/ 171 w 326"/>
              <a:gd name="T31" fmla="*/ 49 h 162"/>
              <a:gd name="T32" fmla="*/ 148 w 326"/>
              <a:gd name="T33" fmla="*/ 36 h 162"/>
              <a:gd name="T34" fmla="*/ 138 w 326"/>
              <a:gd name="T35" fmla="*/ 62 h 162"/>
              <a:gd name="T36" fmla="*/ 151 w 326"/>
              <a:gd name="T37" fmla="*/ 40 h 162"/>
              <a:gd name="T38" fmla="*/ 164 w 326"/>
              <a:gd name="T39" fmla="*/ 62 h 162"/>
              <a:gd name="T40" fmla="*/ 166 w 326"/>
              <a:gd name="T41" fmla="*/ 58 h 162"/>
              <a:gd name="T42" fmla="*/ 174 w 326"/>
              <a:gd name="T43" fmla="*/ 71 h 162"/>
              <a:gd name="T44" fmla="*/ 140 w 326"/>
              <a:gd name="T45" fmla="*/ 68 h 162"/>
              <a:gd name="T46" fmla="*/ 103 w 326"/>
              <a:gd name="T47" fmla="*/ 68 h 162"/>
              <a:gd name="T48" fmla="*/ 93 w 326"/>
              <a:gd name="T49" fmla="*/ 71 h 162"/>
              <a:gd name="T50" fmla="*/ 119 w 326"/>
              <a:gd name="T51" fmla="*/ 68 h 162"/>
              <a:gd name="T52" fmla="*/ 74 w 326"/>
              <a:gd name="T53" fmla="*/ 62 h 162"/>
              <a:gd name="T54" fmla="*/ 62 w 326"/>
              <a:gd name="T55" fmla="*/ 48 h 162"/>
              <a:gd name="T56" fmla="*/ 22 w 326"/>
              <a:gd name="T57" fmla="*/ 97 h 162"/>
              <a:gd name="T58" fmla="*/ 32 w 326"/>
              <a:gd name="T59" fmla="*/ 110 h 162"/>
              <a:gd name="T60" fmla="*/ 67 w 326"/>
              <a:gd name="T61" fmla="*/ 110 h 162"/>
              <a:gd name="T62" fmla="*/ 109 w 326"/>
              <a:gd name="T63" fmla="*/ 162 h 162"/>
              <a:gd name="T64" fmla="*/ 97 w 326"/>
              <a:gd name="T65" fmla="*/ 136 h 162"/>
              <a:gd name="T66" fmla="*/ 90 w 326"/>
              <a:gd name="T67" fmla="*/ 87 h 162"/>
              <a:gd name="T68" fmla="*/ 61 w 326"/>
              <a:gd name="T69" fmla="*/ 81 h 162"/>
              <a:gd name="T70" fmla="*/ 271 w 326"/>
              <a:gd name="T71" fmla="*/ 87 h 162"/>
              <a:gd name="T72" fmla="*/ 239 w 326"/>
              <a:gd name="T73" fmla="*/ 94 h 162"/>
              <a:gd name="T74" fmla="*/ 236 w 326"/>
              <a:gd name="T75" fmla="*/ 162 h 162"/>
              <a:gd name="T76" fmla="*/ 264 w 326"/>
              <a:gd name="T77" fmla="*/ 110 h 162"/>
              <a:gd name="T78" fmla="*/ 303 w 326"/>
              <a:gd name="T79" fmla="*/ 100 h 162"/>
              <a:gd name="T80" fmla="*/ 293 w 326"/>
              <a:gd name="T81" fmla="*/ 33 h 162"/>
              <a:gd name="T82" fmla="*/ 226 w 326"/>
              <a:gd name="T83" fmla="*/ 70 h 162"/>
              <a:gd name="T84" fmla="*/ 226 w 326"/>
              <a:gd name="T85" fmla="*/ 71 h 162"/>
              <a:gd name="T86" fmla="*/ 6 w 326"/>
              <a:gd name="T87" fmla="*/ 107 h 162"/>
              <a:gd name="T88" fmla="*/ 16 w 326"/>
              <a:gd name="T89" fmla="*/ 162 h 162"/>
              <a:gd name="T90" fmla="*/ 9 w 326"/>
              <a:gd name="T91" fmla="*/ 62 h 162"/>
              <a:gd name="T92" fmla="*/ 316 w 326"/>
              <a:gd name="T93" fmla="*/ 62 h 162"/>
              <a:gd name="T94" fmla="*/ 310 w 326"/>
              <a:gd name="T95" fmla="*/ 162 h 162"/>
              <a:gd name="T96" fmla="*/ 319 w 326"/>
              <a:gd name="T97" fmla="*/ 107 h 162"/>
              <a:gd name="T98" fmla="*/ 316 w 326"/>
              <a:gd name="T99" fmla="*/ 62 h 162"/>
              <a:gd name="T100" fmla="*/ 142 w 326"/>
              <a:gd name="T101" fmla="*/ 97 h 162"/>
              <a:gd name="T102" fmla="*/ 150 w 326"/>
              <a:gd name="T103" fmla="*/ 153 h 162"/>
              <a:gd name="T104" fmla="*/ 171 w 326"/>
              <a:gd name="T105" fmla="*/ 162 h 162"/>
              <a:gd name="T106" fmla="*/ 151 w 326"/>
              <a:gd name="T107" fmla="*/ 87 h 162"/>
              <a:gd name="T108" fmla="*/ 180 w 326"/>
              <a:gd name="T109" fmla="*/ 97 h 162"/>
              <a:gd name="T110" fmla="*/ 197 w 326"/>
              <a:gd name="T111" fmla="*/ 162 h 162"/>
              <a:gd name="T112" fmla="*/ 199 w 326"/>
              <a:gd name="T113" fmla="*/ 100 h 162"/>
              <a:gd name="T114" fmla="*/ 190 w 326"/>
              <a:gd name="T115" fmla="*/ 87 h 162"/>
              <a:gd name="T116" fmla="*/ 185 w 326"/>
              <a:gd name="T117" fmla="*/ 15 h 162"/>
              <a:gd name="T118" fmla="*/ 156 w 326"/>
              <a:gd name="T119" fmla="*/ 1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6" h="162">
                <a:moveTo>
                  <a:pt x="62" y="0"/>
                </a:moveTo>
                <a:cubicBezTo>
                  <a:pt x="70" y="0"/>
                  <a:pt x="77" y="7"/>
                  <a:pt x="77" y="15"/>
                </a:cubicBezTo>
                <a:cubicBezTo>
                  <a:pt x="77" y="23"/>
                  <a:pt x="70" y="29"/>
                  <a:pt x="62" y="29"/>
                </a:cubicBezTo>
                <a:cubicBezTo>
                  <a:pt x="54" y="29"/>
                  <a:pt x="48" y="23"/>
                  <a:pt x="48" y="15"/>
                </a:cubicBezTo>
                <a:cubicBezTo>
                  <a:pt x="48" y="7"/>
                  <a:pt x="54" y="0"/>
                  <a:pt x="62" y="0"/>
                </a:cubicBezTo>
                <a:close/>
                <a:moveTo>
                  <a:pt x="279" y="3"/>
                </a:moveTo>
                <a:cubicBezTo>
                  <a:pt x="287" y="3"/>
                  <a:pt x="293" y="10"/>
                  <a:pt x="293" y="18"/>
                </a:cubicBezTo>
                <a:cubicBezTo>
                  <a:pt x="293" y="26"/>
                  <a:pt x="287" y="33"/>
                  <a:pt x="279" y="33"/>
                </a:cubicBezTo>
                <a:cubicBezTo>
                  <a:pt x="271" y="33"/>
                  <a:pt x="264" y="26"/>
                  <a:pt x="264" y="18"/>
                </a:cubicBezTo>
                <a:cubicBezTo>
                  <a:pt x="264" y="10"/>
                  <a:pt x="271" y="3"/>
                  <a:pt x="279" y="3"/>
                </a:cubicBezTo>
                <a:close/>
                <a:moveTo>
                  <a:pt x="137" y="65"/>
                </a:moveTo>
                <a:cubicBezTo>
                  <a:pt x="140" y="65"/>
                  <a:pt x="140" y="65"/>
                  <a:pt x="140" y="65"/>
                </a:cubicBezTo>
                <a:cubicBezTo>
                  <a:pt x="141" y="62"/>
                  <a:pt x="141" y="62"/>
                  <a:pt x="141" y="62"/>
                </a:cubicBezTo>
                <a:cubicBezTo>
                  <a:pt x="138" y="62"/>
                  <a:pt x="138" y="62"/>
                  <a:pt x="138" y="62"/>
                </a:cubicBezTo>
                <a:lnTo>
                  <a:pt x="137" y="65"/>
                </a:lnTo>
                <a:close/>
                <a:moveTo>
                  <a:pt x="293" y="33"/>
                </a:moveTo>
                <a:cubicBezTo>
                  <a:pt x="284" y="36"/>
                  <a:pt x="284" y="36"/>
                  <a:pt x="284" y="36"/>
                </a:cubicBezTo>
                <a:cubicBezTo>
                  <a:pt x="280" y="45"/>
                  <a:pt x="280" y="45"/>
                  <a:pt x="280" y="45"/>
                </a:cubicBezTo>
                <a:cubicBezTo>
                  <a:pt x="277" y="36"/>
                  <a:pt x="277" y="36"/>
                  <a:pt x="277" y="36"/>
                </a:cubicBezTo>
                <a:cubicBezTo>
                  <a:pt x="268" y="55"/>
                  <a:pt x="268" y="55"/>
                  <a:pt x="268" y="55"/>
                </a:cubicBezTo>
                <a:cubicBezTo>
                  <a:pt x="245" y="62"/>
                  <a:pt x="245" y="62"/>
                  <a:pt x="245" y="62"/>
                </a:cubicBezTo>
                <a:cubicBezTo>
                  <a:pt x="229" y="62"/>
                  <a:pt x="229" y="62"/>
                  <a:pt x="229" y="62"/>
                </a:cubicBezTo>
                <a:cubicBezTo>
                  <a:pt x="232" y="55"/>
                  <a:pt x="232" y="55"/>
                  <a:pt x="232" y="55"/>
                </a:cubicBezTo>
                <a:cubicBezTo>
                  <a:pt x="230" y="55"/>
                  <a:pt x="228" y="57"/>
                  <a:pt x="228" y="58"/>
                </a:cubicBezTo>
                <a:cubicBezTo>
                  <a:pt x="226" y="62"/>
                  <a:pt x="226" y="62"/>
                  <a:pt x="226" y="62"/>
                </a:cubicBezTo>
                <a:cubicBezTo>
                  <a:pt x="222" y="62"/>
                  <a:pt x="222" y="62"/>
                  <a:pt x="222" y="62"/>
                </a:cubicBezTo>
                <a:cubicBezTo>
                  <a:pt x="222" y="64"/>
                  <a:pt x="223" y="66"/>
                  <a:pt x="224" y="67"/>
                </a:cubicBezTo>
                <a:cubicBezTo>
                  <a:pt x="222" y="71"/>
                  <a:pt x="222" y="71"/>
                  <a:pt x="222" y="71"/>
                </a:cubicBezTo>
                <a:cubicBezTo>
                  <a:pt x="209" y="71"/>
                  <a:pt x="209" y="71"/>
                  <a:pt x="209" y="71"/>
                </a:cubicBezTo>
                <a:cubicBezTo>
                  <a:pt x="206" y="55"/>
                  <a:pt x="203" y="36"/>
                  <a:pt x="193" y="36"/>
                </a:cubicBezTo>
                <a:cubicBezTo>
                  <a:pt x="177" y="35"/>
                  <a:pt x="177" y="35"/>
                  <a:pt x="177" y="35"/>
                </a:cubicBezTo>
                <a:cubicBezTo>
                  <a:pt x="171" y="49"/>
                  <a:pt x="171" y="49"/>
                  <a:pt x="171" y="49"/>
                </a:cubicBezTo>
                <a:cubicBezTo>
                  <a:pt x="164" y="35"/>
                  <a:pt x="164" y="35"/>
                  <a:pt x="164" y="35"/>
                </a:cubicBezTo>
                <a:cubicBezTo>
                  <a:pt x="148" y="36"/>
                  <a:pt x="148" y="36"/>
                  <a:pt x="148" y="36"/>
                </a:cubicBezTo>
                <a:cubicBezTo>
                  <a:pt x="140" y="36"/>
                  <a:pt x="137" y="48"/>
                  <a:pt x="134" y="62"/>
                </a:cubicBezTo>
                <a:cubicBezTo>
                  <a:pt x="138" y="62"/>
                  <a:pt x="138" y="62"/>
                  <a:pt x="138" y="62"/>
                </a:cubicBezTo>
                <a:cubicBezTo>
                  <a:pt x="149" y="36"/>
                  <a:pt x="149" y="36"/>
                  <a:pt x="149" y="36"/>
                </a:cubicBezTo>
                <a:cubicBezTo>
                  <a:pt x="151" y="36"/>
                  <a:pt x="152" y="38"/>
                  <a:pt x="151" y="40"/>
                </a:cubicBezTo>
                <a:cubicBezTo>
                  <a:pt x="141" y="62"/>
                  <a:pt x="141" y="62"/>
                  <a:pt x="141" y="62"/>
                </a:cubicBezTo>
                <a:cubicBezTo>
                  <a:pt x="164" y="62"/>
                  <a:pt x="164" y="62"/>
                  <a:pt x="164" y="62"/>
                </a:cubicBezTo>
                <a:cubicBezTo>
                  <a:pt x="161" y="55"/>
                  <a:pt x="161" y="55"/>
                  <a:pt x="161" y="55"/>
                </a:cubicBezTo>
                <a:cubicBezTo>
                  <a:pt x="163" y="55"/>
                  <a:pt x="165" y="57"/>
                  <a:pt x="166" y="58"/>
                </a:cubicBezTo>
                <a:cubicBezTo>
                  <a:pt x="167" y="62"/>
                  <a:pt x="167" y="62"/>
                  <a:pt x="167" y="62"/>
                </a:cubicBezTo>
                <a:cubicBezTo>
                  <a:pt x="174" y="63"/>
                  <a:pt x="174" y="71"/>
                  <a:pt x="174" y="71"/>
                </a:cubicBezTo>
                <a:cubicBezTo>
                  <a:pt x="137" y="71"/>
                  <a:pt x="137" y="71"/>
                  <a:pt x="137" y="71"/>
                </a:cubicBezTo>
                <a:cubicBezTo>
                  <a:pt x="138" y="71"/>
                  <a:pt x="140" y="70"/>
                  <a:pt x="140" y="68"/>
                </a:cubicBezTo>
                <a:cubicBezTo>
                  <a:pt x="119" y="68"/>
                  <a:pt x="119" y="68"/>
                  <a:pt x="119" y="68"/>
                </a:cubicBezTo>
                <a:cubicBezTo>
                  <a:pt x="103" y="68"/>
                  <a:pt x="103" y="68"/>
                  <a:pt x="103" y="68"/>
                </a:cubicBezTo>
                <a:cubicBezTo>
                  <a:pt x="103" y="70"/>
                  <a:pt x="104" y="71"/>
                  <a:pt x="106" y="71"/>
                </a:cubicBezTo>
                <a:cubicBezTo>
                  <a:pt x="93" y="71"/>
                  <a:pt x="93" y="71"/>
                  <a:pt x="93" y="71"/>
                </a:cubicBezTo>
                <a:cubicBezTo>
                  <a:pt x="106" y="65"/>
                  <a:pt x="106" y="65"/>
                  <a:pt x="106" y="65"/>
                </a:cubicBezTo>
                <a:cubicBezTo>
                  <a:pt x="119" y="68"/>
                  <a:pt x="119" y="68"/>
                  <a:pt x="119" y="68"/>
                </a:cubicBezTo>
                <a:cubicBezTo>
                  <a:pt x="119" y="62"/>
                  <a:pt x="103" y="58"/>
                  <a:pt x="103" y="58"/>
                </a:cubicBezTo>
                <a:cubicBezTo>
                  <a:pt x="74" y="62"/>
                  <a:pt x="74" y="62"/>
                  <a:pt x="74" y="62"/>
                </a:cubicBezTo>
                <a:cubicBezTo>
                  <a:pt x="64" y="36"/>
                  <a:pt x="64" y="36"/>
                  <a:pt x="64" y="36"/>
                </a:cubicBezTo>
                <a:cubicBezTo>
                  <a:pt x="62" y="48"/>
                  <a:pt x="62" y="48"/>
                  <a:pt x="62" y="48"/>
                </a:cubicBezTo>
                <a:cubicBezTo>
                  <a:pt x="45" y="29"/>
                  <a:pt x="45" y="29"/>
                  <a:pt x="45" y="29"/>
                </a:cubicBezTo>
                <a:cubicBezTo>
                  <a:pt x="45" y="29"/>
                  <a:pt x="22" y="39"/>
                  <a:pt x="22" y="97"/>
                </a:cubicBezTo>
                <a:cubicBezTo>
                  <a:pt x="22" y="100"/>
                  <a:pt x="22" y="100"/>
                  <a:pt x="22" y="100"/>
                </a:cubicBezTo>
                <a:cubicBezTo>
                  <a:pt x="22" y="106"/>
                  <a:pt x="27" y="110"/>
                  <a:pt x="32" y="110"/>
                </a:cubicBezTo>
                <a:cubicBezTo>
                  <a:pt x="38" y="110"/>
                  <a:pt x="38" y="110"/>
                  <a:pt x="38" y="110"/>
                </a:cubicBezTo>
                <a:cubicBezTo>
                  <a:pt x="67" y="110"/>
                  <a:pt x="67" y="110"/>
                  <a:pt x="67" y="110"/>
                </a:cubicBezTo>
                <a:cubicBezTo>
                  <a:pt x="87" y="162"/>
                  <a:pt x="87" y="162"/>
                  <a:pt x="87" y="162"/>
                </a:cubicBezTo>
                <a:cubicBezTo>
                  <a:pt x="109" y="162"/>
                  <a:pt x="109" y="162"/>
                  <a:pt x="109" y="162"/>
                </a:cubicBezTo>
                <a:cubicBezTo>
                  <a:pt x="109" y="157"/>
                  <a:pt x="107" y="154"/>
                  <a:pt x="103" y="152"/>
                </a:cubicBezTo>
                <a:cubicBezTo>
                  <a:pt x="97" y="136"/>
                  <a:pt x="97" y="136"/>
                  <a:pt x="97" y="136"/>
                </a:cubicBezTo>
                <a:cubicBezTo>
                  <a:pt x="97" y="94"/>
                  <a:pt x="97" y="94"/>
                  <a:pt x="97" y="94"/>
                </a:cubicBezTo>
                <a:cubicBezTo>
                  <a:pt x="97" y="90"/>
                  <a:pt x="94" y="87"/>
                  <a:pt x="90" y="87"/>
                </a:cubicBezTo>
                <a:cubicBezTo>
                  <a:pt x="64" y="87"/>
                  <a:pt x="64" y="87"/>
                  <a:pt x="64" y="87"/>
                </a:cubicBezTo>
                <a:cubicBezTo>
                  <a:pt x="61" y="81"/>
                  <a:pt x="61" y="81"/>
                  <a:pt x="61" y="81"/>
                </a:cubicBezTo>
                <a:cubicBezTo>
                  <a:pt x="271" y="81"/>
                  <a:pt x="271" y="81"/>
                  <a:pt x="271" y="81"/>
                </a:cubicBezTo>
                <a:cubicBezTo>
                  <a:pt x="271" y="87"/>
                  <a:pt x="271" y="87"/>
                  <a:pt x="271" y="87"/>
                </a:cubicBezTo>
                <a:cubicBezTo>
                  <a:pt x="245" y="87"/>
                  <a:pt x="245" y="87"/>
                  <a:pt x="245" y="87"/>
                </a:cubicBezTo>
                <a:cubicBezTo>
                  <a:pt x="241" y="87"/>
                  <a:pt x="239" y="90"/>
                  <a:pt x="239" y="94"/>
                </a:cubicBezTo>
                <a:cubicBezTo>
                  <a:pt x="242" y="152"/>
                  <a:pt x="242" y="152"/>
                  <a:pt x="242" y="152"/>
                </a:cubicBezTo>
                <a:cubicBezTo>
                  <a:pt x="237" y="153"/>
                  <a:pt x="234" y="157"/>
                  <a:pt x="236" y="162"/>
                </a:cubicBezTo>
                <a:cubicBezTo>
                  <a:pt x="258" y="162"/>
                  <a:pt x="258" y="162"/>
                  <a:pt x="258" y="162"/>
                </a:cubicBezTo>
                <a:cubicBezTo>
                  <a:pt x="264" y="110"/>
                  <a:pt x="264" y="110"/>
                  <a:pt x="264" y="110"/>
                </a:cubicBezTo>
                <a:cubicBezTo>
                  <a:pt x="293" y="110"/>
                  <a:pt x="293" y="110"/>
                  <a:pt x="293" y="110"/>
                </a:cubicBezTo>
                <a:cubicBezTo>
                  <a:pt x="299" y="110"/>
                  <a:pt x="303" y="106"/>
                  <a:pt x="303" y="100"/>
                </a:cubicBezTo>
                <a:cubicBezTo>
                  <a:pt x="303" y="97"/>
                  <a:pt x="303" y="97"/>
                  <a:pt x="303" y="97"/>
                </a:cubicBezTo>
                <a:cubicBezTo>
                  <a:pt x="303" y="39"/>
                  <a:pt x="293" y="33"/>
                  <a:pt x="293" y="33"/>
                </a:cubicBezTo>
                <a:close/>
                <a:moveTo>
                  <a:pt x="226" y="71"/>
                </a:moveTo>
                <a:cubicBezTo>
                  <a:pt x="226" y="70"/>
                  <a:pt x="226" y="70"/>
                  <a:pt x="226" y="70"/>
                </a:cubicBezTo>
                <a:cubicBezTo>
                  <a:pt x="229" y="71"/>
                  <a:pt x="232" y="71"/>
                  <a:pt x="232" y="71"/>
                </a:cubicBezTo>
                <a:lnTo>
                  <a:pt x="226" y="71"/>
                </a:lnTo>
                <a:close/>
                <a:moveTo>
                  <a:pt x="0" y="52"/>
                </a:moveTo>
                <a:cubicBezTo>
                  <a:pt x="6" y="107"/>
                  <a:pt x="6" y="107"/>
                  <a:pt x="6" y="107"/>
                </a:cubicBezTo>
                <a:cubicBezTo>
                  <a:pt x="6" y="152"/>
                  <a:pt x="6" y="152"/>
                  <a:pt x="6" y="152"/>
                </a:cubicBezTo>
                <a:cubicBezTo>
                  <a:pt x="6" y="157"/>
                  <a:pt x="11" y="162"/>
                  <a:pt x="16" y="162"/>
                </a:cubicBezTo>
                <a:cubicBezTo>
                  <a:pt x="16" y="107"/>
                  <a:pt x="16" y="107"/>
                  <a:pt x="16" y="107"/>
                </a:cubicBezTo>
                <a:cubicBezTo>
                  <a:pt x="9" y="62"/>
                  <a:pt x="9" y="62"/>
                  <a:pt x="9" y="62"/>
                </a:cubicBezTo>
                <a:cubicBezTo>
                  <a:pt x="9" y="56"/>
                  <a:pt x="5" y="52"/>
                  <a:pt x="0" y="52"/>
                </a:cubicBezTo>
                <a:close/>
                <a:moveTo>
                  <a:pt x="316" y="62"/>
                </a:moveTo>
                <a:cubicBezTo>
                  <a:pt x="310" y="107"/>
                  <a:pt x="310" y="107"/>
                  <a:pt x="310" y="107"/>
                </a:cubicBezTo>
                <a:cubicBezTo>
                  <a:pt x="310" y="162"/>
                  <a:pt x="310" y="162"/>
                  <a:pt x="310" y="162"/>
                </a:cubicBezTo>
                <a:cubicBezTo>
                  <a:pt x="315" y="162"/>
                  <a:pt x="319" y="157"/>
                  <a:pt x="319" y="152"/>
                </a:cubicBezTo>
                <a:cubicBezTo>
                  <a:pt x="319" y="107"/>
                  <a:pt x="319" y="107"/>
                  <a:pt x="319" y="107"/>
                </a:cubicBezTo>
                <a:cubicBezTo>
                  <a:pt x="326" y="52"/>
                  <a:pt x="326" y="52"/>
                  <a:pt x="326" y="52"/>
                </a:cubicBezTo>
                <a:cubicBezTo>
                  <a:pt x="320" y="52"/>
                  <a:pt x="316" y="56"/>
                  <a:pt x="316" y="62"/>
                </a:cubicBezTo>
                <a:close/>
                <a:moveTo>
                  <a:pt x="151" y="87"/>
                </a:moveTo>
                <a:cubicBezTo>
                  <a:pt x="146" y="87"/>
                  <a:pt x="142" y="92"/>
                  <a:pt x="142" y="97"/>
                </a:cubicBezTo>
                <a:cubicBezTo>
                  <a:pt x="142" y="98"/>
                  <a:pt x="142" y="99"/>
                  <a:pt x="142" y="100"/>
                </a:cubicBezTo>
                <a:cubicBezTo>
                  <a:pt x="150" y="153"/>
                  <a:pt x="150" y="153"/>
                  <a:pt x="150" y="153"/>
                </a:cubicBezTo>
                <a:cubicBezTo>
                  <a:pt x="147" y="155"/>
                  <a:pt x="145" y="158"/>
                  <a:pt x="145" y="162"/>
                </a:cubicBezTo>
                <a:cubicBezTo>
                  <a:pt x="171" y="162"/>
                  <a:pt x="171" y="162"/>
                  <a:pt x="171" y="162"/>
                </a:cubicBezTo>
                <a:cubicBezTo>
                  <a:pt x="161" y="97"/>
                  <a:pt x="161" y="97"/>
                  <a:pt x="161" y="97"/>
                </a:cubicBezTo>
                <a:cubicBezTo>
                  <a:pt x="161" y="92"/>
                  <a:pt x="157" y="87"/>
                  <a:pt x="151" y="87"/>
                </a:cubicBezTo>
                <a:close/>
                <a:moveTo>
                  <a:pt x="190" y="87"/>
                </a:moveTo>
                <a:cubicBezTo>
                  <a:pt x="185" y="87"/>
                  <a:pt x="180" y="92"/>
                  <a:pt x="180" y="97"/>
                </a:cubicBezTo>
                <a:cubicBezTo>
                  <a:pt x="171" y="162"/>
                  <a:pt x="171" y="162"/>
                  <a:pt x="171" y="162"/>
                </a:cubicBezTo>
                <a:cubicBezTo>
                  <a:pt x="197" y="162"/>
                  <a:pt x="197" y="162"/>
                  <a:pt x="197" y="162"/>
                </a:cubicBezTo>
                <a:cubicBezTo>
                  <a:pt x="197" y="158"/>
                  <a:pt x="194" y="155"/>
                  <a:pt x="191" y="153"/>
                </a:cubicBezTo>
                <a:cubicBezTo>
                  <a:pt x="199" y="100"/>
                  <a:pt x="199" y="100"/>
                  <a:pt x="199" y="100"/>
                </a:cubicBezTo>
                <a:cubicBezTo>
                  <a:pt x="200" y="99"/>
                  <a:pt x="200" y="98"/>
                  <a:pt x="200" y="97"/>
                </a:cubicBezTo>
                <a:cubicBezTo>
                  <a:pt x="200" y="92"/>
                  <a:pt x="195" y="87"/>
                  <a:pt x="190" y="87"/>
                </a:cubicBezTo>
                <a:close/>
                <a:moveTo>
                  <a:pt x="171" y="0"/>
                </a:moveTo>
                <a:cubicBezTo>
                  <a:pt x="179" y="0"/>
                  <a:pt x="185" y="7"/>
                  <a:pt x="185" y="15"/>
                </a:cubicBezTo>
                <a:cubicBezTo>
                  <a:pt x="185" y="23"/>
                  <a:pt x="179" y="29"/>
                  <a:pt x="171" y="29"/>
                </a:cubicBezTo>
                <a:cubicBezTo>
                  <a:pt x="163" y="29"/>
                  <a:pt x="156" y="23"/>
                  <a:pt x="156" y="15"/>
                </a:cubicBezTo>
                <a:cubicBezTo>
                  <a:pt x="156" y="7"/>
                  <a:pt x="163" y="0"/>
                  <a:pt x="171" y="0"/>
                </a:cubicBez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endParaRPr lang="en-US"/>
          </a:p>
        </p:txBody>
      </p:sp>
    </p:spTree>
    <p:extLst>
      <p:ext uri="{BB962C8B-B14F-4D97-AF65-F5344CB8AC3E}">
        <p14:creationId xmlns:p14="http://schemas.microsoft.com/office/powerpoint/2010/main" val="74921704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163" y="313117"/>
            <a:ext cx="12055670" cy="898472"/>
          </a:xfrm>
        </p:spPr>
        <p:txBody>
          <a:bodyPr>
            <a:normAutofit fontScale="90000"/>
          </a:bodyPr>
          <a:lstStyle/>
          <a:p>
            <a:r>
              <a:rPr lang="en-US" sz="5800" dirty="0"/>
              <a:t>Containers</a:t>
            </a:r>
            <a:br>
              <a:rPr lang="en-US" sz="5800" dirty="0"/>
            </a:br>
            <a:r>
              <a:rPr lang="en-US" sz="3199" dirty="0">
                <a:gradFill>
                  <a:gsLst>
                    <a:gs pos="7619">
                      <a:srgbClr val="00188F"/>
                    </a:gs>
                    <a:gs pos="35000">
                      <a:srgbClr val="00188F"/>
                    </a:gs>
                  </a:gsLst>
                  <a:lin ang="5400000" scaled="0"/>
                </a:gradFill>
              </a:rPr>
              <a:t>Overview</a:t>
            </a:r>
            <a:endParaRPr lang="en-US" dirty="0">
              <a:gradFill>
                <a:gsLst>
                  <a:gs pos="7619">
                    <a:srgbClr val="00188F"/>
                  </a:gs>
                  <a:gs pos="35000">
                    <a:srgbClr val="00188F"/>
                  </a:gs>
                </a:gsLst>
                <a:lin ang="5400000" scaled="0"/>
              </a:gradFill>
            </a:endParaRPr>
          </a:p>
        </p:txBody>
      </p:sp>
      <p:sp>
        <p:nvSpPr>
          <p:cNvPr id="645" name="Rectangle 644"/>
          <p:cNvSpPr/>
          <p:nvPr/>
        </p:nvSpPr>
        <p:spPr>
          <a:xfrm>
            <a:off x="275164" y="2809018"/>
            <a:ext cx="6080229" cy="3829618"/>
          </a:xfrm>
          <a:prstGeom prst="rect">
            <a:avLst/>
          </a:prstGeom>
          <a:noFill/>
          <a:ln w="12700" cap="flat" cmpd="sng" algn="ctr">
            <a:noFill/>
            <a:prstDash val="solid"/>
            <a:miter lim="800000"/>
          </a:ln>
          <a:effectLst/>
        </p:spPr>
        <p:txBody>
          <a:bodyPr lIns="182854" tIns="182854" rIns="182854" bIns="91427"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471494">
              <a:lnSpc>
                <a:spcPct val="90000"/>
              </a:lnSpc>
              <a:spcBef>
                <a:spcPts val="306"/>
              </a:spcBef>
              <a:spcAft>
                <a:spcPts val="612"/>
              </a:spcAft>
              <a:buClr>
                <a:srgbClr val="EFEFEF"/>
              </a:buClr>
            </a:pPr>
            <a:r>
              <a:rPr lang="en-US" sz="1599" b="1" dirty="0">
                <a:gradFill>
                  <a:gsLst>
                    <a:gs pos="7619">
                      <a:srgbClr val="00188F"/>
                    </a:gs>
                    <a:gs pos="35000">
                      <a:srgbClr val="00188F"/>
                    </a:gs>
                  </a:gsLst>
                  <a:lin ang="5400000" scaled="0"/>
                </a:gradFill>
                <a:cs typeface="Segoe UI" pitchFamily="34" charset="0"/>
              </a:rPr>
              <a:t>Dependencies: </a:t>
            </a:r>
            <a:r>
              <a:rPr lang="en-US" sz="1599" dirty="0">
                <a:gradFill>
                  <a:gsLst>
                    <a:gs pos="19048">
                      <a:schemeClr val="tx1"/>
                    </a:gs>
                    <a:gs pos="65000">
                      <a:schemeClr val="tx1"/>
                    </a:gs>
                  </a:gsLst>
                  <a:lin ang="5400000" scaled="0"/>
                </a:gradFill>
                <a:cs typeface="Segoe UI" pitchFamily="34" charset="0"/>
              </a:rPr>
              <a:t>Every application has it’s own dependencies which includes both software (services, libraries) and hardware (CPU, memory, storage). </a:t>
            </a:r>
          </a:p>
          <a:p>
            <a:pPr marL="0" lvl="1" defTabSz="471494">
              <a:lnSpc>
                <a:spcPct val="90000"/>
              </a:lnSpc>
              <a:spcBef>
                <a:spcPts val="306"/>
              </a:spcBef>
              <a:spcAft>
                <a:spcPts val="612"/>
              </a:spcAft>
              <a:buClr>
                <a:srgbClr val="EFEFEF"/>
              </a:buClr>
            </a:pPr>
            <a:r>
              <a:rPr lang="en-US" sz="1599" b="1" dirty="0">
                <a:gradFill>
                  <a:gsLst>
                    <a:gs pos="7619">
                      <a:srgbClr val="00188F"/>
                    </a:gs>
                    <a:gs pos="35000">
                      <a:srgbClr val="00188F"/>
                    </a:gs>
                  </a:gsLst>
                  <a:lin ang="5400000" scaled="0"/>
                </a:gradFill>
                <a:cs typeface="Segoe UI" pitchFamily="34" charset="0"/>
              </a:rPr>
              <a:t>Virtualization: </a:t>
            </a:r>
            <a:r>
              <a:rPr lang="en-US" sz="1599" dirty="0">
                <a:gradFill>
                  <a:gsLst>
                    <a:gs pos="19048">
                      <a:schemeClr val="tx1"/>
                    </a:gs>
                    <a:gs pos="65000">
                      <a:schemeClr val="tx1"/>
                    </a:gs>
                  </a:gsLst>
                  <a:lin ang="5400000" scaled="0"/>
                </a:gradFill>
                <a:cs typeface="Segoe UI" pitchFamily="34" charset="0"/>
              </a:rPr>
              <a:t>Container engine is a light weight virtualization mechanism which isolates these dependencies per each application by packaging them into virtual containers.</a:t>
            </a:r>
          </a:p>
          <a:p>
            <a:pPr marL="0" lvl="1" defTabSz="471494">
              <a:lnSpc>
                <a:spcPct val="90000"/>
              </a:lnSpc>
              <a:spcBef>
                <a:spcPts val="306"/>
              </a:spcBef>
              <a:spcAft>
                <a:spcPts val="612"/>
              </a:spcAft>
              <a:buClr>
                <a:srgbClr val="EFEFEF"/>
              </a:buClr>
            </a:pPr>
            <a:r>
              <a:rPr lang="en-US" sz="1599" b="1" dirty="0">
                <a:gradFill>
                  <a:gsLst>
                    <a:gs pos="7619">
                      <a:srgbClr val="00188F"/>
                    </a:gs>
                    <a:gs pos="35000">
                      <a:srgbClr val="00188F"/>
                    </a:gs>
                  </a:gsLst>
                  <a:lin ang="5400000" scaled="0"/>
                </a:gradFill>
                <a:cs typeface="Segoe UI" pitchFamily="34" charset="0"/>
              </a:rPr>
              <a:t>Shared host OS: </a:t>
            </a:r>
            <a:r>
              <a:rPr lang="en-US" sz="1599" dirty="0">
                <a:gradFill>
                  <a:gsLst>
                    <a:gs pos="19048">
                      <a:schemeClr val="tx1"/>
                    </a:gs>
                    <a:gs pos="65000">
                      <a:schemeClr val="tx1"/>
                    </a:gs>
                  </a:gsLst>
                  <a:lin ang="5400000" scaled="0"/>
                </a:gradFill>
                <a:cs typeface="Segoe UI" pitchFamily="34" charset="0"/>
              </a:rPr>
              <a:t>Processes in containers are isolated from other containers in user space, but share the kernel with the host and other containers.</a:t>
            </a:r>
          </a:p>
          <a:p>
            <a:pPr marL="0" lvl="1" defTabSz="471494">
              <a:lnSpc>
                <a:spcPct val="90000"/>
              </a:lnSpc>
              <a:spcBef>
                <a:spcPts val="306"/>
              </a:spcBef>
              <a:spcAft>
                <a:spcPts val="612"/>
              </a:spcAft>
              <a:buClr>
                <a:srgbClr val="EFEFEF"/>
              </a:buClr>
            </a:pPr>
            <a:r>
              <a:rPr lang="en-US" sz="1599" b="1" dirty="0">
                <a:gradFill>
                  <a:gsLst>
                    <a:gs pos="7619">
                      <a:srgbClr val="00188F"/>
                    </a:gs>
                    <a:gs pos="35000">
                      <a:srgbClr val="00188F"/>
                    </a:gs>
                  </a:gsLst>
                  <a:lin ang="5400000" scaled="0"/>
                </a:gradFill>
                <a:cs typeface="Segoe UI" pitchFamily="34" charset="0"/>
              </a:rPr>
              <a:t>Flexible: </a:t>
            </a:r>
            <a:r>
              <a:rPr lang="en-US" sz="1599" dirty="0">
                <a:gradFill>
                  <a:gsLst>
                    <a:gs pos="19048">
                      <a:schemeClr val="tx1"/>
                    </a:gs>
                    <a:gs pos="65000">
                      <a:schemeClr val="tx1"/>
                    </a:gs>
                  </a:gsLst>
                  <a:lin ang="5400000" scaled="0"/>
                </a:gradFill>
                <a:cs typeface="Segoe UI" pitchFamily="34" charset="0"/>
              </a:rPr>
              <a:t>Differences in underlying OS and infrastructure are abstracted away, streamlining ‘deploy anywhere’ approach.</a:t>
            </a:r>
          </a:p>
          <a:p>
            <a:pPr marL="0" lvl="1" defTabSz="471494">
              <a:lnSpc>
                <a:spcPct val="90000"/>
              </a:lnSpc>
              <a:spcBef>
                <a:spcPts val="306"/>
              </a:spcBef>
              <a:spcAft>
                <a:spcPts val="612"/>
              </a:spcAft>
              <a:buClr>
                <a:srgbClr val="EFEFEF"/>
              </a:buClr>
            </a:pPr>
            <a:r>
              <a:rPr lang="en-US" sz="1599" b="1" dirty="0">
                <a:gradFill>
                  <a:gsLst>
                    <a:gs pos="7619">
                      <a:srgbClr val="00188F"/>
                    </a:gs>
                    <a:gs pos="35000">
                      <a:srgbClr val="00188F"/>
                    </a:gs>
                  </a:gsLst>
                  <a:lin ang="5400000" scaled="0"/>
                </a:gradFill>
                <a:cs typeface="Segoe UI" pitchFamily="34" charset="0"/>
              </a:rPr>
              <a:t>Fast: </a:t>
            </a:r>
            <a:r>
              <a:rPr lang="en-US" sz="1599" dirty="0">
                <a:gradFill>
                  <a:gsLst>
                    <a:gs pos="19048">
                      <a:schemeClr val="tx1"/>
                    </a:gs>
                    <a:gs pos="65000">
                      <a:schemeClr val="tx1"/>
                    </a:gs>
                  </a:gsLst>
                  <a:lin ang="5400000" scaled="0"/>
                </a:gradFill>
                <a:cs typeface="Segoe UI" pitchFamily="34" charset="0"/>
              </a:rPr>
              <a:t>Containers can be created almost instantly, enabling rapid scale-up and scale-down in response to changes in demand.</a:t>
            </a:r>
          </a:p>
        </p:txBody>
      </p:sp>
      <p:sp>
        <p:nvSpPr>
          <p:cNvPr id="14" name="Pentagon 13"/>
          <p:cNvSpPr/>
          <p:nvPr/>
        </p:nvSpPr>
        <p:spPr bwMode="auto">
          <a:xfrm>
            <a:off x="881" y="2033796"/>
            <a:ext cx="6312819" cy="690942"/>
          </a:xfrm>
          <a:prstGeom prst="homePlate">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05" tIns="146283" rIns="182854" bIns="14628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pPr>
            <a:r>
              <a:rPr lang="en-US" sz="2800" i="1" dirty="0">
                <a:ln w="3175">
                  <a:noFill/>
                </a:ln>
                <a:solidFill>
                  <a:srgbClr val="0072C6"/>
                </a:solidFill>
                <a:latin typeface="+mj-lt"/>
                <a:cs typeface="Segoe UI" pitchFamily="34" charset="0"/>
              </a:rPr>
              <a:t>Spotlight capabilities</a:t>
            </a:r>
          </a:p>
        </p:txBody>
      </p:sp>
      <p:sp>
        <p:nvSpPr>
          <p:cNvPr id="15" name="Rectangle 14"/>
          <p:cNvSpPr/>
          <p:nvPr/>
        </p:nvSpPr>
        <p:spPr bwMode="auto">
          <a:xfrm>
            <a:off x="449192" y="2033796"/>
            <a:ext cx="685017" cy="6831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Freeform 5"/>
          <p:cNvSpPr>
            <a:spLocks noEditPoints="1"/>
          </p:cNvSpPr>
          <p:nvPr/>
        </p:nvSpPr>
        <p:spPr bwMode="auto">
          <a:xfrm>
            <a:off x="583991" y="2172776"/>
            <a:ext cx="415421" cy="405206"/>
          </a:xfrm>
          <a:custGeom>
            <a:avLst/>
            <a:gdLst>
              <a:gd name="T0" fmla="*/ 1697 w 1739"/>
              <a:gd name="T1" fmla="*/ 541 h 1697"/>
              <a:gd name="T2" fmla="*/ 1388 w 1739"/>
              <a:gd name="T3" fmla="*/ 18 h 1697"/>
              <a:gd name="T4" fmla="*/ 1374 w 1739"/>
              <a:gd name="T5" fmla="*/ 21 h 1697"/>
              <a:gd name="T6" fmla="*/ 1374 w 1739"/>
              <a:gd name="T7" fmla="*/ 20 h 1697"/>
              <a:gd name="T8" fmla="*/ 200 w 1739"/>
              <a:gd name="T9" fmla="*/ 179 h 1697"/>
              <a:gd name="T10" fmla="*/ 42 w 1739"/>
              <a:gd name="T11" fmla="*/ 766 h 1697"/>
              <a:gd name="T12" fmla="*/ 351 w 1739"/>
              <a:gd name="T13" fmla="*/ 1289 h 1697"/>
              <a:gd name="T14" fmla="*/ 748 w 1739"/>
              <a:gd name="T15" fmla="*/ 1235 h 1697"/>
              <a:gd name="T16" fmla="*/ 748 w 1739"/>
              <a:gd name="T17" fmla="*/ 1490 h 1697"/>
              <a:gd name="T18" fmla="*/ 430 w 1739"/>
              <a:gd name="T19" fmla="*/ 1490 h 1697"/>
              <a:gd name="T20" fmla="*/ 430 w 1739"/>
              <a:gd name="T21" fmla="*/ 1697 h 1697"/>
              <a:gd name="T22" fmla="*/ 1318 w 1739"/>
              <a:gd name="T23" fmla="*/ 1697 h 1697"/>
              <a:gd name="T24" fmla="*/ 1318 w 1739"/>
              <a:gd name="T25" fmla="*/ 1490 h 1697"/>
              <a:gd name="T26" fmla="*/ 1000 w 1739"/>
              <a:gd name="T27" fmla="*/ 1490 h 1697"/>
              <a:gd name="T28" fmla="*/ 1000 w 1739"/>
              <a:gd name="T29" fmla="*/ 1201 h 1697"/>
              <a:gd name="T30" fmla="*/ 1525 w 1739"/>
              <a:gd name="T31" fmla="*/ 1130 h 1697"/>
              <a:gd name="T32" fmla="*/ 1525 w 1739"/>
              <a:gd name="T33" fmla="*/ 1129 h 1697"/>
              <a:gd name="T34" fmla="*/ 1538 w 1739"/>
              <a:gd name="T35" fmla="*/ 1128 h 1697"/>
              <a:gd name="T36" fmla="*/ 1697 w 1739"/>
              <a:gd name="T37" fmla="*/ 541 h 1697"/>
              <a:gd name="T38" fmla="*/ 1111 w 1739"/>
              <a:gd name="T39" fmla="*/ 255 h 1697"/>
              <a:gd name="T40" fmla="*/ 206 w 1739"/>
              <a:gd name="T41" fmla="*/ 378 h 1697"/>
              <a:gd name="T42" fmla="*/ 165 w 1739"/>
              <a:gd name="T43" fmla="*/ 384 h 1697"/>
              <a:gd name="T44" fmla="*/ 190 w 1739"/>
              <a:gd name="T45" fmla="*/ 297 h 1697"/>
              <a:gd name="T46" fmla="*/ 256 w 1739"/>
              <a:gd name="T47" fmla="*/ 288 h 1697"/>
              <a:gd name="T48" fmla="*/ 1135 w 1739"/>
              <a:gd name="T49" fmla="*/ 168 h 1697"/>
              <a:gd name="T50" fmla="*/ 1135 w 1739"/>
              <a:gd name="T51" fmla="*/ 171 h 1697"/>
              <a:gd name="T52" fmla="*/ 1111 w 1739"/>
              <a:gd name="T53" fmla="*/ 255 h 1697"/>
              <a:gd name="T54" fmla="*/ 1506 w 1739"/>
              <a:gd name="T55" fmla="*/ 993 h 1697"/>
              <a:gd name="T56" fmla="*/ 1312 w 1739"/>
              <a:gd name="T57" fmla="*/ 593 h 1697"/>
              <a:gd name="T58" fmla="*/ 1392 w 1739"/>
              <a:gd name="T59" fmla="*/ 156 h 1697"/>
              <a:gd name="T60" fmla="*/ 1586 w 1739"/>
              <a:gd name="T61" fmla="*/ 556 h 1697"/>
              <a:gd name="T62" fmla="*/ 1506 w 1739"/>
              <a:gd name="T63" fmla="*/ 993 h 1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39" h="1697">
                <a:moveTo>
                  <a:pt x="1697" y="541"/>
                </a:moveTo>
                <a:cubicBezTo>
                  <a:pt x="1656" y="235"/>
                  <a:pt x="1517" y="0"/>
                  <a:pt x="1388" y="18"/>
                </a:cubicBezTo>
                <a:cubicBezTo>
                  <a:pt x="1383" y="19"/>
                  <a:pt x="1378" y="20"/>
                  <a:pt x="1374" y="21"/>
                </a:cubicBezTo>
                <a:cubicBezTo>
                  <a:pt x="1374" y="20"/>
                  <a:pt x="1374" y="20"/>
                  <a:pt x="1374" y="20"/>
                </a:cubicBezTo>
                <a:cubicBezTo>
                  <a:pt x="200" y="179"/>
                  <a:pt x="200" y="179"/>
                  <a:pt x="200" y="179"/>
                </a:cubicBezTo>
                <a:cubicBezTo>
                  <a:pt x="71" y="197"/>
                  <a:pt x="0" y="460"/>
                  <a:pt x="42" y="766"/>
                </a:cubicBezTo>
                <a:cubicBezTo>
                  <a:pt x="83" y="1073"/>
                  <a:pt x="222" y="1307"/>
                  <a:pt x="351" y="1289"/>
                </a:cubicBezTo>
                <a:cubicBezTo>
                  <a:pt x="748" y="1235"/>
                  <a:pt x="748" y="1235"/>
                  <a:pt x="748" y="1235"/>
                </a:cubicBezTo>
                <a:cubicBezTo>
                  <a:pt x="748" y="1490"/>
                  <a:pt x="748" y="1490"/>
                  <a:pt x="748" y="1490"/>
                </a:cubicBezTo>
                <a:cubicBezTo>
                  <a:pt x="430" y="1490"/>
                  <a:pt x="430" y="1490"/>
                  <a:pt x="430" y="1490"/>
                </a:cubicBezTo>
                <a:cubicBezTo>
                  <a:pt x="430" y="1697"/>
                  <a:pt x="430" y="1697"/>
                  <a:pt x="430" y="1697"/>
                </a:cubicBezTo>
                <a:cubicBezTo>
                  <a:pt x="1318" y="1697"/>
                  <a:pt x="1318" y="1697"/>
                  <a:pt x="1318" y="1697"/>
                </a:cubicBezTo>
                <a:cubicBezTo>
                  <a:pt x="1318" y="1490"/>
                  <a:pt x="1318" y="1490"/>
                  <a:pt x="1318" y="1490"/>
                </a:cubicBezTo>
                <a:cubicBezTo>
                  <a:pt x="1000" y="1490"/>
                  <a:pt x="1000" y="1490"/>
                  <a:pt x="1000" y="1490"/>
                </a:cubicBezTo>
                <a:cubicBezTo>
                  <a:pt x="1000" y="1201"/>
                  <a:pt x="1000" y="1201"/>
                  <a:pt x="1000" y="1201"/>
                </a:cubicBezTo>
                <a:cubicBezTo>
                  <a:pt x="1525" y="1130"/>
                  <a:pt x="1525" y="1130"/>
                  <a:pt x="1525" y="1130"/>
                </a:cubicBezTo>
                <a:cubicBezTo>
                  <a:pt x="1525" y="1129"/>
                  <a:pt x="1525" y="1129"/>
                  <a:pt x="1525" y="1129"/>
                </a:cubicBezTo>
                <a:cubicBezTo>
                  <a:pt x="1529" y="1129"/>
                  <a:pt x="1534" y="1129"/>
                  <a:pt x="1538" y="1128"/>
                </a:cubicBezTo>
                <a:cubicBezTo>
                  <a:pt x="1668" y="1110"/>
                  <a:pt x="1739" y="848"/>
                  <a:pt x="1697" y="541"/>
                </a:cubicBezTo>
                <a:close/>
                <a:moveTo>
                  <a:pt x="1111" y="255"/>
                </a:moveTo>
                <a:cubicBezTo>
                  <a:pt x="206" y="378"/>
                  <a:pt x="206" y="378"/>
                  <a:pt x="206" y="378"/>
                </a:cubicBezTo>
                <a:cubicBezTo>
                  <a:pt x="165" y="384"/>
                  <a:pt x="165" y="384"/>
                  <a:pt x="165" y="384"/>
                </a:cubicBezTo>
                <a:cubicBezTo>
                  <a:pt x="171" y="352"/>
                  <a:pt x="180" y="323"/>
                  <a:pt x="190" y="297"/>
                </a:cubicBezTo>
                <a:cubicBezTo>
                  <a:pt x="256" y="288"/>
                  <a:pt x="256" y="288"/>
                  <a:pt x="256" y="288"/>
                </a:cubicBezTo>
                <a:cubicBezTo>
                  <a:pt x="1135" y="168"/>
                  <a:pt x="1135" y="168"/>
                  <a:pt x="1135" y="168"/>
                </a:cubicBezTo>
                <a:cubicBezTo>
                  <a:pt x="1135" y="171"/>
                  <a:pt x="1135" y="171"/>
                  <a:pt x="1135" y="171"/>
                </a:cubicBezTo>
                <a:cubicBezTo>
                  <a:pt x="1125" y="196"/>
                  <a:pt x="1117" y="224"/>
                  <a:pt x="1111" y="255"/>
                </a:cubicBezTo>
                <a:close/>
                <a:moveTo>
                  <a:pt x="1506" y="993"/>
                </a:moveTo>
                <a:cubicBezTo>
                  <a:pt x="1431" y="1004"/>
                  <a:pt x="1344" y="825"/>
                  <a:pt x="1312" y="593"/>
                </a:cubicBezTo>
                <a:cubicBezTo>
                  <a:pt x="1281" y="362"/>
                  <a:pt x="1317" y="167"/>
                  <a:pt x="1392" y="156"/>
                </a:cubicBezTo>
                <a:cubicBezTo>
                  <a:pt x="1468" y="146"/>
                  <a:pt x="1555" y="325"/>
                  <a:pt x="1586" y="556"/>
                </a:cubicBezTo>
                <a:cubicBezTo>
                  <a:pt x="1618" y="787"/>
                  <a:pt x="1582" y="983"/>
                  <a:pt x="1506" y="993"/>
                </a:cubicBezTo>
                <a:close/>
              </a:path>
            </a:pathLst>
          </a:custGeom>
          <a:solidFill>
            <a:schemeClr val="bg1"/>
          </a:solidFill>
          <a:ln>
            <a:noFill/>
          </a:ln>
        </p:spPr>
        <p:txBody>
          <a:bodyPr vert="horz" wrap="square" lIns="89629" tIns="44815" rIns="89629" bIns="44815" numCol="1" anchor="t" anchorCtr="0" compatLnSpc="1">
            <a:prstTxWarp prst="textNoShape">
              <a:avLst/>
            </a:prstTxWarp>
          </a:bodyPr>
          <a:lstStyle/>
          <a:p>
            <a:pPr defTabSz="914191"/>
            <a:endParaRPr lang="en-US" sz="1764">
              <a:solidFill>
                <a:srgbClr val="505050"/>
              </a:solidFill>
            </a:endParaRPr>
          </a:p>
        </p:txBody>
      </p:sp>
      <p:sp>
        <p:nvSpPr>
          <p:cNvPr id="9" name="TextBox 8"/>
          <p:cNvSpPr txBox="1"/>
          <p:nvPr/>
        </p:nvSpPr>
        <p:spPr>
          <a:xfrm>
            <a:off x="9863975" y="1401520"/>
            <a:ext cx="1358333" cy="544722"/>
          </a:xfrm>
          <a:prstGeom prst="rect">
            <a:avLst/>
          </a:prstGeom>
          <a:noFill/>
        </p:spPr>
        <p:txBody>
          <a:bodyPr wrap="none" lIns="182854" tIns="146283" rIns="182854" bIns="146283" rtlCol="0">
            <a:spAutoFit/>
          </a:bodyPr>
          <a:lstStyle/>
          <a:p>
            <a:pPr>
              <a:lnSpc>
                <a:spcPct val="90000"/>
              </a:lnSpc>
              <a:spcAft>
                <a:spcPts val="600"/>
              </a:spcAft>
            </a:pPr>
            <a:r>
              <a:rPr lang="en-US" dirty="0">
                <a:gradFill>
                  <a:gsLst>
                    <a:gs pos="2917">
                      <a:schemeClr val="tx1"/>
                    </a:gs>
                    <a:gs pos="30000">
                      <a:schemeClr val="tx1"/>
                    </a:gs>
                  </a:gsLst>
                  <a:lin ang="5400000" scaled="0"/>
                </a:gradFill>
              </a:rPr>
              <a:t>Container</a:t>
            </a:r>
          </a:p>
        </p:txBody>
      </p:sp>
      <p:sp>
        <p:nvSpPr>
          <p:cNvPr id="10" name="Rectangle 9"/>
          <p:cNvSpPr/>
          <p:nvPr/>
        </p:nvSpPr>
        <p:spPr bwMode="auto">
          <a:xfrm>
            <a:off x="6762011" y="2577982"/>
            <a:ext cx="5137889" cy="333037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6946388" y="2783719"/>
            <a:ext cx="2329914" cy="1464844"/>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App A</a:t>
            </a:r>
            <a:br>
              <a:rPr lang="en-US" sz="24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Bins/Libraries</a:t>
            </a:r>
          </a:p>
        </p:txBody>
      </p:sp>
      <p:sp>
        <p:nvSpPr>
          <p:cNvPr id="12" name="Rectangle 11"/>
          <p:cNvSpPr/>
          <p:nvPr/>
        </p:nvSpPr>
        <p:spPr bwMode="auto">
          <a:xfrm>
            <a:off x="9394452" y="2778068"/>
            <a:ext cx="2329914" cy="1464843"/>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chemeClr val="bg1"/>
                </a:solidFill>
                <a:ea typeface="Segoe UI" pitchFamily="34" charset="0"/>
                <a:cs typeface="Segoe UI" pitchFamily="34" charset="0"/>
              </a:rPr>
              <a:t>App B</a:t>
            </a:r>
            <a:br>
              <a:rPr lang="en-US" sz="2400" dirty="0">
                <a:solidFill>
                  <a:schemeClr val="bg1"/>
                </a:solidFill>
                <a:ea typeface="Segoe UI" pitchFamily="34" charset="0"/>
                <a:cs typeface="Segoe UI" pitchFamily="34" charset="0"/>
              </a:rPr>
            </a:br>
            <a:r>
              <a:rPr lang="en-US" sz="2000" dirty="0">
                <a:solidFill>
                  <a:schemeClr val="bg1"/>
                </a:solidFill>
                <a:ea typeface="Segoe UI" pitchFamily="34" charset="0"/>
                <a:cs typeface="Segoe UI" pitchFamily="34" charset="0"/>
              </a:rPr>
              <a:t>Bins/Libraries</a:t>
            </a:r>
          </a:p>
        </p:txBody>
      </p:sp>
      <p:sp>
        <p:nvSpPr>
          <p:cNvPr id="18" name="Rectangle 17"/>
          <p:cNvSpPr/>
          <p:nvPr/>
        </p:nvSpPr>
        <p:spPr bwMode="auto">
          <a:xfrm>
            <a:off x="6937544" y="4317373"/>
            <a:ext cx="4786822" cy="687946"/>
          </a:xfrm>
          <a:prstGeom prst="rect">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Host OS</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1599" dirty="0">
                <a:gradFill>
                  <a:gsLst>
                    <a:gs pos="0">
                      <a:srgbClr val="FFFFFF"/>
                    </a:gs>
                    <a:gs pos="100000">
                      <a:srgbClr val="FFFFFF"/>
                    </a:gs>
                  </a:gsLst>
                  <a:lin ang="5400000" scaled="0"/>
                </a:gradFill>
                <a:ea typeface="Segoe UI" pitchFamily="34" charset="0"/>
                <a:cs typeface="Segoe UI" pitchFamily="34" charset="0"/>
              </a:rPr>
              <a:t>w/Container Support</a:t>
            </a:r>
          </a:p>
        </p:txBody>
      </p:sp>
      <p:sp>
        <p:nvSpPr>
          <p:cNvPr id="19" name="Rectangle 18"/>
          <p:cNvSpPr/>
          <p:nvPr/>
        </p:nvSpPr>
        <p:spPr bwMode="auto">
          <a:xfrm>
            <a:off x="6937544" y="5068148"/>
            <a:ext cx="4786822" cy="687946"/>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Server</a:t>
            </a:r>
          </a:p>
        </p:txBody>
      </p:sp>
      <p:sp>
        <p:nvSpPr>
          <p:cNvPr id="4" name="Rectangle 3"/>
          <p:cNvSpPr/>
          <p:nvPr/>
        </p:nvSpPr>
        <p:spPr bwMode="auto">
          <a:xfrm>
            <a:off x="9363238" y="2758596"/>
            <a:ext cx="2392341" cy="1503786"/>
          </a:xfrm>
          <a:prstGeom prst="rect">
            <a:avLst/>
          </a:prstGeom>
          <a:solidFill>
            <a:schemeClr val="bg1">
              <a:alpha val="25000"/>
            </a:schemeClr>
          </a:solidFill>
          <a:ln w="666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p:cNvCxnSpPr/>
          <p:nvPr/>
        </p:nvCxnSpPr>
        <p:spPr>
          <a:xfrm>
            <a:off x="10543142" y="1886071"/>
            <a:ext cx="0" cy="864823"/>
          </a:xfrm>
          <a:prstGeom prst="line">
            <a:avLst/>
          </a:prstGeom>
          <a:ln w="79375">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1261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5">
                                            <p:txEl>
                                              <p:pRg st="1" end="1"/>
                                            </p:txEl>
                                          </p:spTgt>
                                        </p:tgtEl>
                                        <p:attrNameLst>
                                          <p:attrName>style.visibility</p:attrName>
                                        </p:attrNameLst>
                                      </p:cBhvr>
                                      <p:to>
                                        <p:strVal val="visible"/>
                                      </p:to>
                                    </p:set>
                                    <p:animEffect transition="in" filter="fade">
                                      <p:cBhvr>
                                        <p:cTn id="7" dur="500"/>
                                        <p:tgtEl>
                                          <p:spTgt spid="64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45">
                                            <p:txEl>
                                              <p:pRg st="2" end="2"/>
                                            </p:txEl>
                                          </p:spTgt>
                                        </p:tgtEl>
                                        <p:attrNameLst>
                                          <p:attrName>style.visibility</p:attrName>
                                        </p:attrNameLst>
                                      </p:cBhvr>
                                      <p:to>
                                        <p:strVal val="visible"/>
                                      </p:to>
                                    </p:set>
                                    <p:animEffect transition="in" filter="fade">
                                      <p:cBhvr>
                                        <p:cTn id="12" dur="500"/>
                                        <p:tgtEl>
                                          <p:spTgt spid="64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45">
                                            <p:txEl>
                                              <p:pRg st="3" end="3"/>
                                            </p:txEl>
                                          </p:spTgt>
                                        </p:tgtEl>
                                        <p:attrNameLst>
                                          <p:attrName>style.visibility</p:attrName>
                                        </p:attrNameLst>
                                      </p:cBhvr>
                                      <p:to>
                                        <p:strVal val="visible"/>
                                      </p:to>
                                    </p:set>
                                    <p:animEffect transition="in" filter="fade">
                                      <p:cBhvr>
                                        <p:cTn id="17" dur="500"/>
                                        <p:tgtEl>
                                          <p:spTgt spid="64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45">
                                            <p:txEl>
                                              <p:pRg st="4" end="4"/>
                                            </p:txEl>
                                          </p:spTgt>
                                        </p:tgtEl>
                                        <p:attrNameLst>
                                          <p:attrName>style.visibility</p:attrName>
                                        </p:attrNameLst>
                                      </p:cBhvr>
                                      <p:to>
                                        <p:strVal val="visible"/>
                                      </p:to>
                                    </p:set>
                                    <p:animEffect transition="in" filter="fade">
                                      <p:cBhvr>
                                        <p:cTn id="22" dur="500"/>
                                        <p:tgtEl>
                                          <p:spTgt spid="64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6762012" y="2577982"/>
            <a:ext cx="5137888" cy="380483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5163" y="313117"/>
            <a:ext cx="12055670" cy="898472"/>
          </a:xfrm>
        </p:spPr>
        <p:txBody>
          <a:bodyPr>
            <a:normAutofit fontScale="90000"/>
          </a:bodyPr>
          <a:lstStyle/>
          <a:p>
            <a:r>
              <a:rPr lang="en-US" sz="5800" dirty="0"/>
              <a:t>Containers</a:t>
            </a:r>
            <a:br>
              <a:rPr lang="en-US" dirty="0"/>
            </a:br>
            <a:r>
              <a:rPr lang="en-US" sz="3199" dirty="0">
                <a:gradFill>
                  <a:gsLst>
                    <a:gs pos="7619">
                      <a:srgbClr val="00188F"/>
                    </a:gs>
                    <a:gs pos="35000">
                      <a:srgbClr val="00188F"/>
                    </a:gs>
                  </a:gsLst>
                  <a:lin ang="5400000" scaled="0"/>
                </a:gradFill>
              </a:rPr>
              <a:t>How do they differ from virtual machines?</a:t>
            </a:r>
            <a:endParaRPr lang="en-US" dirty="0">
              <a:gradFill>
                <a:gsLst>
                  <a:gs pos="7619">
                    <a:srgbClr val="00188F"/>
                  </a:gs>
                  <a:gs pos="35000">
                    <a:srgbClr val="00188F"/>
                  </a:gs>
                </a:gsLst>
                <a:lin ang="5400000" scaled="0"/>
              </a:gradFill>
            </a:endParaRPr>
          </a:p>
        </p:txBody>
      </p:sp>
      <p:sp>
        <p:nvSpPr>
          <p:cNvPr id="645" name="Rectangle 644"/>
          <p:cNvSpPr/>
          <p:nvPr/>
        </p:nvSpPr>
        <p:spPr>
          <a:xfrm>
            <a:off x="275164" y="2809018"/>
            <a:ext cx="6249417" cy="3829618"/>
          </a:xfrm>
          <a:prstGeom prst="rect">
            <a:avLst/>
          </a:prstGeom>
          <a:noFill/>
          <a:ln w="12700" cap="flat" cmpd="sng" algn="ctr">
            <a:noFill/>
            <a:prstDash val="solid"/>
            <a:miter lim="800000"/>
          </a:ln>
          <a:effectLst/>
        </p:spPr>
        <p:txBody>
          <a:bodyPr lIns="182854" tIns="182854" rIns="182854" bIns="91427"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471494">
              <a:lnSpc>
                <a:spcPct val="90000"/>
              </a:lnSpc>
              <a:spcBef>
                <a:spcPts val="306"/>
              </a:spcBef>
              <a:spcAft>
                <a:spcPts val="612"/>
              </a:spcAft>
              <a:buClr>
                <a:srgbClr val="EFEFEF"/>
              </a:buClr>
            </a:pPr>
            <a:r>
              <a:rPr lang="en-US" b="1" dirty="0">
                <a:gradFill>
                  <a:gsLst>
                    <a:gs pos="7619">
                      <a:srgbClr val="00188F"/>
                    </a:gs>
                    <a:gs pos="35000">
                      <a:srgbClr val="00188F"/>
                    </a:gs>
                  </a:gsLst>
                  <a:lin ang="5400000" scaled="0"/>
                </a:gradFill>
                <a:cs typeface="Segoe UI" pitchFamily="34" charset="0"/>
              </a:rPr>
              <a:t>Dependencies: </a:t>
            </a:r>
            <a:r>
              <a:rPr lang="en-US" dirty="0">
                <a:gradFill>
                  <a:gsLst>
                    <a:gs pos="19048">
                      <a:schemeClr val="tx1"/>
                    </a:gs>
                    <a:gs pos="65000">
                      <a:schemeClr val="tx1"/>
                    </a:gs>
                  </a:gsLst>
                  <a:lin ang="5400000" scaled="0"/>
                </a:gradFill>
                <a:cs typeface="Segoe UI" pitchFamily="34" charset="0"/>
              </a:rPr>
              <a:t>Each virtualized app includes the app itself, required binaries and libraries and a guest OS, </a:t>
            </a:r>
            <a:br>
              <a:rPr lang="en-US" dirty="0">
                <a:gradFill>
                  <a:gsLst>
                    <a:gs pos="19048">
                      <a:schemeClr val="tx1"/>
                    </a:gs>
                    <a:gs pos="65000">
                      <a:schemeClr val="tx1"/>
                    </a:gs>
                  </a:gsLst>
                  <a:lin ang="5400000" scaled="0"/>
                </a:gradFill>
                <a:cs typeface="Segoe UI" pitchFamily="34" charset="0"/>
              </a:rPr>
            </a:br>
            <a:r>
              <a:rPr lang="en-US" dirty="0">
                <a:gradFill>
                  <a:gsLst>
                    <a:gs pos="19048">
                      <a:schemeClr val="tx1"/>
                    </a:gs>
                    <a:gs pos="65000">
                      <a:schemeClr val="tx1"/>
                    </a:gs>
                  </a:gsLst>
                  <a:lin ang="5400000" scaled="0"/>
                </a:gradFill>
                <a:cs typeface="Segoe UI" pitchFamily="34" charset="0"/>
              </a:rPr>
              <a:t>which may consist of multiple GB of data.</a:t>
            </a:r>
          </a:p>
          <a:p>
            <a:pPr marL="0" lvl="1" defTabSz="471494">
              <a:lnSpc>
                <a:spcPct val="90000"/>
              </a:lnSpc>
              <a:spcBef>
                <a:spcPts val="306"/>
              </a:spcBef>
              <a:spcAft>
                <a:spcPts val="612"/>
              </a:spcAft>
              <a:buClr>
                <a:srgbClr val="EFEFEF"/>
              </a:buClr>
            </a:pPr>
            <a:r>
              <a:rPr lang="en-US" b="1" dirty="0">
                <a:gradFill>
                  <a:gsLst>
                    <a:gs pos="7619">
                      <a:srgbClr val="00188F"/>
                    </a:gs>
                    <a:gs pos="35000">
                      <a:srgbClr val="00188F"/>
                    </a:gs>
                  </a:gsLst>
                  <a:lin ang="5400000" scaled="0"/>
                </a:gradFill>
                <a:cs typeface="Segoe UI" pitchFamily="34" charset="0"/>
              </a:rPr>
              <a:t>Independent OS: </a:t>
            </a:r>
            <a:r>
              <a:rPr lang="en-US" dirty="0">
                <a:gradFill>
                  <a:gsLst>
                    <a:gs pos="19048">
                      <a:schemeClr val="tx1"/>
                    </a:gs>
                    <a:gs pos="65000">
                      <a:schemeClr val="tx1"/>
                    </a:gs>
                  </a:gsLst>
                  <a:lin ang="5400000" scaled="0"/>
                </a:gradFill>
                <a:cs typeface="Segoe UI" pitchFamily="34" charset="0"/>
              </a:rPr>
              <a:t>Each VM can have a different OS from other VMs, along with a different OS to the host itself.</a:t>
            </a:r>
          </a:p>
          <a:p>
            <a:pPr marL="0" lvl="1" defTabSz="471494">
              <a:lnSpc>
                <a:spcPct val="90000"/>
              </a:lnSpc>
              <a:spcBef>
                <a:spcPts val="306"/>
              </a:spcBef>
              <a:spcAft>
                <a:spcPts val="612"/>
              </a:spcAft>
              <a:buClr>
                <a:srgbClr val="EFEFEF"/>
              </a:buClr>
            </a:pPr>
            <a:r>
              <a:rPr lang="en-US" b="1" dirty="0">
                <a:gradFill>
                  <a:gsLst>
                    <a:gs pos="7619">
                      <a:srgbClr val="00188F"/>
                    </a:gs>
                    <a:gs pos="35000">
                      <a:srgbClr val="00188F"/>
                    </a:gs>
                  </a:gsLst>
                  <a:lin ang="5400000" scaled="0"/>
                </a:gradFill>
                <a:cs typeface="Segoe UI" pitchFamily="34" charset="0"/>
              </a:rPr>
              <a:t>Flexible: </a:t>
            </a:r>
            <a:r>
              <a:rPr lang="en-US" dirty="0">
                <a:gradFill>
                  <a:gsLst>
                    <a:gs pos="19048">
                      <a:schemeClr val="tx1"/>
                    </a:gs>
                    <a:gs pos="65000">
                      <a:schemeClr val="tx1"/>
                    </a:gs>
                  </a:gsLst>
                  <a:lin ang="5400000" scaled="0"/>
                </a:gradFill>
                <a:cs typeface="Segoe UI" pitchFamily="34" charset="0"/>
              </a:rPr>
              <a:t>VMs can be migrated to other hosts to </a:t>
            </a:r>
            <a:br>
              <a:rPr lang="en-US" dirty="0">
                <a:gradFill>
                  <a:gsLst>
                    <a:gs pos="19048">
                      <a:schemeClr val="tx1"/>
                    </a:gs>
                    <a:gs pos="65000">
                      <a:schemeClr val="tx1"/>
                    </a:gs>
                  </a:gsLst>
                  <a:lin ang="5400000" scaled="0"/>
                </a:gradFill>
                <a:cs typeface="Segoe UI" pitchFamily="34" charset="0"/>
              </a:rPr>
            </a:br>
            <a:r>
              <a:rPr lang="en-US" dirty="0">
                <a:gradFill>
                  <a:gsLst>
                    <a:gs pos="19048">
                      <a:schemeClr val="tx1"/>
                    </a:gs>
                    <a:gs pos="65000">
                      <a:schemeClr val="tx1"/>
                    </a:gs>
                  </a:gsLst>
                  <a:lin ang="5400000" scaled="0"/>
                </a:gradFill>
                <a:cs typeface="Segoe UI" pitchFamily="34" charset="0"/>
              </a:rPr>
              <a:t>balance resource usage and for host maintenance, </a:t>
            </a:r>
            <a:br>
              <a:rPr lang="en-US" dirty="0">
                <a:gradFill>
                  <a:gsLst>
                    <a:gs pos="19048">
                      <a:schemeClr val="tx1"/>
                    </a:gs>
                    <a:gs pos="65000">
                      <a:schemeClr val="tx1"/>
                    </a:gs>
                  </a:gsLst>
                  <a:lin ang="5400000" scaled="0"/>
                </a:gradFill>
                <a:cs typeface="Segoe UI" pitchFamily="34" charset="0"/>
              </a:rPr>
            </a:br>
            <a:r>
              <a:rPr lang="en-US" dirty="0">
                <a:gradFill>
                  <a:gsLst>
                    <a:gs pos="19048">
                      <a:schemeClr val="tx1"/>
                    </a:gs>
                    <a:gs pos="65000">
                      <a:schemeClr val="tx1"/>
                    </a:gs>
                  </a:gsLst>
                  <a:lin ang="5400000" scaled="0"/>
                </a:gradFill>
                <a:cs typeface="Segoe UI" pitchFamily="34" charset="0"/>
              </a:rPr>
              <a:t>without downtime.</a:t>
            </a:r>
          </a:p>
          <a:p>
            <a:pPr marL="0" lvl="1" defTabSz="471494">
              <a:lnSpc>
                <a:spcPct val="90000"/>
              </a:lnSpc>
              <a:spcBef>
                <a:spcPts val="306"/>
              </a:spcBef>
              <a:spcAft>
                <a:spcPts val="612"/>
              </a:spcAft>
              <a:buClr>
                <a:srgbClr val="EFEFEF"/>
              </a:buClr>
            </a:pPr>
            <a:r>
              <a:rPr lang="en-US" b="1" dirty="0">
                <a:gradFill>
                  <a:gsLst>
                    <a:gs pos="7619">
                      <a:srgbClr val="00188F"/>
                    </a:gs>
                    <a:gs pos="35000">
                      <a:srgbClr val="00188F"/>
                    </a:gs>
                  </a:gsLst>
                  <a:lin ang="5400000" scaled="0"/>
                </a:gradFill>
                <a:cs typeface="Segoe UI" pitchFamily="34" charset="0"/>
              </a:rPr>
              <a:t>Secure: </a:t>
            </a:r>
            <a:r>
              <a:rPr lang="en-US" dirty="0">
                <a:gradFill>
                  <a:gsLst>
                    <a:gs pos="19048">
                      <a:schemeClr val="tx1"/>
                    </a:gs>
                    <a:gs pos="65000">
                      <a:schemeClr val="tx1"/>
                    </a:gs>
                  </a:gsLst>
                  <a:lin ang="5400000" scaled="0"/>
                </a:gradFill>
                <a:cs typeface="Segoe UI" pitchFamily="34" charset="0"/>
              </a:rPr>
              <a:t>High levels of resource and security isolation </a:t>
            </a:r>
            <a:br>
              <a:rPr lang="en-US" dirty="0">
                <a:gradFill>
                  <a:gsLst>
                    <a:gs pos="19048">
                      <a:schemeClr val="tx1"/>
                    </a:gs>
                    <a:gs pos="65000">
                      <a:schemeClr val="tx1"/>
                    </a:gs>
                  </a:gsLst>
                  <a:lin ang="5400000" scaled="0"/>
                </a:gradFill>
                <a:cs typeface="Segoe UI" pitchFamily="34" charset="0"/>
              </a:rPr>
            </a:br>
            <a:r>
              <a:rPr lang="en-US" dirty="0">
                <a:gradFill>
                  <a:gsLst>
                    <a:gs pos="19048">
                      <a:schemeClr val="tx1"/>
                    </a:gs>
                    <a:gs pos="65000">
                      <a:schemeClr val="tx1"/>
                    </a:gs>
                  </a:gsLst>
                  <a:lin ang="5400000" scaled="0"/>
                </a:gradFill>
                <a:cs typeface="Segoe UI" pitchFamily="34" charset="0"/>
              </a:rPr>
              <a:t>for key virtualized workloads.</a:t>
            </a:r>
          </a:p>
        </p:txBody>
      </p:sp>
      <p:sp>
        <p:nvSpPr>
          <p:cNvPr id="14" name="Pentagon 13"/>
          <p:cNvSpPr/>
          <p:nvPr/>
        </p:nvSpPr>
        <p:spPr bwMode="auto">
          <a:xfrm>
            <a:off x="881" y="2033796"/>
            <a:ext cx="6312819" cy="690942"/>
          </a:xfrm>
          <a:prstGeom prst="homePlat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05" tIns="146283" rIns="182854" bIns="14628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pPr>
            <a:r>
              <a:rPr lang="en-US" sz="2800" i="1" dirty="0">
                <a:ln w="3175">
                  <a:noFill/>
                </a:ln>
                <a:solidFill>
                  <a:srgbClr val="0072C6"/>
                </a:solidFill>
                <a:latin typeface="+mj-lt"/>
                <a:cs typeface="Segoe UI" pitchFamily="34" charset="0"/>
              </a:rPr>
              <a:t>Spotlight capabilities</a:t>
            </a:r>
          </a:p>
        </p:txBody>
      </p:sp>
      <p:sp>
        <p:nvSpPr>
          <p:cNvPr id="15" name="Rectangle 14"/>
          <p:cNvSpPr/>
          <p:nvPr/>
        </p:nvSpPr>
        <p:spPr bwMode="auto">
          <a:xfrm>
            <a:off x="449192" y="2033796"/>
            <a:ext cx="685017" cy="6831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Freeform 5"/>
          <p:cNvSpPr>
            <a:spLocks noEditPoints="1"/>
          </p:cNvSpPr>
          <p:nvPr/>
        </p:nvSpPr>
        <p:spPr bwMode="auto">
          <a:xfrm>
            <a:off x="583991" y="2172776"/>
            <a:ext cx="415421" cy="405206"/>
          </a:xfrm>
          <a:custGeom>
            <a:avLst/>
            <a:gdLst>
              <a:gd name="T0" fmla="*/ 1697 w 1739"/>
              <a:gd name="T1" fmla="*/ 541 h 1697"/>
              <a:gd name="T2" fmla="*/ 1388 w 1739"/>
              <a:gd name="T3" fmla="*/ 18 h 1697"/>
              <a:gd name="T4" fmla="*/ 1374 w 1739"/>
              <a:gd name="T5" fmla="*/ 21 h 1697"/>
              <a:gd name="T6" fmla="*/ 1374 w 1739"/>
              <a:gd name="T7" fmla="*/ 20 h 1697"/>
              <a:gd name="T8" fmla="*/ 200 w 1739"/>
              <a:gd name="T9" fmla="*/ 179 h 1697"/>
              <a:gd name="T10" fmla="*/ 42 w 1739"/>
              <a:gd name="T11" fmla="*/ 766 h 1697"/>
              <a:gd name="T12" fmla="*/ 351 w 1739"/>
              <a:gd name="T13" fmla="*/ 1289 h 1697"/>
              <a:gd name="T14" fmla="*/ 748 w 1739"/>
              <a:gd name="T15" fmla="*/ 1235 h 1697"/>
              <a:gd name="T16" fmla="*/ 748 w 1739"/>
              <a:gd name="T17" fmla="*/ 1490 h 1697"/>
              <a:gd name="T18" fmla="*/ 430 w 1739"/>
              <a:gd name="T19" fmla="*/ 1490 h 1697"/>
              <a:gd name="T20" fmla="*/ 430 w 1739"/>
              <a:gd name="T21" fmla="*/ 1697 h 1697"/>
              <a:gd name="T22" fmla="*/ 1318 w 1739"/>
              <a:gd name="T23" fmla="*/ 1697 h 1697"/>
              <a:gd name="T24" fmla="*/ 1318 w 1739"/>
              <a:gd name="T25" fmla="*/ 1490 h 1697"/>
              <a:gd name="T26" fmla="*/ 1000 w 1739"/>
              <a:gd name="T27" fmla="*/ 1490 h 1697"/>
              <a:gd name="T28" fmla="*/ 1000 w 1739"/>
              <a:gd name="T29" fmla="*/ 1201 h 1697"/>
              <a:gd name="T30" fmla="*/ 1525 w 1739"/>
              <a:gd name="T31" fmla="*/ 1130 h 1697"/>
              <a:gd name="T32" fmla="*/ 1525 w 1739"/>
              <a:gd name="T33" fmla="*/ 1129 h 1697"/>
              <a:gd name="T34" fmla="*/ 1538 w 1739"/>
              <a:gd name="T35" fmla="*/ 1128 h 1697"/>
              <a:gd name="T36" fmla="*/ 1697 w 1739"/>
              <a:gd name="T37" fmla="*/ 541 h 1697"/>
              <a:gd name="T38" fmla="*/ 1111 w 1739"/>
              <a:gd name="T39" fmla="*/ 255 h 1697"/>
              <a:gd name="T40" fmla="*/ 206 w 1739"/>
              <a:gd name="T41" fmla="*/ 378 h 1697"/>
              <a:gd name="T42" fmla="*/ 165 w 1739"/>
              <a:gd name="T43" fmla="*/ 384 h 1697"/>
              <a:gd name="T44" fmla="*/ 190 w 1739"/>
              <a:gd name="T45" fmla="*/ 297 h 1697"/>
              <a:gd name="T46" fmla="*/ 256 w 1739"/>
              <a:gd name="T47" fmla="*/ 288 h 1697"/>
              <a:gd name="T48" fmla="*/ 1135 w 1739"/>
              <a:gd name="T49" fmla="*/ 168 h 1697"/>
              <a:gd name="T50" fmla="*/ 1135 w 1739"/>
              <a:gd name="T51" fmla="*/ 171 h 1697"/>
              <a:gd name="T52" fmla="*/ 1111 w 1739"/>
              <a:gd name="T53" fmla="*/ 255 h 1697"/>
              <a:gd name="T54" fmla="*/ 1506 w 1739"/>
              <a:gd name="T55" fmla="*/ 993 h 1697"/>
              <a:gd name="T56" fmla="*/ 1312 w 1739"/>
              <a:gd name="T57" fmla="*/ 593 h 1697"/>
              <a:gd name="T58" fmla="*/ 1392 w 1739"/>
              <a:gd name="T59" fmla="*/ 156 h 1697"/>
              <a:gd name="T60" fmla="*/ 1586 w 1739"/>
              <a:gd name="T61" fmla="*/ 556 h 1697"/>
              <a:gd name="T62" fmla="*/ 1506 w 1739"/>
              <a:gd name="T63" fmla="*/ 993 h 1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39" h="1697">
                <a:moveTo>
                  <a:pt x="1697" y="541"/>
                </a:moveTo>
                <a:cubicBezTo>
                  <a:pt x="1656" y="235"/>
                  <a:pt x="1517" y="0"/>
                  <a:pt x="1388" y="18"/>
                </a:cubicBezTo>
                <a:cubicBezTo>
                  <a:pt x="1383" y="19"/>
                  <a:pt x="1378" y="20"/>
                  <a:pt x="1374" y="21"/>
                </a:cubicBezTo>
                <a:cubicBezTo>
                  <a:pt x="1374" y="20"/>
                  <a:pt x="1374" y="20"/>
                  <a:pt x="1374" y="20"/>
                </a:cubicBezTo>
                <a:cubicBezTo>
                  <a:pt x="200" y="179"/>
                  <a:pt x="200" y="179"/>
                  <a:pt x="200" y="179"/>
                </a:cubicBezTo>
                <a:cubicBezTo>
                  <a:pt x="71" y="197"/>
                  <a:pt x="0" y="460"/>
                  <a:pt x="42" y="766"/>
                </a:cubicBezTo>
                <a:cubicBezTo>
                  <a:pt x="83" y="1073"/>
                  <a:pt x="222" y="1307"/>
                  <a:pt x="351" y="1289"/>
                </a:cubicBezTo>
                <a:cubicBezTo>
                  <a:pt x="748" y="1235"/>
                  <a:pt x="748" y="1235"/>
                  <a:pt x="748" y="1235"/>
                </a:cubicBezTo>
                <a:cubicBezTo>
                  <a:pt x="748" y="1490"/>
                  <a:pt x="748" y="1490"/>
                  <a:pt x="748" y="1490"/>
                </a:cubicBezTo>
                <a:cubicBezTo>
                  <a:pt x="430" y="1490"/>
                  <a:pt x="430" y="1490"/>
                  <a:pt x="430" y="1490"/>
                </a:cubicBezTo>
                <a:cubicBezTo>
                  <a:pt x="430" y="1697"/>
                  <a:pt x="430" y="1697"/>
                  <a:pt x="430" y="1697"/>
                </a:cubicBezTo>
                <a:cubicBezTo>
                  <a:pt x="1318" y="1697"/>
                  <a:pt x="1318" y="1697"/>
                  <a:pt x="1318" y="1697"/>
                </a:cubicBezTo>
                <a:cubicBezTo>
                  <a:pt x="1318" y="1490"/>
                  <a:pt x="1318" y="1490"/>
                  <a:pt x="1318" y="1490"/>
                </a:cubicBezTo>
                <a:cubicBezTo>
                  <a:pt x="1000" y="1490"/>
                  <a:pt x="1000" y="1490"/>
                  <a:pt x="1000" y="1490"/>
                </a:cubicBezTo>
                <a:cubicBezTo>
                  <a:pt x="1000" y="1201"/>
                  <a:pt x="1000" y="1201"/>
                  <a:pt x="1000" y="1201"/>
                </a:cubicBezTo>
                <a:cubicBezTo>
                  <a:pt x="1525" y="1130"/>
                  <a:pt x="1525" y="1130"/>
                  <a:pt x="1525" y="1130"/>
                </a:cubicBezTo>
                <a:cubicBezTo>
                  <a:pt x="1525" y="1129"/>
                  <a:pt x="1525" y="1129"/>
                  <a:pt x="1525" y="1129"/>
                </a:cubicBezTo>
                <a:cubicBezTo>
                  <a:pt x="1529" y="1129"/>
                  <a:pt x="1534" y="1129"/>
                  <a:pt x="1538" y="1128"/>
                </a:cubicBezTo>
                <a:cubicBezTo>
                  <a:pt x="1668" y="1110"/>
                  <a:pt x="1739" y="848"/>
                  <a:pt x="1697" y="541"/>
                </a:cubicBezTo>
                <a:close/>
                <a:moveTo>
                  <a:pt x="1111" y="255"/>
                </a:moveTo>
                <a:cubicBezTo>
                  <a:pt x="206" y="378"/>
                  <a:pt x="206" y="378"/>
                  <a:pt x="206" y="378"/>
                </a:cubicBezTo>
                <a:cubicBezTo>
                  <a:pt x="165" y="384"/>
                  <a:pt x="165" y="384"/>
                  <a:pt x="165" y="384"/>
                </a:cubicBezTo>
                <a:cubicBezTo>
                  <a:pt x="171" y="352"/>
                  <a:pt x="180" y="323"/>
                  <a:pt x="190" y="297"/>
                </a:cubicBezTo>
                <a:cubicBezTo>
                  <a:pt x="256" y="288"/>
                  <a:pt x="256" y="288"/>
                  <a:pt x="256" y="288"/>
                </a:cubicBezTo>
                <a:cubicBezTo>
                  <a:pt x="1135" y="168"/>
                  <a:pt x="1135" y="168"/>
                  <a:pt x="1135" y="168"/>
                </a:cubicBezTo>
                <a:cubicBezTo>
                  <a:pt x="1135" y="171"/>
                  <a:pt x="1135" y="171"/>
                  <a:pt x="1135" y="171"/>
                </a:cubicBezTo>
                <a:cubicBezTo>
                  <a:pt x="1125" y="196"/>
                  <a:pt x="1117" y="224"/>
                  <a:pt x="1111" y="255"/>
                </a:cubicBezTo>
                <a:close/>
                <a:moveTo>
                  <a:pt x="1506" y="993"/>
                </a:moveTo>
                <a:cubicBezTo>
                  <a:pt x="1431" y="1004"/>
                  <a:pt x="1344" y="825"/>
                  <a:pt x="1312" y="593"/>
                </a:cubicBezTo>
                <a:cubicBezTo>
                  <a:pt x="1281" y="362"/>
                  <a:pt x="1317" y="167"/>
                  <a:pt x="1392" y="156"/>
                </a:cubicBezTo>
                <a:cubicBezTo>
                  <a:pt x="1468" y="146"/>
                  <a:pt x="1555" y="325"/>
                  <a:pt x="1586" y="556"/>
                </a:cubicBezTo>
                <a:cubicBezTo>
                  <a:pt x="1618" y="787"/>
                  <a:pt x="1582" y="983"/>
                  <a:pt x="1506" y="993"/>
                </a:cubicBezTo>
                <a:close/>
              </a:path>
            </a:pathLst>
          </a:custGeom>
          <a:solidFill>
            <a:schemeClr val="bg1"/>
          </a:solidFill>
          <a:ln>
            <a:noFill/>
          </a:ln>
        </p:spPr>
        <p:txBody>
          <a:bodyPr vert="horz" wrap="square" lIns="89629" tIns="44815" rIns="89629" bIns="44815" numCol="1" anchor="t" anchorCtr="0" compatLnSpc="1">
            <a:prstTxWarp prst="textNoShape">
              <a:avLst/>
            </a:prstTxWarp>
          </a:bodyPr>
          <a:lstStyle/>
          <a:p>
            <a:pPr defTabSz="914191"/>
            <a:endParaRPr lang="en-US" sz="1764">
              <a:solidFill>
                <a:srgbClr val="505050"/>
              </a:solidFill>
            </a:endParaRPr>
          </a:p>
        </p:txBody>
      </p:sp>
      <p:sp>
        <p:nvSpPr>
          <p:cNvPr id="21" name="Rectangle 20"/>
          <p:cNvSpPr/>
          <p:nvPr/>
        </p:nvSpPr>
        <p:spPr bwMode="auto">
          <a:xfrm>
            <a:off x="6937545" y="4839600"/>
            <a:ext cx="4786822" cy="68580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Hypervisor</a:t>
            </a:r>
          </a:p>
        </p:txBody>
      </p:sp>
      <p:sp>
        <p:nvSpPr>
          <p:cNvPr id="26" name="Rectangle 25"/>
          <p:cNvSpPr/>
          <p:nvPr/>
        </p:nvSpPr>
        <p:spPr bwMode="auto">
          <a:xfrm>
            <a:off x="6948402" y="4207075"/>
            <a:ext cx="2329914" cy="5486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Guest OS</a:t>
            </a:r>
          </a:p>
        </p:txBody>
      </p:sp>
      <p:sp>
        <p:nvSpPr>
          <p:cNvPr id="27" name="Rectangle 26"/>
          <p:cNvSpPr/>
          <p:nvPr/>
        </p:nvSpPr>
        <p:spPr bwMode="auto">
          <a:xfrm>
            <a:off x="9394453" y="4216761"/>
            <a:ext cx="2322069" cy="5486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solidFill>
                  <a:schemeClr val="bg1"/>
                </a:solidFill>
                <a:ea typeface="Segoe UI" pitchFamily="34" charset="0"/>
                <a:cs typeface="Segoe UI" pitchFamily="34" charset="0"/>
              </a:rPr>
              <a:t>Guest OS</a:t>
            </a:r>
          </a:p>
        </p:txBody>
      </p:sp>
      <p:sp>
        <p:nvSpPr>
          <p:cNvPr id="28" name="TextBox 27"/>
          <p:cNvSpPr txBox="1"/>
          <p:nvPr/>
        </p:nvSpPr>
        <p:spPr>
          <a:xfrm>
            <a:off x="9473917" y="1400440"/>
            <a:ext cx="2183363" cy="544722"/>
          </a:xfrm>
          <a:prstGeom prst="rect">
            <a:avLst/>
          </a:prstGeom>
          <a:noFill/>
        </p:spPr>
        <p:txBody>
          <a:bodyPr wrap="square" lIns="182854" tIns="146283" rIns="182854" bIns="146283" rtlCol="0">
            <a:spAutoFit/>
          </a:bodyPr>
          <a:lstStyle/>
          <a:p>
            <a:pPr algn="ctr">
              <a:lnSpc>
                <a:spcPct val="90000"/>
              </a:lnSpc>
              <a:spcAft>
                <a:spcPts val="600"/>
              </a:spcAft>
            </a:pPr>
            <a:r>
              <a:rPr lang="en-US" dirty="0">
                <a:gradFill>
                  <a:gsLst>
                    <a:gs pos="2917">
                      <a:schemeClr val="tx1"/>
                    </a:gs>
                    <a:gs pos="30000">
                      <a:schemeClr val="tx1"/>
                    </a:gs>
                  </a:gsLst>
                  <a:lin ang="5400000" scaled="0"/>
                </a:gradFill>
              </a:rPr>
              <a:t>Virtual Machine</a:t>
            </a:r>
          </a:p>
        </p:txBody>
      </p:sp>
      <p:sp>
        <p:nvSpPr>
          <p:cNvPr id="22" name="Rectangle 21"/>
          <p:cNvSpPr/>
          <p:nvPr/>
        </p:nvSpPr>
        <p:spPr bwMode="auto">
          <a:xfrm>
            <a:off x="6948402" y="2778408"/>
            <a:ext cx="2329914" cy="1357772"/>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App A</a:t>
            </a:r>
            <a:br>
              <a:rPr lang="en-US" sz="24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Bins/Libraries</a:t>
            </a:r>
          </a:p>
        </p:txBody>
      </p:sp>
      <p:sp>
        <p:nvSpPr>
          <p:cNvPr id="29" name="Rectangle 28"/>
          <p:cNvSpPr/>
          <p:nvPr/>
        </p:nvSpPr>
        <p:spPr bwMode="auto">
          <a:xfrm>
            <a:off x="9394453" y="2788094"/>
            <a:ext cx="2329914" cy="135777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chemeClr val="bg1"/>
                </a:solidFill>
                <a:ea typeface="Segoe UI" pitchFamily="34" charset="0"/>
                <a:cs typeface="Segoe UI" pitchFamily="34" charset="0"/>
              </a:rPr>
              <a:t>App B</a:t>
            </a:r>
            <a:br>
              <a:rPr lang="en-US" sz="2400" dirty="0">
                <a:solidFill>
                  <a:schemeClr val="bg1"/>
                </a:solidFill>
                <a:ea typeface="Segoe UI" pitchFamily="34" charset="0"/>
                <a:cs typeface="Segoe UI" pitchFamily="34" charset="0"/>
              </a:rPr>
            </a:br>
            <a:r>
              <a:rPr lang="en-US" sz="2000" dirty="0">
                <a:solidFill>
                  <a:schemeClr val="bg1"/>
                </a:solidFill>
                <a:ea typeface="Segoe UI" pitchFamily="34" charset="0"/>
                <a:cs typeface="Segoe UI" pitchFamily="34" charset="0"/>
              </a:rPr>
              <a:t>Bins/Libraries</a:t>
            </a:r>
          </a:p>
        </p:txBody>
      </p:sp>
      <p:sp>
        <p:nvSpPr>
          <p:cNvPr id="25" name="Rectangle 24"/>
          <p:cNvSpPr/>
          <p:nvPr/>
        </p:nvSpPr>
        <p:spPr bwMode="auto">
          <a:xfrm>
            <a:off x="9378633" y="2750894"/>
            <a:ext cx="2337889" cy="2023929"/>
          </a:xfrm>
          <a:prstGeom prst="rect">
            <a:avLst/>
          </a:prstGeom>
          <a:solidFill>
            <a:schemeClr val="bg1">
              <a:alpha val="26000"/>
            </a:schemeClr>
          </a:solidFill>
          <a:ln w="666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6937545" y="5548871"/>
            <a:ext cx="4786822" cy="687946"/>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Server</a:t>
            </a:r>
          </a:p>
        </p:txBody>
      </p:sp>
      <p:cxnSp>
        <p:nvCxnSpPr>
          <p:cNvPr id="7" name="Straight Connector 6"/>
          <p:cNvCxnSpPr/>
          <p:nvPr/>
        </p:nvCxnSpPr>
        <p:spPr>
          <a:xfrm>
            <a:off x="10553446" y="1886071"/>
            <a:ext cx="0" cy="864823"/>
          </a:xfrm>
          <a:prstGeom prst="line">
            <a:avLst/>
          </a:prstGeom>
          <a:ln w="79375">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818673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6803704" y="2577982"/>
            <a:ext cx="5089846" cy="357325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6955216" y="4513339"/>
            <a:ext cx="4786822" cy="68580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Hypervisor</a:t>
            </a:r>
          </a:p>
        </p:txBody>
      </p:sp>
      <p:sp>
        <p:nvSpPr>
          <p:cNvPr id="31" name="Rectangle 30"/>
          <p:cNvSpPr/>
          <p:nvPr/>
        </p:nvSpPr>
        <p:spPr bwMode="auto">
          <a:xfrm>
            <a:off x="6955216" y="5295957"/>
            <a:ext cx="4786822" cy="687946"/>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Server</a:t>
            </a:r>
          </a:p>
        </p:txBody>
      </p:sp>
      <p:sp>
        <p:nvSpPr>
          <p:cNvPr id="2" name="Title 1"/>
          <p:cNvSpPr>
            <a:spLocks noGrp="1"/>
          </p:cNvSpPr>
          <p:nvPr>
            <p:ph type="title"/>
          </p:nvPr>
        </p:nvSpPr>
        <p:spPr>
          <a:xfrm>
            <a:off x="275163" y="313117"/>
            <a:ext cx="12055670" cy="898472"/>
          </a:xfrm>
        </p:spPr>
        <p:txBody>
          <a:bodyPr>
            <a:normAutofit fontScale="90000"/>
          </a:bodyPr>
          <a:lstStyle/>
          <a:p>
            <a:r>
              <a:rPr lang="en-US" sz="5800" dirty="0"/>
              <a:t>Containers </a:t>
            </a:r>
            <a:r>
              <a:rPr lang="en-US" sz="5800" b="1" dirty="0"/>
              <a:t>and</a:t>
            </a:r>
            <a:r>
              <a:rPr lang="en-US" sz="5800" dirty="0"/>
              <a:t> virtual machines</a:t>
            </a:r>
            <a:br>
              <a:rPr lang="en-US" sz="5800" dirty="0"/>
            </a:br>
            <a:r>
              <a:rPr lang="en-US" sz="3199" dirty="0">
                <a:gradFill>
                  <a:gsLst>
                    <a:gs pos="7619">
                      <a:srgbClr val="00188F"/>
                    </a:gs>
                    <a:gs pos="35000">
                      <a:srgbClr val="00188F"/>
                    </a:gs>
                  </a:gsLst>
                  <a:lin ang="5400000" scaled="0"/>
                </a:gradFill>
              </a:rPr>
              <a:t>Deployment options suited to many scenarios</a:t>
            </a:r>
            <a:endParaRPr lang="en-US" dirty="0">
              <a:gradFill>
                <a:gsLst>
                  <a:gs pos="7619">
                    <a:srgbClr val="00188F"/>
                  </a:gs>
                  <a:gs pos="35000">
                    <a:srgbClr val="00188F"/>
                  </a:gs>
                </a:gsLst>
                <a:lin ang="5400000" scaled="0"/>
              </a:gradFill>
            </a:endParaRPr>
          </a:p>
        </p:txBody>
      </p:sp>
      <p:sp>
        <p:nvSpPr>
          <p:cNvPr id="645" name="Rectangle 644"/>
          <p:cNvSpPr/>
          <p:nvPr/>
        </p:nvSpPr>
        <p:spPr>
          <a:xfrm>
            <a:off x="275164" y="2809018"/>
            <a:ext cx="6080229" cy="3829618"/>
          </a:xfrm>
          <a:prstGeom prst="rect">
            <a:avLst/>
          </a:prstGeom>
          <a:noFill/>
          <a:ln w="12700" cap="flat" cmpd="sng" algn="ctr">
            <a:noFill/>
            <a:prstDash val="solid"/>
            <a:miter lim="800000"/>
          </a:ln>
          <a:effectLst/>
        </p:spPr>
        <p:txBody>
          <a:bodyPr lIns="182854" tIns="182854" rIns="182854" bIns="91427"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471494">
              <a:lnSpc>
                <a:spcPct val="90000"/>
              </a:lnSpc>
              <a:spcBef>
                <a:spcPts val="306"/>
              </a:spcBef>
              <a:spcAft>
                <a:spcPts val="612"/>
              </a:spcAft>
              <a:buClr>
                <a:srgbClr val="EFEFEF"/>
              </a:buClr>
            </a:pPr>
            <a:r>
              <a:rPr lang="en-US" b="1" dirty="0">
                <a:gradFill>
                  <a:gsLst>
                    <a:gs pos="7619">
                      <a:srgbClr val="00188F"/>
                    </a:gs>
                    <a:gs pos="35000">
                      <a:srgbClr val="00188F"/>
                    </a:gs>
                  </a:gsLst>
                  <a:lin ang="5400000" scaled="0"/>
                </a:gradFill>
                <a:cs typeface="Segoe UI" pitchFamily="34" charset="0"/>
              </a:rPr>
              <a:t>Containers in VMs: </a:t>
            </a:r>
            <a:r>
              <a:rPr lang="en-US" dirty="0">
                <a:gradFill>
                  <a:gsLst>
                    <a:gs pos="19048">
                      <a:schemeClr val="tx1"/>
                    </a:gs>
                    <a:gs pos="65000">
                      <a:schemeClr val="tx1"/>
                    </a:gs>
                  </a:gsLst>
                  <a:lin ang="5400000" scaled="0"/>
                </a:gradFill>
                <a:cs typeface="Segoe UI" pitchFamily="34" charset="0"/>
              </a:rPr>
              <a:t>By combining containers with VMs, users can deploy multiple, different VM operating systems, and inside, deploy multiple containers within those guest OSs.</a:t>
            </a:r>
          </a:p>
          <a:p>
            <a:pPr marL="0" lvl="1" defTabSz="471494">
              <a:lnSpc>
                <a:spcPct val="90000"/>
              </a:lnSpc>
              <a:spcBef>
                <a:spcPts val="306"/>
              </a:spcBef>
              <a:spcAft>
                <a:spcPts val="612"/>
              </a:spcAft>
              <a:buClr>
                <a:srgbClr val="EFEFEF"/>
              </a:buClr>
            </a:pPr>
            <a:r>
              <a:rPr lang="en-US" dirty="0">
                <a:gradFill>
                  <a:gsLst>
                    <a:gs pos="19048">
                      <a:schemeClr val="tx1"/>
                    </a:gs>
                    <a:gs pos="65000">
                      <a:schemeClr val="tx1"/>
                    </a:gs>
                  </a:gsLst>
                  <a:lin ang="5400000" scaled="0"/>
                </a:gradFill>
                <a:cs typeface="Segoe UI" pitchFamily="34" charset="0"/>
              </a:rPr>
              <a:t>By combining containers with VMs, fewer VMs would be required to support a larger number of apps.</a:t>
            </a:r>
          </a:p>
          <a:p>
            <a:pPr marL="0" lvl="1" defTabSz="471494">
              <a:lnSpc>
                <a:spcPct val="90000"/>
              </a:lnSpc>
              <a:spcBef>
                <a:spcPts val="306"/>
              </a:spcBef>
              <a:spcAft>
                <a:spcPts val="612"/>
              </a:spcAft>
              <a:buClr>
                <a:srgbClr val="EFEFEF"/>
              </a:buClr>
            </a:pPr>
            <a:r>
              <a:rPr lang="en-US" dirty="0">
                <a:gradFill>
                  <a:gsLst>
                    <a:gs pos="19048">
                      <a:schemeClr val="tx1"/>
                    </a:gs>
                    <a:gs pos="65000">
                      <a:schemeClr val="tx1"/>
                    </a:gs>
                  </a:gsLst>
                  <a:lin ang="5400000" scaled="0"/>
                </a:gradFill>
                <a:cs typeface="Segoe UI" pitchFamily="34" charset="0"/>
              </a:rPr>
              <a:t>Fewer VMs would result in a reduction in storage consumption.</a:t>
            </a:r>
          </a:p>
          <a:p>
            <a:pPr marL="0" lvl="1" defTabSz="471494">
              <a:lnSpc>
                <a:spcPct val="90000"/>
              </a:lnSpc>
              <a:spcBef>
                <a:spcPts val="306"/>
              </a:spcBef>
              <a:spcAft>
                <a:spcPts val="612"/>
              </a:spcAft>
              <a:buClr>
                <a:srgbClr val="EFEFEF"/>
              </a:buClr>
            </a:pPr>
            <a:r>
              <a:rPr lang="en-US" dirty="0">
                <a:gradFill>
                  <a:gsLst>
                    <a:gs pos="19048">
                      <a:schemeClr val="tx1"/>
                    </a:gs>
                    <a:gs pos="65000">
                      <a:schemeClr val="tx1"/>
                    </a:gs>
                  </a:gsLst>
                  <a:lin ang="5400000" scaled="0"/>
                </a:gradFill>
                <a:cs typeface="Segoe UI" pitchFamily="34" charset="0"/>
              </a:rPr>
              <a:t>Each VM would support multiple isolated apps, increasing overall density.</a:t>
            </a:r>
          </a:p>
          <a:p>
            <a:pPr marL="0" lvl="1" defTabSz="471494">
              <a:lnSpc>
                <a:spcPct val="90000"/>
              </a:lnSpc>
              <a:spcBef>
                <a:spcPts val="306"/>
              </a:spcBef>
              <a:spcAft>
                <a:spcPts val="612"/>
              </a:spcAft>
              <a:buClr>
                <a:srgbClr val="EFEFEF"/>
              </a:buClr>
            </a:pPr>
            <a:r>
              <a:rPr lang="en-US" b="1" dirty="0">
                <a:gradFill>
                  <a:gsLst>
                    <a:gs pos="7619">
                      <a:srgbClr val="00188F"/>
                    </a:gs>
                    <a:gs pos="35000">
                      <a:srgbClr val="00188F"/>
                    </a:gs>
                  </a:gsLst>
                  <a:lin ang="5400000" scaled="0"/>
                </a:gradFill>
                <a:cs typeface="Segoe UI" pitchFamily="34" charset="0"/>
              </a:rPr>
              <a:t>Flexible: </a:t>
            </a:r>
            <a:r>
              <a:rPr lang="en-US" dirty="0">
                <a:gradFill>
                  <a:gsLst>
                    <a:gs pos="19048">
                      <a:schemeClr val="tx1"/>
                    </a:gs>
                    <a:gs pos="65000">
                      <a:schemeClr val="tx1"/>
                    </a:gs>
                  </a:gsLst>
                  <a:lin ang="5400000" scaled="0"/>
                </a:gradFill>
                <a:cs typeface="Segoe UI" pitchFamily="34" charset="0"/>
              </a:rPr>
              <a:t>Running containers inside VMs enables features such as live migration for optimal resource utilization and host maintenance.</a:t>
            </a:r>
          </a:p>
        </p:txBody>
      </p:sp>
      <p:sp>
        <p:nvSpPr>
          <p:cNvPr id="14" name="Pentagon 13"/>
          <p:cNvSpPr/>
          <p:nvPr/>
        </p:nvSpPr>
        <p:spPr bwMode="auto">
          <a:xfrm>
            <a:off x="881" y="2033796"/>
            <a:ext cx="6312819" cy="690942"/>
          </a:xfrm>
          <a:prstGeom prst="homePlat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05" tIns="146283" rIns="182854" bIns="14628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pPr>
            <a:r>
              <a:rPr lang="en-US" sz="2800" i="1" dirty="0">
                <a:ln w="3175">
                  <a:noFill/>
                </a:ln>
                <a:solidFill>
                  <a:srgbClr val="0072C6"/>
                </a:solidFill>
                <a:latin typeface="+mj-lt"/>
                <a:cs typeface="Segoe UI" pitchFamily="34" charset="0"/>
              </a:rPr>
              <a:t>Spotlight capabilities</a:t>
            </a:r>
          </a:p>
        </p:txBody>
      </p:sp>
      <p:sp>
        <p:nvSpPr>
          <p:cNvPr id="15" name="Rectangle 14"/>
          <p:cNvSpPr/>
          <p:nvPr/>
        </p:nvSpPr>
        <p:spPr bwMode="auto">
          <a:xfrm>
            <a:off x="449192" y="2033796"/>
            <a:ext cx="685017" cy="6831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Freeform 5"/>
          <p:cNvSpPr>
            <a:spLocks noEditPoints="1"/>
          </p:cNvSpPr>
          <p:nvPr/>
        </p:nvSpPr>
        <p:spPr bwMode="auto">
          <a:xfrm>
            <a:off x="583991" y="2172776"/>
            <a:ext cx="415421" cy="405206"/>
          </a:xfrm>
          <a:custGeom>
            <a:avLst/>
            <a:gdLst>
              <a:gd name="T0" fmla="*/ 1697 w 1739"/>
              <a:gd name="T1" fmla="*/ 541 h 1697"/>
              <a:gd name="T2" fmla="*/ 1388 w 1739"/>
              <a:gd name="T3" fmla="*/ 18 h 1697"/>
              <a:gd name="T4" fmla="*/ 1374 w 1739"/>
              <a:gd name="T5" fmla="*/ 21 h 1697"/>
              <a:gd name="T6" fmla="*/ 1374 w 1739"/>
              <a:gd name="T7" fmla="*/ 20 h 1697"/>
              <a:gd name="T8" fmla="*/ 200 w 1739"/>
              <a:gd name="T9" fmla="*/ 179 h 1697"/>
              <a:gd name="T10" fmla="*/ 42 w 1739"/>
              <a:gd name="T11" fmla="*/ 766 h 1697"/>
              <a:gd name="T12" fmla="*/ 351 w 1739"/>
              <a:gd name="T13" fmla="*/ 1289 h 1697"/>
              <a:gd name="T14" fmla="*/ 748 w 1739"/>
              <a:gd name="T15" fmla="*/ 1235 h 1697"/>
              <a:gd name="T16" fmla="*/ 748 w 1739"/>
              <a:gd name="T17" fmla="*/ 1490 h 1697"/>
              <a:gd name="T18" fmla="*/ 430 w 1739"/>
              <a:gd name="T19" fmla="*/ 1490 h 1697"/>
              <a:gd name="T20" fmla="*/ 430 w 1739"/>
              <a:gd name="T21" fmla="*/ 1697 h 1697"/>
              <a:gd name="T22" fmla="*/ 1318 w 1739"/>
              <a:gd name="T23" fmla="*/ 1697 h 1697"/>
              <a:gd name="T24" fmla="*/ 1318 w 1739"/>
              <a:gd name="T25" fmla="*/ 1490 h 1697"/>
              <a:gd name="T26" fmla="*/ 1000 w 1739"/>
              <a:gd name="T27" fmla="*/ 1490 h 1697"/>
              <a:gd name="T28" fmla="*/ 1000 w 1739"/>
              <a:gd name="T29" fmla="*/ 1201 h 1697"/>
              <a:gd name="T30" fmla="*/ 1525 w 1739"/>
              <a:gd name="T31" fmla="*/ 1130 h 1697"/>
              <a:gd name="T32" fmla="*/ 1525 w 1739"/>
              <a:gd name="T33" fmla="*/ 1129 h 1697"/>
              <a:gd name="T34" fmla="*/ 1538 w 1739"/>
              <a:gd name="T35" fmla="*/ 1128 h 1697"/>
              <a:gd name="T36" fmla="*/ 1697 w 1739"/>
              <a:gd name="T37" fmla="*/ 541 h 1697"/>
              <a:gd name="T38" fmla="*/ 1111 w 1739"/>
              <a:gd name="T39" fmla="*/ 255 h 1697"/>
              <a:gd name="T40" fmla="*/ 206 w 1739"/>
              <a:gd name="T41" fmla="*/ 378 h 1697"/>
              <a:gd name="T42" fmla="*/ 165 w 1739"/>
              <a:gd name="T43" fmla="*/ 384 h 1697"/>
              <a:gd name="T44" fmla="*/ 190 w 1739"/>
              <a:gd name="T45" fmla="*/ 297 h 1697"/>
              <a:gd name="T46" fmla="*/ 256 w 1739"/>
              <a:gd name="T47" fmla="*/ 288 h 1697"/>
              <a:gd name="T48" fmla="*/ 1135 w 1739"/>
              <a:gd name="T49" fmla="*/ 168 h 1697"/>
              <a:gd name="T50" fmla="*/ 1135 w 1739"/>
              <a:gd name="T51" fmla="*/ 171 h 1697"/>
              <a:gd name="T52" fmla="*/ 1111 w 1739"/>
              <a:gd name="T53" fmla="*/ 255 h 1697"/>
              <a:gd name="T54" fmla="*/ 1506 w 1739"/>
              <a:gd name="T55" fmla="*/ 993 h 1697"/>
              <a:gd name="T56" fmla="*/ 1312 w 1739"/>
              <a:gd name="T57" fmla="*/ 593 h 1697"/>
              <a:gd name="T58" fmla="*/ 1392 w 1739"/>
              <a:gd name="T59" fmla="*/ 156 h 1697"/>
              <a:gd name="T60" fmla="*/ 1586 w 1739"/>
              <a:gd name="T61" fmla="*/ 556 h 1697"/>
              <a:gd name="T62" fmla="*/ 1506 w 1739"/>
              <a:gd name="T63" fmla="*/ 993 h 1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39" h="1697">
                <a:moveTo>
                  <a:pt x="1697" y="541"/>
                </a:moveTo>
                <a:cubicBezTo>
                  <a:pt x="1656" y="235"/>
                  <a:pt x="1517" y="0"/>
                  <a:pt x="1388" y="18"/>
                </a:cubicBezTo>
                <a:cubicBezTo>
                  <a:pt x="1383" y="19"/>
                  <a:pt x="1378" y="20"/>
                  <a:pt x="1374" y="21"/>
                </a:cubicBezTo>
                <a:cubicBezTo>
                  <a:pt x="1374" y="20"/>
                  <a:pt x="1374" y="20"/>
                  <a:pt x="1374" y="20"/>
                </a:cubicBezTo>
                <a:cubicBezTo>
                  <a:pt x="200" y="179"/>
                  <a:pt x="200" y="179"/>
                  <a:pt x="200" y="179"/>
                </a:cubicBezTo>
                <a:cubicBezTo>
                  <a:pt x="71" y="197"/>
                  <a:pt x="0" y="460"/>
                  <a:pt x="42" y="766"/>
                </a:cubicBezTo>
                <a:cubicBezTo>
                  <a:pt x="83" y="1073"/>
                  <a:pt x="222" y="1307"/>
                  <a:pt x="351" y="1289"/>
                </a:cubicBezTo>
                <a:cubicBezTo>
                  <a:pt x="748" y="1235"/>
                  <a:pt x="748" y="1235"/>
                  <a:pt x="748" y="1235"/>
                </a:cubicBezTo>
                <a:cubicBezTo>
                  <a:pt x="748" y="1490"/>
                  <a:pt x="748" y="1490"/>
                  <a:pt x="748" y="1490"/>
                </a:cubicBezTo>
                <a:cubicBezTo>
                  <a:pt x="430" y="1490"/>
                  <a:pt x="430" y="1490"/>
                  <a:pt x="430" y="1490"/>
                </a:cubicBezTo>
                <a:cubicBezTo>
                  <a:pt x="430" y="1697"/>
                  <a:pt x="430" y="1697"/>
                  <a:pt x="430" y="1697"/>
                </a:cubicBezTo>
                <a:cubicBezTo>
                  <a:pt x="1318" y="1697"/>
                  <a:pt x="1318" y="1697"/>
                  <a:pt x="1318" y="1697"/>
                </a:cubicBezTo>
                <a:cubicBezTo>
                  <a:pt x="1318" y="1490"/>
                  <a:pt x="1318" y="1490"/>
                  <a:pt x="1318" y="1490"/>
                </a:cubicBezTo>
                <a:cubicBezTo>
                  <a:pt x="1000" y="1490"/>
                  <a:pt x="1000" y="1490"/>
                  <a:pt x="1000" y="1490"/>
                </a:cubicBezTo>
                <a:cubicBezTo>
                  <a:pt x="1000" y="1201"/>
                  <a:pt x="1000" y="1201"/>
                  <a:pt x="1000" y="1201"/>
                </a:cubicBezTo>
                <a:cubicBezTo>
                  <a:pt x="1525" y="1130"/>
                  <a:pt x="1525" y="1130"/>
                  <a:pt x="1525" y="1130"/>
                </a:cubicBezTo>
                <a:cubicBezTo>
                  <a:pt x="1525" y="1129"/>
                  <a:pt x="1525" y="1129"/>
                  <a:pt x="1525" y="1129"/>
                </a:cubicBezTo>
                <a:cubicBezTo>
                  <a:pt x="1529" y="1129"/>
                  <a:pt x="1534" y="1129"/>
                  <a:pt x="1538" y="1128"/>
                </a:cubicBezTo>
                <a:cubicBezTo>
                  <a:pt x="1668" y="1110"/>
                  <a:pt x="1739" y="848"/>
                  <a:pt x="1697" y="541"/>
                </a:cubicBezTo>
                <a:close/>
                <a:moveTo>
                  <a:pt x="1111" y="255"/>
                </a:moveTo>
                <a:cubicBezTo>
                  <a:pt x="206" y="378"/>
                  <a:pt x="206" y="378"/>
                  <a:pt x="206" y="378"/>
                </a:cubicBezTo>
                <a:cubicBezTo>
                  <a:pt x="165" y="384"/>
                  <a:pt x="165" y="384"/>
                  <a:pt x="165" y="384"/>
                </a:cubicBezTo>
                <a:cubicBezTo>
                  <a:pt x="171" y="352"/>
                  <a:pt x="180" y="323"/>
                  <a:pt x="190" y="297"/>
                </a:cubicBezTo>
                <a:cubicBezTo>
                  <a:pt x="256" y="288"/>
                  <a:pt x="256" y="288"/>
                  <a:pt x="256" y="288"/>
                </a:cubicBezTo>
                <a:cubicBezTo>
                  <a:pt x="1135" y="168"/>
                  <a:pt x="1135" y="168"/>
                  <a:pt x="1135" y="168"/>
                </a:cubicBezTo>
                <a:cubicBezTo>
                  <a:pt x="1135" y="171"/>
                  <a:pt x="1135" y="171"/>
                  <a:pt x="1135" y="171"/>
                </a:cubicBezTo>
                <a:cubicBezTo>
                  <a:pt x="1125" y="196"/>
                  <a:pt x="1117" y="224"/>
                  <a:pt x="1111" y="255"/>
                </a:cubicBezTo>
                <a:close/>
                <a:moveTo>
                  <a:pt x="1506" y="993"/>
                </a:moveTo>
                <a:cubicBezTo>
                  <a:pt x="1431" y="1004"/>
                  <a:pt x="1344" y="825"/>
                  <a:pt x="1312" y="593"/>
                </a:cubicBezTo>
                <a:cubicBezTo>
                  <a:pt x="1281" y="362"/>
                  <a:pt x="1317" y="167"/>
                  <a:pt x="1392" y="156"/>
                </a:cubicBezTo>
                <a:cubicBezTo>
                  <a:pt x="1468" y="146"/>
                  <a:pt x="1555" y="325"/>
                  <a:pt x="1586" y="556"/>
                </a:cubicBezTo>
                <a:cubicBezTo>
                  <a:pt x="1618" y="787"/>
                  <a:pt x="1582" y="983"/>
                  <a:pt x="1506" y="993"/>
                </a:cubicBezTo>
                <a:close/>
              </a:path>
            </a:pathLst>
          </a:custGeom>
          <a:solidFill>
            <a:schemeClr val="bg1"/>
          </a:solidFill>
          <a:ln>
            <a:noFill/>
          </a:ln>
        </p:spPr>
        <p:txBody>
          <a:bodyPr vert="horz" wrap="square" lIns="89629" tIns="44815" rIns="89629" bIns="44815" numCol="1" anchor="t" anchorCtr="0" compatLnSpc="1">
            <a:prstTxWarp prst="textNoShape">
              <a:avLst/>
            </a:prstTxWarp>
          </a:bodyPr>
          <a:lstStyle/>
          <a:p>
            <a:pPr defTabSz="914191"/>
            <a:endParaRPr lang="en-US" sz="1764">
              <a:solidFill>
                <a:srgbClr val="505050"/>
              </a:solidFill>
            </a:endParaRPr>
          </a:p>
        </p:txBody>
      </p:sp>
      <p:sp>
        <p:nvSpPr>
          <p:cNvPr id="16" name="TextBox 15"/>
          <p:cNvSpPr txBox="1"/>
          <p:nvPr/>
        </p:nvSpPr>
        <p:spPr>
          <a:xfrm>
            <a:off x="9571191" y="1343073"/>
            <a:ext cx="1965935" cy="544722"/>
          </a:xfrm>
          <a:prstGeom prst="rect">
            <a:avLst/>
          </a:prstGeom>
          <a:noFill/>
        </p:spPr>
        <p:txBody>
          <a:bodyPr wrap="none" lIns="182854" tIns="146283" rIns="182854" bIns="146283" rtlCol="0">
            <a:spAutoFit/>
          </a:bodyPr>
          <a:lstStyle/>
          <a:p>
            <a:pPr algn="r">
              <a:lnSpc>
                <a:spcPct val="90000"/>
              </a:lnSpc>
              <a:spcAft>
                <a:spcPts val="600"/>
              </a:spcAft>
            </a:pPr>
            <a:r>
              <a:rPr lang="en-US" dirty="0">
                <a:gradFill>
                  <a:gsLst>
                    <a:gs pos="2917">
                      <a:schemeClr val="tx1"/>
                    </a:gs>
                    <a:gs pos="30000">
                      <a:schemeClr val="tx1"/>
                    </a:gs>
                  </a:gsLst>
                  <a:lin ang="5400000" scaled="0"/>
                </a:gradFill>
              </a:rPr>
              <a:t>Virtual Machine</a:t>
            </a:r>
          </a:p>
        </p:txBody>
      </p:sp>
      <p:sp>
        <p:nvSpPr>
          <p:cNvPr id="25" name="Rectangle 24"/>
          <p:cNvSpPr/>
          <p:nvPr/>
        </p:nvSpPr>
        <p:spPr bwMode="auto">
          <a:xfrm>
            <a:off x="6958669" y="3825281"/>
            <a:ext cx="2329914" cy="5486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Guest OS</a:t>
            </a:r>
          </a:p>
        </p:txBody>
      </p:sp>
      <p:sp>
        <p:nvSpPr>
          <p:cNvPr id="27" name="Rectangle 26"/>
          <p:cNvSpPr/>
          <p:nvPr/>
        </p:nvSpPr>
        <p:spPr bwMode="auto">
          <a:xfrm>
            <a:off x="9397999" y="2774374"/>
            <a:ext cx="2344039" cy="1664276"/>
          </a:xfrm>
          <a:prstGeom prst="rect">
            <a:avLst/>
          </a:prstGeom>
          <a:noFill/>
          <a:ln w="666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9470699" y="2852198"/>
            <a:ext cx="1059317" cy="90663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146283" rIns="45713"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gradFill>
                  <a:gsLst>
                    <a:gs pos="0">
                      <a:srgbClr val="FFFFFF"/>
                    </a:gs>
                    <a:gs pos="100000">
                      <a:srgbClr val="FFFFFF"/>
                    </a:gs>
                  </a:gsLst>
                  <a:lin ang="5400000" scaled="0"/>
                </a:gradFill>
                <a:ea typeface="Segoe UI" pitchFamily="34" charset="0"/>
                <a:cs typeface="Segoe UI" pitchFamily="34" charset="0"/>
              </a:rPr>
              <a:t>App A</a:t>
            </a:r>
            <a:br>
              <a:rPr lang="en-US" sz="1399" dirty="0">
                <a:gradFill>
                  <a:gsLst>
                    <a:gs pos="0">
                      <a:srgbClr val="FFFFFF"/>
                    </a:gs>
                    <a:gs pos="100000">
                      <a:srgbClr val="FFFFFF"/>
                    </a:gs>
                  </a:gsLst>
                  <a:lin ang="5400000" scaled="0"/>
                </a:gradFill>
                <a:ea typeface="Segoe UI" pitchFamily="34" charset="0"/>
                <a:cs typeface="Segoe UI" pitchFamily="34" charset="0"/>
              </a:rPr>
            </a:br>
            <a:r>
              <a:rPr lang="en-US" sz="1199" dirty="0">
                <a:gradFill>
                  <a:gsLst>
                    <a:gs pos="0">
                      <a:srgbClr val="FFFFFF"/>
                    </a:gs>
                    <a:gs pos="100000">
                      <a:srgbClr val="FFFFFF"/>
                    </a:gs>
                  </a:gsLst>
                  <a:lin ang="5400000" scaled="0"/>
                </a:gradFill>
                <a:ea typeface="Segoe UI" pitchFamily="34" charset="0"/>
                <a:cs typeface="Segoe UI" pitchFamily="34" charset="0"/>
              </a:rPr>
              <a:t>Bins/Libraries</a:t>
            </a:r>
          </a:p>
        </p:txBody>
      </p:sp>
      <p:sp>
        <p:nvSpPr>
          <p:cNvPr id="30" name="Rectangle 29"/>
          <p:cNvSpPr/>
          <p:nvPr/>
        </p:nvSpPr>
        <p:spPr bwMode="auto">
          <a:xfrm>
            <a:off x="10587754" y="2852199"/>
            <a:ext cx="1059317" cy="897284"/>
          </a:xfrm>
          <a:prstGeom prst="rect">
            <a:avLst/>
          </a:prstGeom>
          <a:solidFill>
            <a:srgbClr val="002060"/>
          </a:solidFill>
          <a:ln>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146283" rIns="45713"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chemeClr val="bg1"/>
                </a:solidFill>
                <a:ea typeface="Segoe UI" pitchFamily="34" charset="0"/>
                <a:cs typeface="Segoe UI" pitchFamily="34" charset="0"/>
              </a:rPr>
              <a:t>App B</a:t>
            </a:r>
            <a:br>
              <a:rPr lang="en-US" sz="1399" dirty="0">
                <a:solidFill>
                  <a:schemeClr val="bg1"/>
                </a:solidFill>
                <a:ea typeface="Segoe UI" pitchFamily="34" charset="0"/>
                <a:cs typeface="Segoe UI" pitchFamily="34" charset="0"/>
              </a:rPr>
            </a:br>
            <a:r>
              <a:rPr lang="en-US" sz="1199" dirty="0">
                <a:solidFill>
                  <a:schemeClr val="bg1"/>
                </a:solidFill>
                <a:ea typeface="Segoe UI" pitchFamily="34" charset="0"/>
                <a:cs typeface="Segoe UI" pitchFamily="34" charset="0"/>
              </a:rPr>
              <a:t>Bins/Libraries</a:t>
            </a:r>
          </a:p>
        </p:txBody>
      </p:sp>
      <p:sp>
        <p:nvSpPr>
          <p:cNvPr id="33" name="Rectangle 32"/>
          <p:cNvSpPr/>
          <p:nvPr/>
        </p:nvSpPr>
        <p:spPr bwMode="auto">
          <a:xfrm>
            <a:off x="9465972" y="3825281"/>
            <a:ext cx="2181099" cy="548640"/>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dirty="0">
                <a:gradFill>
                  <a:gsLst>
                    <a:gs pos="0">
                      <a:srgbClr val="FFFFFF"/>
                    </a:gs>
                    <a:gs pos="100000">
                      <a:srgbClr val="FFFFFF"/>
                    </a:gs>
                  </a:gsLst>
                  <a:lin ang="5400000" scaled="0"/>
                </a:gradFill>
                <a:ea typeface="Segoe UI" pitchFamily="34" charset="0"/>
                <a:cs typeface="Segoe UI" pitchFamily="34" charset="0"/>
              </a:rPr>
              <a:t>Guest OS</a:t>
            </a:r>
            <a:br>
              <a:rPr lang="en-US" sz="1199" dirty="0">
                <a:gradFill>
                  <a:gsLst>
                    <a:gs pos="0">
                      <a:srgbClr val="FFFFFF"/>
                    </a:gs>
                    <a:gs pos="100000">
                      <a:srgbClr val="FFFFFF"/>
                    </a:gs>
                  </a:gsLst>
                  <a:lin ang="5400000" scaled="0"/>
                </a:gradFill>
                <a:ea typeface="Segoe UI" pitchFamily="34" charset="0"/>
                <a:cs typeface="Segoe UI" pitchFamily="34" charset="0"/>
              </a:rPr>
            </a:br>
            <a:r>
              <a:rPr lang="en-US" sz="1199" dirty="0">
                <a:gradFill>
                  <a:gsLst>
                    <a:gs pos="0">
                      <a:srgbClr val="FFFFFF"/>
                    </a:gs>
                    <a:gs pos="100000">
                      <a:srgbClr val="FFFFFF"/>
                    </a:gs>
                  </a:gsLst>
                  <a:lin ang="5400000" scaled="0"/>
                </a:gradFill>
                <a:ea typeface="Segoe UI" pitchFamily="34" charset="0"/>
                <a:cs typeface="Segoe UI" pitchFamily="34" charset="0"/>
              </a:rPr>
              <a:t>w/ Container Support</a:t>
            </a:r>
          </a:p>
        </p:txBody>
      </p:sp>
      <p:sp>
        <p:nvSpPr>
          <p:cNvPr id="36" name="Rectangle 35"/>
          <p:cNvSpPr/>
          <p:nvPr/>
        </p:nvSpPr>
        <p:spPr bwMode="auto">
          <a:xfrm>
            <a:off x="10605967" y="2847248"/>
            <a:ext cx="1041104" cy="902235"/>
          </a:xfrm>
          <a:prstGeom prst="rect">
            <a:avLst/>
          </a:prstGeom>
          <a:solidFill>
            <a:schemeClr val="bg1">
              <a:alpha val="28000"/>
            </a:schemeClr>
          </a:solidFill>
          <a:ln w="3810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399"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p:cNvSpPr txBox="1"/>
          <p:nvPr/>
        </p:nvSpPr>
        <p:spPr>
          <a:xfrm>
            <a:off x="10480848" y="1954549"/>
            <a:ext cx="1265213" cy="521303"/>
          </a:xfrm>
          <a:prstGeom prst="rect">
            <a:avLst/>
          </a:prstGeom>
          <a:noFill/>
        </p:spPr>
        <p:txBody>
          <a:bodyPr wrap="none" lIns="182854" tIns="146283" rIns="182854" bIns="146283" rtlCol="0">
            <a:spAutoFit/>
          </a:bodyPr>
          <a:lstStyle/>
          <a:p>
            <a:pPr algn="ctr">
              <a:lnSpc>
                <a:spcPct val="90000"/>
              </a:lnSpc>
              <a:spcAft>
                <a:spcPts val="600"/>
              </a:spcAft>
            </a:pPr>
            <a:r>
              <a:rPr lang="en-US" sz="1599" dirty="0">
                <a:gradFill>
                  <a:gsLst>
                    <a:gs pos="2917">
                      <a:schemeClr val="tx1"/>
                    </a:gs>
                    <a:gs pos="30000">
                      <a:schemeClr val="tx1"/>
                    </a:gs>
                  </a:gsLst>
                  <a:lin ang="5400000" scaled="0"/>
                </a:gradFill>
              </a:rPr>
              <a:t>Container</a:t>
            </a:r>
          </a:p>
        </p:txBody>
      </p:sp>
      <p:sp>
        <p:nvSpPr>
          <p:cNvPr id="26" name="Rectangle 25"/>
          <p:cNvSpPr/>
          <p:nvPr/>
        </p:nvSpPr>
        <p:spPr bwMode="auto">
          <a:xfrm>
            <a:off x="6958669" y="2774374"/>
            <a:ext cx="2329914" cy="97510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App A</a:t>
            </a:r>
            <a:br>
              <a:rPr lang="en-US" sz="24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Bins/Libraries</a:t>
            </a:r>
          </a:p>
        </p:txBody>
      </p:sp>
      <p:cxnSp>
        <p:nvCxnSpPr>
          <p:cNvPr id="28" name="Straight Connector 27"/>
          <p:cNvCxnSpPr/>
          <p:nvPr/>
        </p:nvCxnSpPr>
        <p:spPr>
          <a:xfrm>
            <a:off x="10554159" y="1810086"/>
            <a:ext cx="0" cy="934690"/>
          </a:xfrm>
          <a:prstGeom prst="line">
            <a:avLst/>
          </a:prstGeom>
          <a:ln w="793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1127036" y="2378117"/>
            <a:ext cx="0" cy="467345"/>
          </a:xfrm>
          <a:prstGeom prst="line">
            <a:avLst/>
          </a:prstGeom>
          <a:ln w="53975">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713256"/>
      </p:ext>
    </p:extLst>
  </p:cSld>
  <p:clrMapOvr>
    <a:masterClrMapping/>
  </p:clrMapOvr>
  <p:transition>
    <p:fade/>
  </p:transition>
</p:sld>
</file>

<file path=ppt/theme/theme1.xml><?xml version="1.0" encoding="utf-8"?>
<a:theme xmlns:a="http://schemas.openxmlformats.org/drawingml/2006/main" name="Server and Cloud 2013">
  <a:themeElements>
    <a:clrScheme name="Custom 7">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10.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11.xml><?xml version="1.0" encoding="utf-8"?>
<a:theme xmlns:a="http://schemas.openxmlformats.org/drawingml/2006/main" name="7_Server and Cloud 2013">
  <a:themeElements>
    <a:clrScheme name="Custom 7">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12.xml><?xml version="1.0" encoding="utf-8"?>
<a:theme xmlns:a="http://schemas.openxmlformats.org/drawingml/2006/main" name="8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potx" id="{9D7DCF63-D646-447A-84B1-5ACE6F48B0FD}" vid="{DE27E08D-E1CF-4392-A12A-B852B2EF2D2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erver and Cloud 2013">
  <a:themeElements>
    <a:clrScheme name="Custom 7">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3.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4.xml><?xml version="1.0" encoding="utf-8"?>
<a:theme xmlns:a="http://schemas.openxmlformats.org/drawingml/2006/main" name="3_Server and Cloud 2013">
  <a:themeElements>
    <a:clrScheme name="Custom 7">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5.xml><?xml version="1.0" encoding="utf-8"?>
<a:theme xmlns:a="http://schemas.openxmlformats.org/drawingml/2006/main" name="4_Server and Cloud 2013">
  <a:themeElements>
    <a:clrScheme name="Custom 7">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6.xml><?xml version="1.0" encoding="utf-8"?>
<a:theme xmlns:a="http://schemas.openxmlformats.org/drawingml/2006/main" name="4_WHITE TEMPLATE">
  <a:themeElements>
    <a:clrScheme name="PRISM 2015">
      <a:dk1>
        <a:srgbClr val="505050"/>
      </a:dk1>
      <a:lt1>
        <a:srgbClr val="FFFFFF"/>
      </a:lt1>
      <a:dk2>
        <a:srgbClr val="002050"/>
      </a:dk2>
      <a:lt2>
        <a:srgbClr val="D2D2D2"/>
      </a:lt2>
      <a:accent1>
        <a:srgbClr val="002050"/>
      </a:accent1>
      <a:accent2>
        <a:srgbClr val="008A00"/>
      </a:accent2>
      <a:accent3>
        <a:srgbClr val="00188F"/>
      </a:accent3>
      <a:accent4>
        <a:srgbClr val="0078D7"/>
      </a:accent4>
      <a:accent5>
        <a:srgbClr val="5C2D91"/>
      </a:accent5>
      <a:accent6>
        <a:srgbClr val="B4009E"/>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ISMFY16 General Session Template_v5.potx" id="{0593BFD7-7B5E-4580-B53D-014FD33792A4}" vid="{5FC5D957-5544-42EA-8FD6-63C1D42A19DE}"/>
    </a:ext>
  </a:extLst>
</a:theme>
</file>

<file path=ppt/theme/theme7.xml><?xml version="1.0" encoding="utf-8"?>
<a:theme xmlns:a="http://schemas.openxmlformats.org/drawingml/2006/main" name="2_WHITE TEMPLATE">
  <a:themeElements>
    <a:clrScheme name="PRISM 2015">
      <a:dk1>
        <a:srgbClr val="505050"/>
      </a:dk1>
      <a:lt1>
        <a:srgbClr val="FFFFFF"/>
      </a:lt1>
      <a:dk2>
        <a:srgbClr val="002050"/>
      </a:dk2>
      <a:lt2>
        <a:srgbClr val="D2D2D2"/>
      </a:lt2>
      <a:accent1>
        <a:srgbClr val="002050"/>
      </a:accent1>
      <a:accent2>
        <a:srgbClr val="008A00"/>
      </a:accent2>
      <a:accent3>
        <a:srgbClr val="00188F"/>
      </a:accent3>
      <a:accent4>
        <a:srgbClr val="0078D7"/>
      </a:accent4>
      <a:accent5>
        <a:srgbClr val="5C2D91"/>
      </a:accent5>
      <a:accent6>
        <a:srgbClr val="B4009E"/>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ISMFY16 General Session Template_v5.potx" id="{0593BFD7-7B5E-4580-B53D-014FD33792A4}" vid="{5FC5D957-5544-42EA-8FD6-63C1D42A19DE}"/>
    </a:ext>
  </a:extLst>
</a:theme>
</file>

<file path=ppt/theme/theme8.xml><?xml version="1.0" encoding="utf-8"?>
<a:theme xmlns:a="http://schemas.openxmlformats.org/drawingml/2006/main" name="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4F09737C-ADEF-4314-AB56-4A518DF7B933}" vid="{87A94877-8473-4FD7-A13A-DB9D3F7775DC}"/>
    </a:ext>
  </a:extLst>
</a:theme>
</file>

<file path=ppt/theme/theme9.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DocumentDescription xmlns="230e9df3-be65-4c73-a93b-d1236ebd677e">Windows Containers overview. Learn more about how Windows Server Containers and Hyper-V Containers are bringing inovation and simplified DevOps to the Windows platform.</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presentations</TermName>
          <TermId xmlns="http://schemas.microsoft.com/office/infopath/2007/PartnerControls">317da5a4-398e-4c38-b265-afd519770055</TermId>
        </TermInfo>
      </Terms>
    </hd9637eefc984b85b6097c6374e15725>
    <od9986d31974458fb3007746ec0bce5f xmlns="230e9df3-be65-4c73-a93b-d1236ebd677e">
      <Terms xmlns="http://schemas.microsoft.com/office/infopath/2007/PartnerControls">
        <TermInfo xmlns="http://schemas.microsoft.com/office/infopath/2007/PartnerControls">
          <TermName xmlns="http://schemas.microsoft.com/office/infopath/2007/PartnerControls">English</TermName>
          <TermId xmlns="http://schemas.microsoft.com/office/infopath/2007/PartnerControls">cb91f272-ce4d-4a7e-9bbf-78b58e3d188d</TermId>
        </TermInfo>
      </Terms>
    </od9986d31974458fb3007746ec0bce5f>
    <k20e0dfa74bf4e44818db03027b0ccd8 xmlns="230e9df3-be65-4c73-a93b-d1236ebd677e">
      <Terms xmlns="http://schemas.microsoft.com/office/infopath/2007/PartnerControls"/>
    </k20e0dfa74bf4e44818db03027b0ccd8>
    <Owner xmlns="230e9df3-be65-4c73-a93b-d1236ebd677e">
      <UserInfo>
        <DisplayName>Sue Hartford</DisplayName>
        <AccountId>3293</AccountId>
        <AccountType/>
      </UserInfo>
    </Owner>
    <PublishDate xmlns="230E9DF3-BE65-4C73-A93B-D1236EBD677E"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Windows Server and Management Marketing</TermName>
          <TermId xmlns="http://schemas.microsoft.com/office/infopath/2007/PartnerControls">ec7aef82-469a-47dc-9ac7-2821a36193b3</TermId>
        </TermInfo>
      </Term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Windows Server Domain</TermName>
          <TermId xmlns="http://schemas.microsoft.com/office/infopath/2007/PartnerControls">f7029b15-78c2-45c1-a268-42c7aadf8b14</TermId>
        </TermInfo>
      </Terms>
    </eb54ac91059940029a3cc8a4ff5af673>
    <PublishingPageContent xmlns="http://schemas.microsoft.com/sharepoint/v3" xsi:nil="true"/>
    <ContentID xmlns="230e9df3-be65-4c73-a93b-d1236ebd677e" xsi:nil="true"/>
    <Coowner xmlns="230e9df3-be65-4c73-a93b-d1236ebd677e">
      <UserInfo>
        <DisplayName>i:0#.f|membership|v-caicha@microsoft.com</DisplayName>
        <AccountId>637</AccountId>
        <AccountType/>
      </UserInfo>
      <UserInfo>
        <DisplayName>i:0#.f|membership|v-anmarv@microsoft.com</DisplayName>
        <AccountId>45</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Windows Server</TermName>
          <TermId xmlns="http://schemas.microsoft.com/office/infopath/2007/PartnerControls">ca5543fc-6710-4f1f-bdee-81c42361029e</TermId>
        </TermInfo>
        <TermInfo xmlns="http://schemas.microsoft.com/office/infopath/2007/PartnerControls">
          <TermName xmlns="http://schemas.microsoft.com/office/infopath/2007/PartnerControls">Microsoft System Center</TermName>
          <TermId xmlns="http://schemas.microsoft.com/office/infopath/2007/PartnerControls">8eef0cfe-5421-493a-86c3-6e56c8018e93</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https://microsoft.sharepoint.com/sites/Infopedia_G01KC/Media/Thumbnails/G01KC-1-14359/wscontainers.JPG</Url>
      <Description>/sites/Infopedia_G01KC/Media/Thumbnails/G01KC-1-14359/wscontainers.JPG</Description>
    </Thumbnail1>
    <i0d941ee1e744ffea7aeee9924c91cbb xmlns="230e9df3-be65-4c73-a93b-d1236ebd677e">
      <Terms xmlns="http://schemas.microsoft.com/office/infopath/2007/PartnerControls"/>
    </i0d941ee1e744ffea7aeee9924c91cbb>
    <RoutingRuleDescription xmlns="http://schemas.microsoft.com/sharepoint/v3" xsi:nil="true"/>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169</Value>
      <Value>14</Value>
      <Value>284</Value>
      <Value>161</Value>
      <Value>279</Value>
      <Value>23</Value>
      <Value>21</Value>
      <Value>92</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m6c7b4717b6346e6a075a59dd47eac69>
    <kf34bcdc8fc34e479d3f94c6210e8e27 xmlns="230e9df3-be65-4c73-a93b-d1236ebd677e">
      <Terms xmlns="http://schemas.microsoft.com/office/infopath/2007/PartnerControls"/>
    </kf34bcdc8fc34e479d3f94c6210e8e27>
    <GenericText2 xmlns="230e9df3-be65-4c73-a93b-d1236ebd677e">G01KC-1-14359</GenericText2>
    <_dlc_DocId xmlns="230e9df3-be65-4c73-a93b-d1236ebd677e">G01KC-99682991-14360</_dlc_DocId>
    <_dlc_DocIdUrl xmlns="230e9df3-be65-4c73-a93b-d1236ebd677e">
      <Url>https://microsoft.sharepoint.com/sites/Infopedia_G01KC/_layouts/15/DocIdRedir.aspx?ID=G01KC-99682991-14360</Url>
      <Description>G01KC-99682991-14360</Description>
    </_dlc_DocIdUrl>
  </documentManagement>
</p:properties>
</file>

<file path=customXml/item2.xml><?xml version="1.0" encoding="utf-8"?>
<?mso-contentType ?>
<SharedContentType xmlns="Microsoft.SharePoint.Taxonomy.ContentTypeSync" SourceId="e385fb40-52d4-4fae-9c5b-3e8ff8a5878e" ContentTypeId="0x0101000E4CB7077FEE4FF7AE86D4A500EEC7800300F96E2758736AEF45AFCE0C190C2A9DEC" PreviousValue="false"/>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33" ma:contentTypeDescription="A document content type used by Infopedia." ma:contentTypeScope="" ma:versionID="e5683f43106d76187b0e3e64cfc9184a">
  <xsd:schema xmlns:xsd="http://www.w3.org/2001/XMLSchema" xmlns:xs="http://www.w3.org/2001/XMLSchema" xmlns:p="http://schemas.microsoft.com/office/2006/metadata/properties" xmlns:ns1="http://schemas.microsoft.com/sharepoint/v3" xmlns:ns2="230e9df3-be65-4c73-a93b-d1236ebd677e" xmlns:ns3="230E9DF3-BE65-4C73-A93B-D1236EBD677E" targetNamespace="http://schemas.microsoft.com/office/2006/metadata/properties" ma:root="true" ma:fieldsID="f0b41eddb49bedc0a408dd18e526ebff" ns1:_="" ns2:_="" ns3:_="">
    <xsd:import namespace="http://schemas.microsoft.com/sharepoint/v3"/>
    <xsd:import namespace="230e9df3-be65-4c73-a93b-d1236ebd677e"/>
    <xsd:import namespace="230E9DF3-BE65-4C73-A93B-D1236EBD677E"/>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ma:readOnly="fals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9C518A2-7B4A-471F-AAD8-D98541AFF943}">
  <ds:schemaRefs>
    <ds:schemaRef ds:uri="http://schemas.microsoft.com/office/2006/metadata/properties"/>
    <ds:schemaRef ds:uri="http://schemas.microsoft.com/sharepoint/v3"/>
    <ds:schemaRef ds:uri="230e9df3-be65-4c73-a93b-d1236ebd677e"/>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230E9DF3-BE65-4C73-A93B-D1236EBD677E"/>
    <ds:schemaRef ds:uri="http://www.w3.org/XML/1998/namespace"/>
    <ds:schemaRef ds:uri="http://purl.org/dc/dcmitype/"/>
  </ds:schemaRefs>
</ds:datastoreItem>
</file>

<file path=customXml/itemProps2.xml><?xml version="1.0" encoding="utf-8"?>
<ds:datastoreItem xmlns:ds="http://schemas.openxmlformats.org/officeDocument/2006/customXml" ds:itemID="{0E1952AA-56D5-4449-A86F-94D1EED0BB1E}">
  <ds:schemaRefs>
    <ds:schemaRef ds:uri="Microsoft.SharePoint.Taxonomy.ContentTypeSync"/>
  </ds:schemaRefs>
</ds:datastoreItem>
</file>

<file path=customXml/itemProps3.xml><?xml version="1.0" encoding="utf-8"?>
<ds:datastoreItem xmlns:ds="http://schemas.openxmlformats.org/officeDocument/2006/customXml" ds:itemID="{8BE3163C-7740-40FE-9E96-7B86132C064D}">
  <ds:schemaRefs>
    <ds:schemaRef ds:uri="http://schemas.microsoft.com/sharepoint/events"/>
  </ds:schemaRefs>
</ds:datastoreItem>
</file>

<file path=customXml/itemProps4.xml><?xml version="1.0" encoding="utf-8"?>
<ds:datastoreItem xmlns:ds="http://schemas.openxmlformats.org/officeDocument/2006/customXml" ds:itemID="{6E1696E1-F3BB-4A45-ADA9-5113FEB8CEB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2D696A3C-3843-4306-926E-25906C4404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5545</Words>
  <Application>Microsoft Office PowerPoint</Application>
  <PresentationFormat>Custom</PresentationFormat>
  <Paragraphs>380</Paragraphs>
  <Slides>25</Slides>
  <Notes>21</Notes>
  <HiddenSlides>0</HiddenSlides>
  <MMClips>0</MMClips>
  <ScaleCrop>false</ScaleCrop>
  <HeadingPairs>
    <vt:vector size="6" baseType="variant">
      <vt:variant>
        <vt:lpstr>Fonts Used</vt:lpstr>
      </vt:variant>
      <vt:variant>
        <vt:i4>10</vt:i4>
      </vt:variant>
      <vt:variant>
        <vt:lpstr>Theme</vt:lpstr>
      </vt:variant>
      <vt:variant>
        <vt:i4>14</vt:i4>
      </vt:variant>
      <vt:variant>
        <vt:lpstr>Slide Titles</vt:lpstr>
      </vt:variant>
      <vt:variant>
        <vt:i4>25</vt:i4>
      </vt:variant>
    </vt:vector>
  </HeadingPairs>
  <TitlesOfParts>
    <vt:vector size="49" baseType="lpstr">
      <vt:lpstr>Arial</vt:lpstr>
      <vt:lpstr>Calibri</vt:lpstr>
      <vt:lpstr>Calibri Light</vt:lpstr>
      <vt:lpstr>Cambria Math</vt:lpstr>
      <vt:lpstr>Consolas</vt:lpstr>
      <vt:lpstr>ＭＳ Ｐゴシック</vt:lpstr>
      <vt:lpstr>Segoe Print</vt:lpstr>
      <vt:lpstr>Segoe UI</vt:lpstr>
      <vt:lpstr>Segoe UI Light</vt:lpstr>
      <vt:lpstr>Wingdings</vt:lpstr>
      <vt:lpstr>Server and Cloud 2013</vt:lpstr>
      <vt:lpstr>1_Server and Cloud 2013</vt:lpstr>
      <vt:lpstr>2_Server and Cloud 2013</vt:lpstr>
      <vt:lpstr>3_Server and Cloud 2013</vt:lpstr>
      <vt:lpstr>4_Server and Cloud 2013</vt:lpstr>
      <vt:lpstr>4_WHITE TEMPLATE</vt:lpstr>
      <vt:lpstr>2_WHITE TEMPLATE</vt:lpstr>
      <vt:lpstr>WHITE TEMPLATE</vt:lpstr>
      <vt:lpstr>5-30610_Microsoft_Ignite_Keynote_Template</vt:lpstr>
      <vt:lpstr>2_5-30610_Microsoft_Ignite_Keynote_Template</vt:lpstr>
      <vt:lpstr>7_Server and Cloud 2013</vt:lpstr>
      <vt:lpstr>8_Server and Cloud 2013</vt:lpstr>
      <vt:lpstr>Office Theme</vt:lpstr>
      <vt:lpstr>1_WHITE TEMPLATE</vt:lpstr>
      <vt:lpstr>Containers</vt:lpstr>
      <vt:lpstr>The tension between developers and IT</vt:lpstr>
      <vt:lpstr>Containers in a ShippingYard</vt:lpstr>
      <vt:lpstr>Containers in Ships : </vt:lpstr>
      <vt:lpstr>Containers A new approach to build, ship, deploy, and instantiate applications</vt:lpstr>
      <vt:lpstr>Why Containers? Applications are fueling innovation in today’s cloud-mobile world</vt:lpstr>
      <vt:lpstr>Containers Overview</vt:lpstr>
      <vt:lpstr>Containers How do they differ from virtual machines?</vt:lpstr>
      <vt:lpstr>Containers and virtual machines Deployment options suited to many scenarios</vt:lpstr>
      <vt:lpstr>Demo :   Containers on Linux</vt:lpstr>
      <vt:lpstr>Windows Server Containers Anatomy and key capabilities</vt:lpstr>
      <vt:lpstr>Windows Server Containers Creation, deployment, and management</vt:lpstr>
      <vt:lpstr>Docker integration Joint strategic investments to drive containers forward</vt:lpstr>
      <vt:lpstr>Docker integration Joint strategic investments to drive containers forward</vt:lpstr>
      <vt:lpstr>Demo :   Containers on Windows Server 2016 TP on Microsoft Azure</vt:lpstr>
      <vt:lpstr>Containers are an ideal tool to support:</vt:lpstr>
      <vt:lpstr>Container operating system environments</vt:lpstr>
      <vt:lpstr>The right  tools for you</vt:lpstr>
      <vt:lpstr>The right  tools for you</vt:lpstr>
      <vt:lpstr>Demo :   Deploy an ASP.Net 5 app to a container running on Microsoft Azure  using Visual Studio only</vt:lpstr>
      <vt:lpstr>What’s next for  containers on Azure</vt:lpstr>
      <vt:lpstr>Azure Container Service (in Preview) Orchestration Management</vt:lpstr>
      <vt:lpstr>Teşekkürler :)</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Server Containers</dc:title>
  <dc:creator/>
  <cp:keywords/>
  <cp:lastModifiedBy/>
  <cp:revision>1</cp:revision>
  <dcterms:created xsi:type="dcterms:W3CDTF">2014-10-24T22:32:57Z</dcterms:created>
  <dcterms:modified xsi:type="dcterms:W3CDTF">2016-03-05T09:16:49Z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1cd454bacc149bfbcfd764edd279de7">
    <vt:lpwstr/>
  </property>
  <property fmtid="{D5CDD505-2E9C-101B-9397-08002B2CF9AE}" pid="3" name="TaxKeyword">
    <vt:lpwstr/>
  </property>
  <property fmtid="{D5CDD505-2E9C-101B-9397-08002B2CF9AE}" pid="4" name="_dlc_policyId">
    <vt:lpwstr/>
  </property>
  <property fmtid="{D5CDD505-2E9C-101B-9397-08002B2CF9AE}" pid="5" name="Region">
    <vt:lpwstr/>
  </property>
  <property fmtid="{D5CDD505-2E9C-101B-9397-08002B2CF9AE}" pid="6" name="Confidentiality">
    <vt:lpwstr>14;#customer ready|8986c41d-21c5-4f8f-8a12-ea4625b46858</vt:lpwstr>
  </property>
  <property fmtid="{D5CDD505-2E9C-101B-9397-08002B2CF9AE}" pid="7" name="ItemType">
    <vt:lpwstr>169;#presentations|317da5a4-398e-4c38-b265-afd519770055</vt:lpwstr>
  </property>
  <property fmtid="{D5CDD505-2E9C-101B-9397-08002B2CF9AE}" pid="8" name="ContentTypeId">
    <vt:lpwstr>0x0101000E4CB7077FEE4FF7AE86D4A500EEC7800300F96E2758736AEF45AFCE0C190C2A9DEC00CC074746C0EF6D439A06F1AAD31A3C2B</vt:lpwstr>
  </property>
  <property fmtid="{D5CDD505-2E9C-101B-9397-08002B2CF9AE}" pid="9" name="bc28b5f076654a3b96073bbbebfeb8c9">
    <vt:lpwstr/>
  </property>
  <property fmtid="{D5CDD505-2E9C-101B-9397-08002B2CF9AE}" pid="10" name="Industries">
    <vt:lpwstr/>
  </property>
  <property fmtid="{D5CDD505-2E9C-101B-9397-08002B2CF9AE}" pid="11" name="Roles">
    <vt:lpwstr/>
  </property>
  <property fmtid="{D5CDD505-2E9C-101B-9397-08002B2CF9AE}" pid="12" name="MSProducts">
    <vt:lpwstr/>
  </property>
  <property fmtid="{D5CDD505-2E9C-101B-9397-08002B2CF9AE}" pid="13" name="j4d667fb28274e85b2214f6e751c8d1f">
    <vt:lpwstr/>
  </property>
  <property fmtid="{D5CDD505-2E9C-101B-9397-08002B2CF9AE}" pid="14" name="Competitors">
    <vt:lpwstr/>
  </property>
  <property fmtid="{D5CDD505-2E9C-101B-9397-08002B2CF9AE}" pid="15" name="SMSGDomain">
    <vt:lpwstr>21;#Cloud and Enterprise|adc2fe87-c79a-4ded-a449-3f86b954069d;#279;#Windows Server Domain|f7029b15-78c2-45c1-a268-42c7aadf8b14</vt:lpwstr>
  </property>
  <property fmtid="{D5CDD505-2E9C-101B-9397-08002B2CF9AE}" pid="16" name="ItemRetentionFormula">
    <vt:lpwstr/>
  </property>
  <property fmtid="{D5CDD505-2E9C-101B-9397-08002B2CF9AE}" pid="17" name="m6d26e40ac264097a006193f92232ece">
    <vt:lpwstr/>
  </property>
  <property fmtid="{D5CDD505-2E9C-101B-9397-08002B2CF9AE}" pid="18" name="BusinessArchitecture">
    <vt:lpwstr/>
  </property>
  <property fmtid="{D5CDD505-2E9C-101B-9397-08002B2CF9AE}" pid="19" name="SMSGTags">
    <vt:lpwstr/>
  </property>
  <property fmtid="{D5CDD505-2E9C-101B-9397-08002B2CF9AE}" pid="20" name="j031aa32f4154c8c9a646efae715ebde">
    <vt:lpwstr/>
  </property>
  <property fmtid="{D5CDD505-2E9C-101B-9397-08002B2CF9AE}" pid="21" name="Products">
    <vt:lpwstr>161;#Windows Server|ca5543fc-6710-4f1f-bdee-81c42361029e;#92;#Microsoft System Center|8eef0cfe-5421-493a-86c3-6e56c8018e93</vt:lpwstr>
  </property>
  <property fmtid="{D5CDD505-2E9C-101B-9397-08002B2CF9AE}" pid="22" name="_dlc_DocIdItemGuid">
    <vt:lpwstr>15922948-3f7a-4035-92c6-dbdb500d11a3</vt:lpwstr>
  </property>
  <property fmtid="{D5CDD505-2E9C-101B-9397-08002B2CF9AE}" pid="23" name="EnterpriseDomainTags">
    <vt:lpwstr/>
  </property>
  <property fmtid="{D5CDD505-2E9C-101B-9397-08002B2CF9AE}" pid="24" name="l311460e3fdf46688abc31ddb7bdc05a">
    <vt:lpwstr/>
  </property>
  <property fmtid="{D5CDD505-2E9C-101B-9397-08002B2CF9AE}" pid="25" name="Partners">
    <vt:lpwstr/>
  </property>
  <property fmtid="{D5CDD505-2E9C-101B-9397-08002B2CF9AE}" pid="26" name="ActivitiesAndPrograms">
    <vt:lpwstr/>
  </property>
  <property fmtid="{D5CDD505-2E9C-101B-9397-08002B2CF9AE}" pid="27" name="Segments">
    <vt:lpwstr/>
  </property>
  <property fmtid="{D5CDD505-2E9C-101B-9397-08002B2CF9AE}" pid="28" name="la4444b61d19467597d63190b69ac227">
    <vt:lpwstr/>
  </property>
  <property fmtid="{D5CDD505-2E9C-101B-9397-08002B2CF9AE}" pid="29" name="WorkflowChangePath">
    <vt:lpwstr>e929cdc8-ef5a-4aed-ad88-a2076c847023,5;e929cdc8-ef5a-4aed-ad88-a2076c847023,5;e929cdc8-ef5a-4aed-ad88-a2076c847023,5;e929cdc8-ef5a-4aed-ad88-a2076c847023,5;e929cdc8-ef5a-4aed-ad88-a2076c847023,11;e929cdc8-ef5a-4aed-ad88-a2076c847023,14;e929cdc8-ef5a-4aed-</vt:lpwstr>
  </property>
  <property fmtid="{D5CDD505-2E9C-101B-9397-08002B2CF9AE}" pid="30" name="Topics">
    <vt:lpwstr/>
  </property>
  <property fmtid="{D5CDD505-2E9C-101B-9397-08002B2CF9AE}" pid="31" name="Groups">
    <vt:lpwstr>284;#Windows Server and Management Marketing|ec7aef82-469a-47dc-9ac7-2821a36193b3</vt:lpwstr>
  </property>
  <property fmtid="{D5CDD505-2E9C-101B-9397-08002B2CF9AE}" pid="32" name="MSProductsTaxHTField0">
    <vt:lpwstr/>
  </property>
  <property fmtid="{D5CDD505-2E9C-101B-9397-08002B2CF9AE}" pid="33" name="_docset_NoMedatataSyncRequired">
    <vt:lpwstr>False</vt:lpwstr>
  </property>
  <property fmtid="{D5CDD505-2E9C-101B-9397-08002B2CF9AE}" pid="34" name="Languages">
    <vt:lpwstr>23;#English|cb91f272-ce4d-4a7e-9bbf-78b58e3d188d</vt:lpwstr>
  </property>
  <property fmtid="{D5CDD505-2E9C-101B-9397-08002B2CF9AE}" pid="35" name="messageframeworktype">
    <vt:lpwstr/>
  </property>
  <property fmtid="{D5CDD505-2E9C-101B-9397-08002B2CF9AE}" pid="36" name="MSLanguage">
    <vt:lpwstr/>
  </property>
  <property fmtid="{D5CDD505-2E9C-101B-9397-08002B2CF9AE}" pid="37" name="cb7870d3641f4a52807a63577a9c1b08">
    <vt:lpwstr/>
  </property>
  <property fmtid="{D5CDD505-2E9C-101B-9397-08002B2CF9AE}" pid="38" name="TechnicalLevel">
    <vt:lpwstr/>
  </property>
  <property fmtid="{D5CDD505-2E9C-101B-9397-08002B2CF9AE}" pid="39" name="Audiences">
    <vt:lpwstr/>
  </property>
  <property fmtid="{D5CDD505-2E9C-101B-9397-08002B2CF9AE}" pid="40" name="LearningOrganization">
    <vt:lpwstr/>
  </property>
  <property fmtid="{D5CDD505-2E9C-101B-9397-08002B2CF9AE}" pid="41" name="EmployeeRole">
    <vt:lpwstr/>
  </property>
  <property fmtid="{D5CDD505-2E9C-101B-9397-08002B2CF9AE}" pid="42" name="LearningDeliveryMethod">
    <vt:lpwstr/>
  </property>
  <property fmtid="{D5CDD505-2E9C-101B-9397-08002B2CF9AE}" pid="43" name="SalesGeography">
    <vt:lpwstr/>
  </property>
  <property fmtid="{D5CDD505-2E9C-101B-9397-08002B2CF9AE}" pid="44" name="ldac8aee9d1f469e8cd8c3f8d6a615f2">
    <vt:lpwstr/>
  </property>
  <property fmtid="{D5CDD505-2E9C-101B-9397-08002B2CF9AE}" pid="45" name="of67e5d4b76f4a9db8769983fda9cec0">
    <vt:lpwstr/>
  </property>
  <property fmtid="{D5CDD505-2E9C-101B-9397-08002B2CF9AE}" pid="46" name="NewsType">
    <vt:lpwstr/>
  </property>
  <property fmtid="{D5CDD505-2E9C-101B-9397-08002B2CF9AE}" pid="47" name="ga0c0bf70a6644469c61b3efa7025301">
    <vt:lpwstr/>
  </property>
  <property fmtid="{D5CDD505-2E9C-101B-9397-08002B2CF9AE}" pid="48" name="ExperienceContentType">
    <vt:lpwstr/>
  </property>
  <property fmtid="{D5CDD505-2E9C-101B-9397-08002B2CF9AE}" pid="49" name="j3562c58ee414e028925bc902cfc01a1">
    <vt:lpwstr/>
  </property>
  <property fmtid="{D5CDD505-2E9C-101B-9397-08002B2CF9AE}" pid="50" name="l6f004f21209409da86a713c0f24627d">
    <vt:lpwstr/>
  </property>
  <property fmtid="{D5CDD505-2E9C-101B-9397-08002B2CF9AE}" pid="51" name="e8080b0481964c759b2c36ae49591b31">
    <vt:lpwstr/>
  </property>
  <property fmtid="{D5CDD505-2E9C-101B-9397-08002B2CF9AE}" pid="52" name="NewsTopic">
    <vt:lpwstr/>
  </property>
  <property fmtid="{D5CDD505-2E9C-101B-9397-08002B2CF9AE}" pid="53" name="NewsSource">
    <vt:lpwstr/>
  </property>
  <property fmtid="{D5CDD505-2E9C-101B-9397-08002B2CF9AE}" pid="54" name="MSPhysicalGeography">
    <vt:lpwstr/>
  </property>
</Properties>
</file>